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84" r:id="rId6"/>
    <p:sldId id="288" r:id="rId7"/>
    <p:sldId id="289" r:id="rId8"/>
    <p:sldId id="268" r:id="rId9"/>
    <p:sldId id="267" r:id="rId10"/>
    <p:sldId id="272" r:id="rId11"/>
    <p:sldId id="262" r:id="rId12"/>
    <p:sldId id="290" r:id="rId13"/>
    <p:sldId id="273" r:id="rId14"/>
    <p:sldId id="274" r:id="rId15"/>
    <p:sldId id="276" r:id="rId16"/>
    <p:sldId id="279" r:id="rId17"/>
    <p:sldId id="277" r:id="rId18"/>
    <p:sldId id="278" r:id="rId19"/>
    <p:sldId id="287" r:id="rId20"/>
    <p:sldId id="285" r:id="rId21"/>
    <p:sldId id="286" r:id="rId22"/>
    <p:sldId id="281" r:id="rId23"/>
    <p:sldId id="291" r:id="rId24"/>
  </p:sldIdLst>
  <p:sldSz cx="9144000" cy="6858000" type="letter"/>
  <p:notesSz cx="6856413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92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5" Type="http://schemas.openxmlformats.org/officeDocument/2006/relationships/slide" Target="slides/slide21.xml"/><Relationship Id="rId4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02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8063"/>
            <a:ext cx="29702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2A123A-61E5-4C00-95D4-DE790674BA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4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3425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02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9650"/>
            <a:ext cx="29702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61884526-D212-456A-B211-1E4B669813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79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3D74F-313C-438C-9473-57D490F7CA7F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3638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74" tIns="45537" rIns="91074" bIns="455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C6A93-F1B7-4681-BA93-902FD1CF7C60}" type="slidenum">
              <a:rPr lang="en-US"/>
              <a:pPr/>
              <a:t>15</a:t>
            </a:fld>
            <a:endParaRPr lang="en-U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3638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74" tIns="45537" rIns="91074" bIns="45537"/>
          <a:lstStyle/>
          <a:p>
            <a:r>
              <a:rPr lang="en-US"/>
              <a:t>Not everything is rated as important</a:t>
            </a:r>
          </a:p>
          <a:p>
            <a:r>
              <a:rPr lang="en-US"/>
              <a:t>Industry feels that bioinformatics is much more important than academia does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BBDB1-865F-4B96-AD4B-E1A565E739CD}" type="slidenum">
              <a:rPr lang="en-US"/>
              <a:pPr/>
              <a:t>17</a:t>
            </a:fld>
            <a:endParaRPr lang="en-US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3638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74" tIns="45537" rIns="91074" bIns="45537"/>
          <a:lstStyle/>
          <a:p>
            <a:r>
              <a:rPr lang="en-US"/>
              <a:t>Generally good agreement; some differences of 0.4</a:t>
            </a:r>
          </a:p>
          <a:p>
            <a:r>
              <a:rPr lang="en-US"/>
              <a:t>Large spread – not all of physiology is important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9CD98-59A6-43EF-8326-CEA931C44E8D}" type="slidenum">
              <a:rPr lang="en-US"/>
              <a:pPr/>
              <a:t>20</a:t>
            </a:fld>
            <a:endParaRPr lang="en-US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3638" y="685800"/>
            <a:ext cx="4533900" cy="3400425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7613" cy="40846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FDCF0-7F0A-44B7-842A-77955B9B1554}" type="slidenum">
              <a:rPr lang="en-US"/>
              <a:pPr/>
              <a:t>21</a:t>
            </a:fld>
            <a:endParaRPr lang="en-US"/>
          </a:p>
        </p:txBody>
      </p:sp>
      <p:sp>
        <p:nvSpPr>
          <p:cNvPr id="68610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63638" y="685800"/>
            <a:ext cx="4533900" cy="3400425"/>
          </a:xfrm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7613" cy="40846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76D8E-5A88-4A18-ABE7-D35A47A11AC7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3638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74" tIns="45537" rIns="91074" bIns="45537"/>
          <a:lstStyle/>
          <a:p>
            <a:r>
              <a:rPr lang="en-US"/>
              <a:t>What strengths do BMEs possess?  How can their knowledge and skills be leveraged in the workplace?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65E27-CF24-4984-88FC-68D1BBDD2A15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3638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74" tIns="45537" rIns="91074" bIns="45537"/>
          <a:lstStyle/>
          <a:p>
            <a:r>
              <a:rPr lang="en-US"/>
              <a:t>All information is procured anonymously</a:t>
            </a:r>
          </a:p>
          <a:p>
            <a:pPr lvl="1"/>
            <a:r>
              <a:rPr lang="en-US"/>
              <a:t>This avoids the problems associated with other approaches such as relying on a single expert, a group average, or a round table discussion</a:t>
            </a:r>
          </a:p>
          <a:p>
            <a:pPr lvl="2"/>
            <a:r>
              <a:rPr lang="en-US"/>
              <a:t>A single expert approach places too much emphasis on a single person’s opinion</a:t>
            </a:r>
          </a:p>
          <a:p>
            <a:pPr lvl="2"/>
            <a:r>
              <a:rPr lang="en-US"/>
              <a:t>A group average does not allow for feedback</a:t>
            </a:r>
          </a:p>
          <a:p>
            <a:pPr lvl="2"/>
            <a:r>
              <a:rPr lang="en-US"/>
              <a:t>A round-table discussion may be overly influenced by the opinions of a subset of the participants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6F2F4-96A1-4084-AA99-35CDE7895DB5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3638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74" tIns="45537" rIns="91074" bIns="45537"/>
          <a:lstStyle/>
          <a:p>
            <a:r>
              <a:rPr lang="en-US"/>
              <a:t>Because of its length, the survey was split in half before sending out.  Some individuals completed both part</a:t>
            </a:r>
          </a:p>
          <a:p>
            <a:r>
              <a:rPr lang="en-US"/>
              <a:t>Referring back to Rob’s presentation, the Key Content Survey focused (focuses) on the following areas:  basic math and science, foundational engineering, and core BME.  There is some overlap with the Freshman engineering experience as Design comprised a major component of the survey.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9FAB0-2606-416B-8559-17C158BDBB48}" type="slidenum">
              <a:rPr lang="en-US"/>
              <a:pPr/>
              <a:t>5</a:t>
            </a:fld>
            <a:endParaRPr lang="en-US"/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3638" y="685800"/>
            <a:ext cx="4533900" cy="340042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7613" cy="4084638"/>
          </a:xfrm>
        </p:spPr>
        <p:txBody>
          <a:bodyPr/>
          <a:lstStyle/>
          <a:p>
            <a:r>
              <a:rPr lang="en-US"/>
              <a:t>Because of its length, the survey was split in half before sending out.  Some individuals completed both part</a:t>
            </a:r>
          </a:p>
          <a:p>
            <a:r>
              <a:rPr lang="en-US"/>
              <a:t>Referring back to Rob’s presentation, the Key Content Survey focused (focuses) on the following areas:  basic math and science, foundational engineering, and core BME.  There is some overlap with the Freshman engineering experience as Design comprised a major component of the survey.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92E40-177C-4ECF-A793-54B10982AD5C}" type="slidenum">
              <a:rPr lang="en-US"/>
              <a:pPr/>
              <a:t>8</a:t>
            </a:fld>
            <a:endParaRPr lang="en-US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3638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74" tIns="45537" rIns="91074" bIns="45537"/>
          <a:lstStyle/>
          <a:p>
            <a:r>
              <a:rPr lang="en-US"/>
              <a:t>This table show the highest rated concepts (overall) for Academia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27477-4F99-44D0-89CF-BA23861BF304}" type="slidenum">
              <a:rPr lang="en-US"/>
              <a:pPr/>
              <a:t>9</a:t>
            </a:fld>
            <a:endParaRPr lang="en-US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3638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74" tIns="45537" rIns="91074" bIns="45537"/>
          <a:lstStyle/>
          <a:p>
            <a:r>
              <a:rPr lang="en-US"/>
              <a:t>This table show the highest rated BME concepts for industry</a:t>
            </a:r>
          </a:p>
          <a:p>
            <a:r>
              <a:rPr lang="en-US"/>
              <a:t>Not surprisingly, the concepts rated highest by industry were associated with statistics and measurement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3F9BB-D401-47FD-B750-BF9707B67D47}" type="slidenum">
              <a:rPr lang="en-US"/>
              <a:pPr/>
              <a:t>13</a:t>
            </a:fld>
            <a:endParaRPr lang="en-US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3638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74" tIns="45537" rIns="91074" bIns="45537"/>
          <a:lstStyle/>
          <a:p>
            <a:r>
              <a:rPr lang="en-US"/>
              <a:t>Because of its length, the survey was split in half before sending out.  Some individuals completed both parts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D39C4-0334-4C66-A966-54527FB5CB6A}" type="slidenum">
              <a:rPr lang="en-US"/>
              <a:pPr/>
              <a:t>14</a:t>
            </a:fld>
            <a:endParaRPr lang="en-US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3638" y="685800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14825"/>
            <a:ext cx="5027613" cy="408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74" tIns="45537" rIns="91074" bIns="45537"/>
          <a:lstStyle/>
          <a:p>
            <a:r>
              <a:rPr lang="en-US"/>
              <a:t>Because of its length, the survey was split in half before sending out.  Some individuals completed both parts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C13D7-D417-4CC9-80F6-BC28EC62A7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DDC84-73CB-4A2D-B8F4-4CFDA770A4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1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7450" y="0"/>
            <a:ext cx="21907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04800" y="0"/>
            <a:ext cx="64198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5DE34-AC87-4626-B313-0229F8D8A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2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D4403-243D-4601-AC3E-23F905598D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4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08581-EA87-4FD2-84CB-02754E8606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6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9C44D-3EB9-48EB-B5A2-D092ABB085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3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0D5D4-3D52-4C12-923D-9D13C6FA6D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E2435-74F0-4BC6-9F22-DFD73FE5E1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2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D3375-D773-4C9E-961C-02C47BCC1E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AF1CA-25B1-4C07-8399-80A5A02C65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2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B8390-F8E1-4506-A7FD-47A97E28A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3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04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F3A671B4-CB18-4447-9047-764483D4A5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6DF7-E879-48EB-AA20-7C34EFCF62FF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90538" y="506413"/>
            <a:ext cx="8272462" cy="3303587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>
                <a:solidFill>
                  <a:srgbClr val="003399"/>
                </a:solidFill>
                <a:latin typeface="Arial Black" pitchFamily="34" charset="0"/>
              </a:rPr>
              <a:t>Biomedical Engineering Key Content Survey - Results from Round One of a Delphi Study </a:t>
            </a:r>
          </a:p>
          <a:p>
            <a:pPr>
              <a:lnSpc>
                <a:spcPct val="90000"/>
              </a:lnSpc>
            </a:pPr>
            <a:endParaRPr lang="en-US" sz="3200">
              <a:solidFill>
                <a:srgbClr val="003399"/>
              </a:solidFill>
            </a:endParaRPr>
          </a:p>
          <a:p>
            <a:pPr algn="l">
              <a:lnSpc>
                <a:spcPct val="70000"/>
              </a:lnSpc>
            </a:pPr>
            <a:r>
              <a:rPr lang="en-US" sz="2000"/>
              <a:t>David W. Gatchell and Robert A. Linsenmeier</a:t>
            </a:r>
          </a:p>
          <a:p>
            <a:pPr algn="l">
              <a:lnSpc>
                <a:spcPct val="70000"/>
              </a:lnSpc>
            </a:pPr>
            <a:r>
              <a:rPr lang="en-US" sz="1800"/>
              <a:t>VaNTH ERC for Bioengineering Educational Technologies</a:t>
            </a:r>
          </a:p>
          <a:p>
            <a:pPr algn="l">
              <a:lnSpc>
                <a:spcPct val="70000"/>
              </a:lnSpc>
            </a:pPr>
            <a:r>
              <a:rPr lang="en-US" sz="1800"/>
              <a:t>  and Northwestern University</a:t>
            </a:r>
          </a:p>
          <a:p>
            <a:pPr algn="l">
              <a:lnSpc>
                <a:spcPct val="70000"/>
              </a:lnSpc>
            </a:pPr>
            <a:endParaRPr lang="en-US" sz="1800"/>
          </a:p>
          <a:p>
            <a:pPr algn="l">
              <a:lnSpc>
                <a:spcPct val="70000"/>
              </a:lnSpc>
            </a:pPr>
            <a:r>
              <a:rPr lang="en-US" sz="1800"/>
              <a:t>Whitaker Foundation Biomedical Engineering Educational Summit</a:t>
            </a:r>
          </a:p>
          <a:p>
            <a:pPr algn="l">
              <a:lnSpc>
                <a:spcPct val="70000"/>
              </a:lnSpc>
            </a:pPr>
            <a:r>
              <a:rPr lang="en-US" sz="1800"/>
              <a:t>March, 2005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62000" y="4114800"/>
          <a:ext cx="72263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hoto Editor Photo" r:id="rId4" imgW="5001323" imgH="838095" progId="MSPhotoEd.3">
                  <p:embed/>
                </p:oleObj>
              </mc:Choice>
              <mc:Fallback>
                <p:oleObj name="Photo Editor Photo" r:id="rId4" imgW="5001323" imgH="83809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14800"/>
                        <a:ext cx="7226300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5800" y="63246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62000" y="6172200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Supported by NSF EEC 9876363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CB13-915B-442D-975E-4BEE81F2B2B6}" type="slidenum">
              <a:rPr lang="en-US"/>
              <a:pPr/>
              <a:t>10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lowest rated concepts</a:t>
            </a:r>
            <a:br>
              <a:rPr lang="en-US"/>
            </a:br>
            <a:r>
              <a:rPr lang="en-US" sz="2400" b="0">
                <a:latin typeface="Arial" charset="0"/>
              </a:rPr>
              <a:t> some from “Ringers”  </a:t>
            </a:r>
          </a:p>
        </p:txBody>
      </p:sp>
      <p:graphicFrame>
        <p:nvGraphicFramePr>
          <p:cNvPr id="59492" name="Group 100"/>
          <p:cNvGraphicFramePr>
            <a:graphicFrameLocks noGrp="1"/>
          </p:cNvGraphicFramePr>
          <p:nvPr>
            <p:ph type="body" idx="1"/>
          </p:nvPr>
        </p:nvGraphicFramePr>
        <p:xfrm>
          <a:off x="228600" y="1066800"/>
          <a:ext cx="8686800" cy="2946711"/>
        </p:xfrm>
        <a:graphic>
          <a:graphicData uri="http://schemas.openxmlformats.org/drawingml/2006/table">
            <a:tbl>
              <a:tblPr/>
              <a:tblGrid>
                <a:gridCol w="7600950"/>
                <a:gridCol w="1085850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Academia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Databases - Interfaces and Structures (e.g., MySQL, relational tables, simple queries, PERL, CGI, DBI)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2.29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Statistical Physics (e.g., Bose-Einstein and Fermi-Dirac statistics)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2.32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Artificial Intelligence (e.g., artificial neural networks, fuzzy logic)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2.33 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Analysis of Phylogenetic Trees, Molecular Evolution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2.47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Comparative Genomics (e.g., ortholog and paralog genes; gene fusion events)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2.50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Structural Prediction and Molecular Design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2.53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493" name="Group 101"/>
          <p:cNvGraphicFramePr>
            <a:graphicFrameLocks noGrp="1"/>
          </p:cNvGraphicFramePr>
          <p:nvPr/>
        </p:nvGraphicFramePr>
        <p:xfrm>
          <a:off x="228600" y="4054475"/>
          <a:ext cx="8686800" cy="2806034"/>
        </p:xfrm>
        <a:graphic>
          <a:graphicData uri="http://schemas.openxmlformats.org/drawingml/2006/table">
            <a:tbl>
              <a:tblPr/>
              <a:tblGrid>
                <a:gridCol w="7620000"/>
                <a:gridCol w="1066800"/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Industry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Statistical Physics (e.g., Partition function; statistical representation of entropy; population of states)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2.58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Statistical Physics (e.g., Bose-Einstein; Fermi-Dirac statistics)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2.58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Artificial Intelligence (e.g., artificial neural networks, fuzzy logic)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2.78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Storage Instruments and their properties (e.g., tape, disk, memory)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2.89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Comparative Genomics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2.94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Root Locus Plots (e.g., definition, properties, sketching)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2.95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6A94-DA26-4842-AAC4-2295BD620652}" type="slidenum">
              <a:rPr lang="en-US"/>
              <a:pPr/>
              <a:t>11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algn="l"/>
            <a:r>
              <a:rPr lang="en-US"/>
              <a:t>Results: Industry - Academia agreement</a:t>
            </a:r>
            <a:br>
              <a:rPr lang="en-US"/>
            </a:br>
            <a:r>
              <a:rPr lang="en-US" sz="2000"/>
              <a:t>Distribution of mean ratings of all concepts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1925638" y="1414463"/>
          <a:ext cx="5521325" cy="381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Chart" r:id="rId3" imgW="7286549" imgH="5038649" progId="Excel.Chart.8">
                  <p:embed/>
                </p:oleObj>
              </mc:Choice>
              <mc:Fallback>
                <p:oleObj name="Chart" r:id="rId3" imgW="7286549" imgH="5038649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1414463"/>
                        <a:ext cx="5521325" cy="381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81000" y="5410200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000" b="1">
                <a:latin typeface="Arial" charset="0"/>
              </a:rPr>
              <a:t>Most concepts rated highly.  Few ringers in survey.</a:t>
            </a:r>
          </a:p>
          <a:p>
            <a:pPr>
              <a:buFont typeface="Wingdings" pitchFamily="2" charset="2"/>
              <a:buChar char="§"/>
            </a:pPr>
            <a:r>
              <a:rPr lang="en-US" sz="2000" b="1">
                <a:latin typeface="Arial" charset="0"/>
              </a:rPr>
              <a:t>All traditional domains had some highly rated concepts. </a:t>
            </a:r>
          </a:p>
          <a:p>
            <a:pPr>
              <a:buFont typeface="Wingdings" pitchFamily="2" charset="2"/>
              <a:buChar char="§"/>
            </a:pPr>
            <a:r>
              <a:rPr lang="en-US" sz="2000" b="1">
                <a:latin typeface="Arial" charset="0"/>
              </a:rPr>
              <a:t>Cutoff level for inclusion in recommended undergrad curriculum still to be determined on basis of further analysis and round two.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D6E6-0419-4677-A081-A0BA62C22101}" type="slidenum">
              <a:rPr lang="en-US"/>
              <a:pPr/>
              <a:t>12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algn="l"/>
            <a:r>
              <a:rPr lang="en-US"/>
              <a:t>Results: Industry – Academia Agreement</a:t>
            </a:r>
            <a:br>
              <a:rPr lang="en-US"/>
            </a:br>
            <a:r>
              <a:rPr lang="en-US"/>
              <a:t>Differences in means (A-I)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220788" y="1371600"/>
          <a:ext cx="6704012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Chart" r:id="rId3" imgW="7829702" imgH="5591251" progId="Excel.Chart.8">
                  <p:embed/>
                </p:oleObj>
              </mc:Choice>
              <mc:Fallback>
                <p:oleObj name="Chart" r:id="rId3" imgW="7829702" imgH="5591251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371600"/>
                        <a:ext cx="6704012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2362200" y="3124200"/>
            <a:ext cx="518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4191000" y="4114800"/>
            <a:ext cx="762000" cy="685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029200" y="46482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Design</a:t>
            </a: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H="1" flipV="1">
            <a:off x="4953000" y="4648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DC45-2061-433C-A610-FE58C26EB996}" type="slidenum">
              <a:rPr lang="en-US"/>
              <a:pPr/>
              <a:t>13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r>
              <a:rPr lang="en-US" sz="3200"/>
              <a:t>Results: Discrepancies in design concepts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36538" y="1168400"/>
          <a:ext cx="8145462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Chart" r:id="rId4" imgW="7324649" imgH="4390949" progId="Excel.Chart.8">
                  <p:embed/>
                </p:oleObj>
              </mc:Choice>
              <mc:Fallback>
                <p:oleObj name="Chart" r:id="rId4" imgW="7324649" imgH="4390949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1168400"/>
                        <a:ext cx="8145462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93618-A3E0-4AC7-8295-6610720B7FD3}" type="slidenum">
              <a:rPr lang="en-US"/>
              <a:pPr/>
              <a:t>14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58200" cy="1143000"/>
          </a:xfrm>
        </p:spPr>
        <p:txBody>
          <a:bodyPr/>
          <a:lstStyle/>
          <a:p>
            <a:r>
              <a:rPr lang="en-US"/>
              <a:t>Results: A comparison of general engineering concepts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04800" y="1428750"/>
          <a:ext cx="8648700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Chart" r:id="rId4" imgW="8829751" imgH="8439302" progId="Excel.Chart.8">
                  <p:embed/>
                </p:oleObj>
              </mc:Choice>
              <mc:Fallback>
                <p:oleObj name="Chart" r:id="rId4" imgW="8829751" imgH="843930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28750"/>
                        <a:ext cx="8648700" cy="542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B8C3-23F3-4036-888D-B94F3CA6D43C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438400" y="762000"/>
          <a:ext cx="5260975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Chart" r:id="rId4" imgW="5220005" imgH="4172407" progId="Excel.Chart.8">
                  <p:embed/>
                </p:oleObj>
              </mc:Choice>
              <mc:Fallback>
                <p:oleObj name="Chart" r:id="rId4" imgW="5220005" imgH="4172407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762000"/>
                        <a:ext cx="5260975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27038" y="209550"/>
            <a:ext cx="83042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86" tIns="34919" rIns="86486" bIns="34919" anchor="b"/>
          <a:lstStyle/>
          <a:p>
            <a:pPr eaLnBrk="0" hangingPunct="0"/>
            <a:r>
              <a:rPr lang="en-US" sz="2800" b="1">
                <a:solidFill>
                  <a:srgbClr val="003399"/>
                </a:solidFill>
                <a:latin typeface="Arial Black" pitchFamily="34" charset="0"/>
              </a:rPr>
              <a:t>Results: Biology Domains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4937125"/>
            <a:ext cx="8458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latin typeface="Arial" charset="0"/>
              </a:rPr>
              <a:t>Good agreement on the whole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latin typeface="Arial" charset="0"/>
              </a:rPr>
              <a:t>All biology areas important, but industry sees molecular biology as being more important than academia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latin typeface="Arial" charset="0"/>
              </a:rPr>
              <a:t>Bioinformatics generally scored low,  but industry feels that it is more important than academia does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26B1-9469-49AF-A3D1-49EB8EC2AE1E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47150" name="Group 46"/>
          <p:cNvGraphicFramePr>
            <a:graphicFrameLocks noGrp="1"/>
          </p:cNvGraphicFramePr>
          <p:nvPr/>
        </p:nvGraphicFramePr>
        <p:xfrm>
          <a:off x="280988" y="1346200"/>
          <a:ext cx="8382000" cy="4235450"/>
        </p:xfrm>
        <a:graphic>
          <a:graphicData uri="http://schemas.openxmlformats.org/drawingml/2006/table">
            <a:tbl>
              <a:tblPr/>
              <a:tblGrid>
                <a:gridCol w="4648200"/>
                <a:gridCol w="1295400"/>
                <a:gridCol w="1143000"/>
                <a:gridCol w="1295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Concepts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Academia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Industry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Academia - Industry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Flow of Genetic Information (i.e., DNA to RNA to Protein)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4.5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4.1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0.44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Methods for Determining Macromolecular Structure (e.g., NMR...)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4.2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-0.70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 Microarrays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3.4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-0.42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Biological Networks (e.g., genetic networks...)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-0.46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Structural Prediction and Molecular Design (e.g., homology modeling and prediction of macromolecular structures and interactions)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-0.72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3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Results: Largest biology discrepancies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282C-77F4-43AB-9154-A1C1CDD3BC6A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657600" y="1295400"/>
          <a:ext cx="5167313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Chart" r:id="rId4" imgW="5220005" imgH="4401007" progId="Excel.Chart.8">
                  <p:embed/>
                </p:oleObj>
              </mc:Choice>
              <mc:Fallback>
                <p:oleObj name="Chart" r:id="rId4" imgW="5220005" imgH="4401007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95400"/>
                        <a:ext cx="5167313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30213" y="209550"/>
            <a:ext cx="82756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86" tIns="34919" rIns="86486" bIns="34919" anchor="b"/>
          <a:lstStyle/>
          <a:p>
            <a:pPr eaLnBrk="0" hangingPunct="0"/>
            <a:r>
              <a:rPr lang="en-US" sz="2800" b="1">
                <a:solidFill>
                  <a:srgbClr val="003399"/>
                </a:solidFill>
                <a:latin typeface="Arial Black" pitchFamily="34" charset="0"/>
              </a:rPr>
              <a:t>Results: Physiology (82 concepts)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1447800"/>
            <a:ext cx="33528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latin typeface="Arial" charset="0"/>
              </a:rPr>
              <a:t>Very large span within domain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latin typeface="Arial" charset="0"/>
              </a:rPr>
              <a:t>Generally good agreement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latin typeface="Arial" charset="0"/>
              </a:rPr>
              <a:t>Cardiovascular, neural, cellular physiology concepts rated highly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latin typeface="Arial" charset="0"/>
              </a:rPr>
              <a:t>Digestive, renal, parts of endocrine rated 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876D-5AF4-4347-8471-AC50CAE949B2}" type="slidenum">
              <a:rPr lang="en-US"/>
              <a:pPr/>
              <a:t>18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914400"/>
          </a:xfrm>
        </p:spPr>
        <p:txBody>
          <a:bodyPr/>
          <a:lstStyle/>
          <a:p>
            <a:r>
              <a:rPr lang="en-US"/>
              <a:t>Results: Largest physiology discrepancies between academia and industry</a:t>
            </a:r>
          </a:p>
        </p:txBody>
      </p:sp>
      <p:graphicFrame>
        <p:nvGraphicFramePr>
          <p:cNvPr id="46144" name="Group 64"/>
          <p:cNvGraphicFramePr>
            <a:graphicFrameLocks noGrp="1"/>
          </p:cNvGraphicFramePr>
          <p:nvPr/>
        </p:nvGraphicFramePr>
        <p:xfrm>
          <a:off x="381000" y="1600200"/>
          <a:ext cx="8229600" cy="4802188"/>
        </p:xfrm>
        <a:graphic>
          <a:graphicData uri="http://schemas.openxmlformats.org/drawingml/2006/table">
            <a:tbl>
              <a:tblPr/>
              <a:tblGrid>
                <a:gridCol w="4495800"/>
                <a:gridCol w="1295400"/>
                <a:gridCol w="1143000"/>
                <a:gridCol w="12954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Concepts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Academia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Industry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Academia - Industry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Cellular Anatomy (e.g...)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4.56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4.14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0.41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Membrane Dynamics (e.g....)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4.44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3.95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0.49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Processes of the Kidney (e.g....)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4.26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3.85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0.41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Renal Filtration (e.g...)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4.03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3.60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0.43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Homeostasis of Volume and Osmolarity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4.03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3.50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0.53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 Balance and Urine Concentration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3.73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3.25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0.48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Platelets and Coagulation (e.g....)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3.21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3.75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-0.54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Sodium Balance and the Regulation of ECF Volume (e.g....)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3.76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3.15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0.61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3703-ED81-4C4A-884C-1FBDD6A20951}" type="slidenum">
              <a:rPr lang="en-US"/>
              <a:pPr/>
              <a:t>19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/>
          <a:lstStyle/>
          <a:p>
            <a:pPr algn="l"/>
            <a:r>
              <a:rPr lang="en-US"/>
              <a:t>Results: Should the following foundational courses be required?</a:t>
            </a: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957263" y="1384300"/>
          <a:ext cx="7188200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Chart" r:id="rId3" imgW="7896149" imgH="4515002" progId="Excel.Chart.8">
                  <p:embed/>
                </p:oleObj>
              </mc:Choice>
              <mc:Fallback>
                <p:oleObj name="Chart" r:id="rId3" imgW="7896149" imgH="451500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1384300"/>
                        <a:ext cx="7188200" cy="411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09600" y="58674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Agreement that second semester organic chemistry is not universally required; some uncertainty about one semester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289C-1D14-495E-93E1-979F77915572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pPr algn="l"/>
            <a:r>
              <a:rPr lang="en-US" b="0"/>
              <a:t>Why conduct a BME key content survey?  Motivation and potential benefits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75638" cy="471805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>
                <a:solidFill>
                  <a:srgbClr val="333399"/>
                </a:solidFill>
              </a:rPr>
              <a:t>Motivation</a:t>
            </a:r>
          </a:p>
          <a:p>
            <a:pPr lvl="1">
              <a:lnSpc>
                <a:spcPct val="90000"/>
              </a:lnSpc>
            </a:pPr>
            <a:r>
              <a:rPr lang="en-US"/>
              <a:t>Establish an </a:t>
            </a:r>
            <a:r>
              <a:rPr lang="en-US" i="1"/>
              <a:t>identity</a:t>
            </a:r>
            <a:r>
              <a:rPr lang="en-US">
                <a:solidFill>
                  <a:srgbClr val="FFCC00"/>
                </a:solidFill>
              </a:rPr>
              <a:t> </a:t>
            </a:r>
            <a:r>
              <a:rPr lang="en-US"/>
              <a:t>for undergraduate Biomedical Engineers</a:t>
            </a:r>
          </a:p>
          <a:p>
            <a:pPr lvl="1">
              <a:lnSpc>
                <a:spcPct val="90000"/>
              </a:lnSpc>
            </a:pPr>
            <a:r>
              <a:rPr lang="en-US"/>
              <a:t>Improve </a:t>
            </a:r>
            <a:r>
              <a:rPr lang="en-US" i="1"/>
              <a:t>communication</a:t>
            </a:r>
            <a:r>
              <a:rPr lang="en-US"/>
              <a:t> between academic BME programs and industry</a:t>
            </a:r>
          </a:p>
          <a:p>
            <a:pPr lvl="2">
              <a:lnSpc>
                <a:spcPct val="90000"/>
              </a:lnSpc>
            </a:pPr>
            <a:r>
              <a:rPr lang="en-US"/>
              <a:t>Academia – Inform industry of the knowledge, skills and training of BMEs </a:t>
            </a:r>
          </a:p>
          <a:p>
            <a:pPr lvl="2">
              <a:lnSpc>
                <a:spcPct val="90000"/>
              </a:lnSpc>
            </a:pPr>
            <a:r>
              <a:rPr lang="en-US"/>
              <a:t>Industry – Inform academia of the knowledge, skills and training expected</a:t>
            </a:r>
          </a:p>
          <a:p>
            <a:pPr>
              <a:lnSpc>
                <a:spcPct val="90000"/>
              </a:lnSpc>
            </a:pPr>
            <a:r>
              <a:rPr lang="en-US" sz="2800" i="1">
                <a:solidFill>
                  <a:srgbClr val="333399"/>
                </a:solidFill>
              </a:rPr>
              <a:t>Benefits</a:t>
            </a:r>
          </a:p>
          <a:p>
            <a:pPr lvl="1">
              <a:lnSpc>
                <a:spcPct val="90000"/>
              </a:lnSpc>
            </a:pPr>
            <a:r>
              <a:rPr lang="en-US"/>
              <a:t>More industrial positions for BMEs</a:t>
            </a:r>
          </a:p>
          <a:p>
            <a:pPr lvl="1">
              <a:lnSpc>
                <a:spcPct val="90000"/>
              </a:lnSpc>
            </a:pPr>
            <a:r>
              <a:rPr lang="en-US"/>
              <a:t>Each graduate does not have to explain curriculum</a:t>
            </a:r>
          </a:p>
          <a:p>
            <a:pPr lvl="1">
              <a:lnSpc>
                <a:spcPct val="90000"/>
              </a:lnSpc>
            </a:pPr>
            <a:r>
              <a:rPr lang="en-US"/>
              <a:t>Recognition that BME degree is ideal preparation for at least some industrial positions.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D8F-6D49-4650-BD68-CE1E4722960B}" type="slidenum">
              <a:rPr lang="en-US"/>
              <a:pPr/>
              <a:t>20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Universities represented in round one of the survey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3810000" cy="4686300"/>
          </a:xfrm>
          <a:noFill/>
          <a:ln/>
        </p:spPr>
        <p:txBody>
          <a:bodyPr lIns="86486" tIns="43243" rIns="86486" bIns="43243"/>
          <a:lstStyle/>
          <a:p>
            <a:pPr marL="533400" indent="-533400">
              <a:lnSpc>
                <a:spcPct val="90000"/>
              </a:lnSpc>
              <a:buClr>
                <a:srgbClr val="333399"/>
              </a:buClr>
              <a:buFontTx/>
              <a:buAutoNum type="arabicPeriod"/>
            </a:pPr>
            <a:r>
              <a:rPr lang="en-US" sz="1400">
                <a:solidFill>
                  <a:srgbClr val="333399"/>
                </a:solidFill>
              </a:rPr>
              <a:t>Arizona State University*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Tx/>
              <a:buAutoNum type="arabicPeriod"/>
            </a:pPr>
            <a:r>
              <a:rPr lang="en-US" sz="1400"/>
              <a:t>Binghampton University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Tx/>
              <a:buAutoNum type="arabicPeriod"/>
            </a:pPr>
            <a:r>
              <a:rPr lang="en-US" sz="1400">
                <a:solidFill>
                  <a:srgbClr val="333399"/>
                </a:solidFill>
              </a:rPr>
              <a:t>Boston University*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Tx/>
              <a:buAutoNum type="arabicPeriod"/>
            </a:pPr>
            <a:r>
              <a:rPr lang="en-US" sz="1400"/>
              <a:t>Columbia University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Tx/>
              <a:buAutoNum type="arabicPeriod"/>
            </a:pPr>
            <a:r>
              <a:rPr lang="en-US" sz="1400"/>
              <a:t>Devry Institute of Tech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Tx/>
              <a:buAutoNum type="arabicPeriod"/>
            </a:pPr>
            <a:r>
              <a:rPr lang="en-US" sz="1400">
                <a:solidFill>
                  <a:srgbClr val="333399"/>
                </a:solidFill>
              </a:rPr>
              <a:t>Duke University*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Tx/>
              <a:buAutoNum type="arabicPeriod"/>
            </a:pPr>
            <a:r>
              <a:rPr lang="en-US" sz="1400"/>
              <a:t>Florida International University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Tx/>
              <a:buAutoNum type="arabicPeriod"/>
            </a:pPr>
            <a:r>
              <a:rPr lang="en-US" sz="1400"/>
              <a:t>IIT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Tx/>
              <a:buAutoNum type="arabicPeriod"/>
            </a:pPr>
            <a:r>
              <a:rPr lang="en-US" sz="1400">
                <a:solidFill>
                  <a:srgbClr val="333399"/>
                </a:solidFill>
              </a:rPr>
              <a:t>Johns Hopkins University*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Tx/>
              <a:buAutoNum type="arabicPeriod"/>
            </a:pPr>
            <a:r>
              <a:rPr lang="en-US" sz="1400">
                <a:solidFill>
                  <a:srgbClr val="333399"/>
                </a:solidFill>
              </a:rPr>
              <a:t>Marquette University*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Tx/>
              <a:buAutoNum type="arabicPeriod"/>
            </a:pPr>
            <a:r>
              <a:rPr lang="en-US" sz="1400">
                <a:solidFill>
                  <a:srgbClr val="333399"/>
                </a:solidFill>
              </a:rPr>
              <a:t>Milwaukee SOE*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Tx/>
              <a:buAutoNum type="arabicPeriod"/>
            </a:pPr>
            <a:r>
              <a:rPr lang="en-US" sz="1400"/>
              <a:t>MIT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Tx/>
              <a:buAutoNum type="arabicPeriod"/>
            </a:pPr>
            <a:r>
              <a:rPr lang="en-US" sz="1400"/>
              <a:t>NJIT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Tx/>
              <a:buAutoNum type="arabicPeriod"/>
            </a:pPr>
            <a:r>
              <a:rPr lang="en-US" sz="1400">
                <a:solidFill>
                  <a:srgbClr val="333399"/>
                </a:solidFill>
              </a:rPr>
              <a:t>NC State University*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Tx/>
              <a:buAutoNum type="arabicPeriod"/>
            </a:pPr>
            <a:r>
              <a:rPr lang="en-US" sz="1400">
                <a:solidFill>
                  <a:srgbClr val="333399"/>
                </a:solidFill>
              </a:rPr>
              <a:t>Northwestern University*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Tx/>
              <a:buAutoNum type="arabicPeriod"/>
            </a:pPr>
            <a:r>
              <a:rPr lang="en-US" sz="1400">
                <a:solidFill>
                  <a:srgbClr val="333399"/>
                </a:solidFill>
              </a:rPr>
              <a:t>RPI*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 typeface="Wingdings" pitchFamily="2" charset="2"/>
              <a:buAutoNum type="arabicPeriod"/>
            </a:pPr>
            <a:r>
              <a:rPr lang="en-US" sz="1400"/>
              <a:t>RHIT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 typeface="Wingdings" pitchFamily="2" charset="2"/>
              <a:buAutoNum type="arabicPeriod"/>
            </a:pPr>
            <a:r>
              <a:rPr lang="en-US" sz="1400"/>
              <a:t>Stanford University</a:t>
            </a:r>
          </a:p>
          <a:p>
            <a:pPr marL="533400" indent="-533400">
              <a:lnSpc>
                <a:spcPct val="90000"/>
              </a:lnSpc>
              <a:buClr>
                <a:srgbClr val="333399"/>
              </a:buClr>
              <a:buFont typeface="Wingdings" pitchFamily="2" charset="2"/>
              <a:buAutoNum type="arabicPeriod"/>
            </a:pPr>
            <a:r>
              <a:rPr lang="en-US" sz="1400">
                <a:solidFill>
                  <a:srgbClr val="333399"/>
                </a:solidFill>
              </a:rPr>
              <a:t>Syracuse University*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  <a:buClr>
                <a:srgbClr val="333399"/>
              </a:buClr>
              <a:buFontTx/>
              <a:buAutoNum type="arabicPeriod"/>
            </a:pPr>
            <a:endParaRPr lang="en-US" sz="1400">
              <a:solidFill>
                <a:srgbClr val="333399"/>
              </a:solidFill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876800" y="1524000"/>
            <a:ext cx="38100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86" tIns="43243" rIns="86486" bIns="43243"/>
          <a:lstStyle/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  <a:buFontTx/>
              <a:buAutoNum type="arabicPeriod" startAt="20"/>
            </a:pPr>
            <a:r>
              <a:rPr lang="en-US" sz="1400" b="1">
                <a:latin typeface="Arial" charset="0"/>
              </a:rPr>
              <a:t>SUNY – Stony Brook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  <a:buFontTx/>
              <a:buAutoNum type="arabicPeriod" startAt="20"/>
            </a:pPr>
            <a:r>
              <a:rPr lang="en-US" sz="1400" b="1">
                <a:solidFill>
                  <a:srgbClr val="333399"/>
                </a:solidFill>
                <a:latin typeface="Arial" charset="0"/>
              </a:rPr>
              <a:t>Tulane University*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  <a:buFontTx/>
              <a:buAutoNum type="arabicPeriod" startAt="20"/>
            </a:pPr>
            <a:r>
              <a:rPr lang="en-US" sz="1400" b="1">
                <a:solidFill>
                  <a:srgbClr val="333399"/>
                </a:solidFill>
                <a:latin typeface="Arial" charset="0"/>
              </a:rPr>
              <a:t>University of Akron*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  <a:buFontTx/>
              <a:buAutoNum type="arabicPeriod" startAt="20"/>
            </a:pPr>
            <a:r>
              <a:rPr lang="en-US" sz="1400" b="1">
                <a:latin typeface="Arial" charset="0"/>
              </a:rPr>
              <a:t>University of Cincinnati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  <a:buFontTx/>
              <a:buAutoNum type="arabicPeriod" startAt="20"/>
            </a:pPr>
            <a:r>
              <a:rPr lang="en-US" sz="1400" b="1">
                <a:solidFill>
                  <a:srgbClr val="333399"/>
                </a:solidFill>
                <a:latin typeface="Arial" charset="0"/>
              </a:rPr>
              <a:t>University of Illinois – UC*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  <a:buFontTx/>
              <a:buAutoNum type="arabicPeriod" startAt="20"/>
            </a:pPr>
            <a:r>
              <a:rPr lang="en-US" sz="1400" b="1">
                <a:solidFill>
                  <a:srgbClr val="333399"/>
                </a:solidFill>
                <a:latin typeface="Arial" charset="0"/>
              </a:rPr>
              <a:t>University of Iowa*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  <a:buFontTx/>
              <a:buAutoNum type="arabicPeriod" startAt="20"/>
            </a:pPr>
            <a:r>
              <a:rPr lang="en-US" sz="1400" b="1">
                <a:latin typeface="Arial" charset="0"/>
              </a:rPr>
              <a:t>University of Memphis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  <a:buFontTx/>
              <a:buAutoNum type="arabicPeriod" startAt="20"/>
            </a:pPr>
            <a:r>
              <a:rPr lang="en-US" sz="1400" b="1">
                <a:latin typeface="Arial" charset="0"/>
              </a:rPr>
              <a:t>University of Michigan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  <a:buFontTx/>
              <a:buAutoNum type="arabicPeriod" startAt="20"/>
            </a:pPr>
            <a:r>
              <a:rPr lang="en-US" sz="1400" b="1">
                <a:solidFill>
                  <a:srgbClr val="333399"/>
                </a:solidFill>
                <a:latin typeface="Arial" charset="0"/>
              </a:rPr>
              <a:t>University of Minnesota*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  <a:buFontTx/>
              <a:buAutoNum type="arabicPeriod" startAt="20"/>
            </a:pPr>
            <a:r>
              <a:rPr lang="en-US" sz="1400" b="1">
                <a:solidFill>
                  <a:srgbClr val="333399"/>
                </a:solidFill>
                <a:latin typeface="Arial" charset="0"/>
              </a:rPr>
              <a:t>University of Pittsburgh*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  <a:buFontTx/>
              <a:buAutoNum type="arabicPeriod" startAt="20"/>
            </a:pPr>
            <a:r>
              <a:rPr lang="en-US" sz="1400" b="1">
                <a:solidFill>
                  <a:srgbClr val="333399"/>
                </a:solidFill>
                <a:latin typeface="Arial" charset="0"/>
              </a:rPr>
              <a:t>University of Rochester*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  <a:buFontTx/>
              <a:buAutoNum type="arabicPeriod" startAt="20"/>
            </a:pPr>
            <a:r>
              <a:rPr lang="en-US" sz="1400" b="1">
                <a:solidFill>
                  <a:srgbClr val="333399"/>
                </a:solidFill>
                <a:latin typeface="Arial" charset="0"/>
              </a:rPr>
              <a:t>University of Texas – Austin*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  <a:buFontTx/>
              <a:buAutoNum type="arabicPeriod" startAt="20"/>
            </a:pPr>
            <a:r>
              <a:rPr lang="en-US" sz="1400" b="1">
                <a:solidFill>
                  <a:srgbClr val="333399"/>
                </a:solidFill>
                <a:latin typeface="Arial" charset="0"/>
              </a:rPr>
              <a:t>University of Toledo*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  <a:buFontTx/>
              <a:buAutoNum type="arabicPeriod" startAt="20"/>
            </a:pPr>
            <a:r>
              <a:rPr lang="en-US" sz="1400" b="1">
                <a:solidFill>
                  <a:srgbClr val="333399"/>
                </a:solidFill>
                <a:latin typeface="Arial" charset="0"/>
              </a:rPr>
              <a:t>Vanderbilt University*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  <a:buFontTx/>
              <a:buAutoNum type="arabicPeriod" startAt="20"/>
            </a:pPr>
            <a:r>
              <a:rPr lang="en-US" sz="1400" b="1">
                <a:solidFill>
                  <a:srgbClr val="333399"/>
                </a:solidFill>
                <a:latin typeface="Arial" charset="0"/>
              </a:rPr>
              <a:t>VCU*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40000"/>
              </a:spcBef>
            </a:pPr>
            <a:endParaRPr lang="en-US" sz="1400" b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09600" y="6172200"/>
            <a:ext cx="7745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>
                <a:solidFill>
                  <a:srgbClr val="333399"/>
                </a:solidFill>
                <a:latin typeface="Arial" charset="0"/>
              </a:rPr>
              <a:t>*ABET Accredited – 21 of 37 Accredited Programs Participated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E29D-0229-44A7-AA68-C2C5E12E55B5}" type="slidenum">
              <a:rPr lang="en-US"/>
              <a:pPr/>
              <a:t>21</a:t>
            </a:fld>
            <a:endParaRPr lang="en-US"/>
          </a:p>
        </p:txBody>
      </p:sp>
      <p:sp>
        <p:nvSpPr>
          <p:cNvPr id="675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pPr algn="l"/>
            <a:r>
              <a:rPr lang="en-US"/>
              <a:t>Companies and industrial expertise represented in round one of the survey</a:t>
            </a:r>
          </a:p>
        </p:txBody>
      </p:sp>
      <p:sp>
        <p:nvSpPr>
          <p:cNvPr id="675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3813175" cy="4114800"/>
          </a:xfrm>
        </p:spPr>
        <p:txBody>
          <a:bodyPr/>
          <a:lstStyle/>
          <a:p>
            <a:pPr marL="222250" indent="-222250">
              <a:lnSpc>
                <a:spcPct val="90000"/>
              </a:lnSpc>
            </a:pPr>
            <a:r>
              <a:rPr lang="en-US" sz="1800"/>
              <a:t>Companies Represented</a:t>
            </a:r>
          </a:p>
          <a:p>
            <a:pPr marL="652463" lvl="1" indent="-222250">
              <a:lnSpc>
                <a:spcPct val="90000"/>
              </a:lnSpc>
            </a:pPr>
            <a:r>
              <a:rPr lang="en-US" sz="1800"/>
              <a:t>Abbott Laboratories</a:t>
            </a:r>
          </a:p>
          <a:p>
            <a:pPr marL="652463" lvl="1" indent="-222250">
              <a:lnSpc>
                <a:spcPct val="90000"/>
              </a:lnSpc>
            </a:pPr>
            <a:r>
              <a:rPr lang="en-US" sz="1800"/>
              <a:t>AstraZeneca</a:t>
            </a:r>
          </a:p>
          <a:p>
            <a:pPr marL="652463" lvl="1" indent="-222250">
              <a:lnSpc>
                <a:spcPct val="90000"/>
              </a:lnSpc>
            </a:pPr>
            <a:r>
              <a:rPr lang="en-US" sz="1800"/>
              <a:t>Baxter Healthcare</a:t>
            </a:r>
          </a:p>
          <a:p>
            <a:pPr marL="652463" lvl="1" indent="-222250">
              <a:lnSpc>
                <a:spcPct val="90000"/>
              </a:lnSpc>
            </a:pPr>
            <a:r>
              <a:rPr lang="en-US" sz="1800"/>
              <a:t>Boston Scientific</a:t>
            </a:r>
          </a:p>
          <a:p>
            <a:pPr marL="652463" lvl="1" indent="-222250">
              <a:lnSpc>
                <a:spcPct val="90000"/>
              </a:lnSpc>
            </a:pPr>
            <a:r>
              <a:rPr lang="en-US" sz="1800"/>
              <a:t>Cardiodynamics</a:t>
            </a:r>
          </a:p>
          <a:p>
            <a:pPr marL="652463" lvl="1" indent="-222250">
              <a:lnSpc>
                <a:spcPct val="90000"/>
              </a:lnSpc>
            </a:pPr>
            <a:r>
              <a:rPr lang="en-US" sz="1800"/>
              <a:t>Cleveland Medical Devices</a:t>
            </a:r>
          </a:p>
          <a:p>
            <a:pPr marL="652463" lvl="1" indent="-222250">
              <a:lnSpc>
                <a:spcPct val="90000"/>
              </a:lnSpc>
            </a:pPr>
            <a:r>
              <a:rPr lang="en-US" sz="1800"/>
              <a:t>Datasciences, International</a:t>
            </a:r>
          </a:p>
          <a:p>
            <a:pPr marL="652463" lvl="1" indent="-222250">
              <a:lnSpc>
                <a:spcPct val="90000"/>
              </a:lnSpc>
            </a:pPr>
            <a:r>
              <a:rPr lang="en-US" sz="1800"/>
              <a:t>Dentigenix, Inc.</a:t>
            </a:r>
          </a:p>
          <a:p>
            <a:pPr marL="652463" lvl="1" indent="-222250">
              <a:lnSpc>
                <a:spcPct val="90000"/>
              </a:lnSpc>
            </a:pPr>
            <a:r>
              <a:rPr lang="en-US" sz="1800"/>
              <a:t>Depuy, a Johnson and Johnson Co.</a:t>
            </a:r>
          </a:p>
          <a:p>
            <a:pPr marL="652463" lvl="1" indent="-222250">
              <a:lnSpc>
                <a:spcPct val="90000"/>
              </a:lnSpc>
            </a:pPr>
            <a:r>
              <a:rPr lang="en-US" sz="1800"/>
              <a:t>ESTECH Least Invasive Cardiac Surgery</a:t>
            </a:r>
          </a:p>
          <a:p>
            <a:pPr marL="652463" lvl="1" indent="-222250">
              <a:lnSpc>
                <a:spcPct val="90000"/>
              </a:lnSpc>
            </a:pPr>
            <a:r>
              <a:rPr lang="en-US" sz="1800"/>
              <a:t>GE Healthcare</a:t>
            </a:r>
          </a:p>
          <a:p>
            <a:pPr marL="652463" lvl="1" indent="-222250">
              <a:lnSpc>
                <a:spcPct val="90000"/>
              </a:lnSpc>
            </a:pPr>
            <a:r>
              <a:rPr lang="en-US" sz="1800"/>
              <a:t>Intel, Corp.</a:t>
            </a:r>
          </a:p>
          <a:p>
            <a:pPr marL="652463" lvl="1" indent="-222250">
              <a:lnSpc>
                <a:spcPct val="90000"/>
              </a:lnSpc>
            </a:pPr>
            <a:r>
              <a:rPr lang="en-US" sz="1800"/>
              <a:t>Materialise, Inc.</a:t>
            </a:r>
          </a:p>
          <a:p>
            <a:pPr marL="652463" lvl="1" indent="-222250">
              <a:lnSpc>
                <a:spcPct val="90000"/>
              </a:lnSpc>
            </a:pPr>
            <a:r>
              <a:rPr lang="en-US" sz="1800"/>
              <a:t>Medtronic, Inc. </a:t>
            </a:r>
          </a:p>
          <a:p>
            <a:pPr marL="652463" lvl="1" indent="-222250">
              <a:lnSpc>
                <a:spcPct val="90000"/>
              </a:lnSpc>
            </a:pPr>
            <a:r>
              <a:rPr lang="en-US" sz="1800"/>
              <a:t>Tyco Healthcare</a:t>
            </a:r>
          </a:p>
          <a:p>
            <a:pPr marL="652463" lvl="1" indent="-222250">
              <a:lnSpc>
                <a:spcPct val="90000"/>
              </a:lnSpc>
            </a:pPr>
            <a:r>
              <a:rPr lang="en-US" sz="1800"/>
              <a:t>Underwriter Laboratories</a:t>
            </a:r>
          </a:p>
        </p:txBody>
      </p:sp>
      <p:sp>
        <p:nvSpPr>
          <p:cNvPr id="67588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295400"/>
            <a:ext cx="3814763" cy="4114800"/>
          </a:xfrm>
        </p:spPr>
        <p:txBody>
          <a:bodyPr/>
          <a:lstStyle/>
          <a:p>
            <a:r>
              <a:rPr lang="en-US" sz="1800"/>
              <a:t>Areas of Expertise</a:t>
            </a:r>
          </a:p>
          <a:p>
            <a:pPr lvl="1"/>
            <a:r>
              <a:rPr lang="en-US" sz="1800"/>
              <a:t>Biomaterials</a:t>
            </a:r>
          </a:p>
          <a:p>
            <a:pPr lvl="1"/>
            <a:r>
              <a:rPr lang="en-US" sz="1800"/>
              <a:t>Biomechanics</a:t>
            </a:r>
          </a:p>
          <a:p>
            <a:pPr lvl="1"/>
            <a:r>
              <a:rPr lang="en-US" sz="1800"/>
              <a:t>Bioinformatics</a:t>
            </a:r>
          </a:p>
          <a:p>
            <a:pPr lvl="1"/>
            <a:r>
              <a:rPr lang="en-US" sz="1800"/>
              <a:t>Bioinstrumentation</a:t>
            </a:r>
          </a:p>
          <a:p>
            <a:pPr lvl="1"/>
            <a:r>
              <a:rPr lang="en-US" sz="1800"/>
              <a:t>BioMEMS</a:t>
            </a:r>
          </a:p>
          <a:p>
            <a:pPr lvl="1"/>
            <a:r>
              <a:rPr lang="en-US" sz="1800"/>
              <a:t>Biotransport</a:t>
            </a:r>
          </a:p>
          <a:p>
            <a:pPr lvl="1"/>
            <a:r>
              <a:rPr lang="en-US" sz="1800"/>
              <a:t>Cellular Biomechanics</a:t>
            </a:r>
          </a:p>
          <a:p>
            <a:pPr lvl="1"/>
            <a:r>
              <a:rPr lang="en-US" sz="1800"/>
              <a:t>Computational Modeling</a:t>
            </a:r>
          </a:p>
          <a:p>
            <a:pPr lvl="1"/>
            <a:r>
              <a:rPr lang="en-US" sz="1800"/>
              <a:t>Control Systems Engineering</a:t>
            </a:r>
          </a:p>
          <a:p>
            <a:pPr lvl="1"/>
            <a:r>
              <a:rPr lang="en-US" sz="1800"/>
              <a:t>Fluid Mechanics</a:t>
            </a:r>
          </a:p>
          <a:p>
            <a:pPr lvl="1"/>
            <a:r>
              <a:rPr lang="en-US" sz="1800"/>
              <a:t>Medical Devices</a:t>
            </a:r>
          </a:p>
          <a:p>
            <a:pPr lvl="1"/>
            <a:r>
              <a:rPr lang="en-US" sz="1800"/>
              <a:t>Medical Imaging</a:t>
            </a:r>
          </a:p>
          <a:p>
            <a:pPr lvl="1"/>
            <a:r>
              <a:rPr lang="en-US" sz="1800"/>
              <a:t>Medical Optics</a:t>
            </a:r>
          </a:p>
          <a:p>
            <a:pPr lvl="1"/>
            <a:r>
              <a:rPr lang="en-US" sz="1800"/>
              <a:t>Signal Processing</a:t>
            </a:r>
          </a:p>
          <a:p>
            <a:pPr lvl="1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EE6E-2AF5-4F3E-B2F9-A58401B48D9A}" type="slidenum">
              <a:rPr lang="en-US"/>
              <a:pPr/>
              <a:t>22</a:t>
            </a:fld>
            <a:endParaRPr lang="en-US"/>
          </a:p>
        </p:txBody>
      </p:sp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8150" y="222250"/>
            <a:ext cx="7772400" cy="914400"/>
          </a:xfrm>
        </p:spPr>
        <p:txBody>
          <a:bodyPr/>
          <a:lstStyle/>
          <a:p>
            <a:r>
              <a:rPr lang="en-US" sz="3200"/>
              <a:t>Conclusions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5213350"/>
          </a:xfrm>
        </p:spPr>
        <p:txBody>
          <a:bodyPr/>
          <a:lstStyle/>
          <a:p>
            <a:pPr marL="290513" indent="-290513"/>
            <a:r>
              <a:rPr lang="en-US">
                <a:solidFill>
                  <a:srgbClr val="333399"/>
                </a:solidFill>
              </a:rPr>
              <a:t>More analysis is required to:</a:t>
            </a:r>
          </a:p>
          <a:p>
            <a:pPr marL="855663" lvl="1" indent="-347663"/>
            <a:r>
              <a:rPr lang="en-US"/>
              <a:t>Investigate variation of opinions for individual topics</a:t>
            </a:r>
          </a:p>
          <a:p>
            <a:pPr marL="855663" lvl="1" indent="-347663"/>
            <a:r>
              <a:rPr lang="en-US"/>
              <a:t>Correlate ratings with expertise levels</a:t>
            </a:r>
          </a:p>
          <a:p>
            <a:pPr marL="855663" lvl="1" indent="-347663"/>
            <a:r>
              <a:rPr lang="en-US"/>
              <a:t>Eliminate contextual bias</a:t>
            </a:r>
          </a:p>
          <a:p>
            <a:pPr marL="855663" lvl="1" indent="-347663"/>
            <a:r>
              <a:rPr lang="en-US"/>
              <a:t>Incorporate concepts omitted from first round</a:t>
            </a:r>
          </a:p>
          <a:p>
            <a:pPr marL="290513" indent="-290513"/>
            <a:r>
              <a:rPr lang="en-US">
                <a:solidFill>
                  <a:srgbClr val="333399"/>
                </a:solidFill>
              </a:rPr>
              <a:t>BUT, preliminary results have shown that:</a:t>
            </a:r>
          </a:p>
          <a:p>
            <a:pPr marL="855663" lvl="1" indent="-347663"/>
            <a:r>
              <a:rPr lang="en-US"/>
              <a:t>“Consistency checks” validate data</a:t>
            </a:r>
          </a:p>
          <a:p>
            <a:pPr marL="855663" lvl="1" indent="-347663"/>
            <a:r>
              <a:rPr lang="en-US"/>
              <a:t>Generally good agreement between industry and academia</a:t>
            </a:r>
          </a:p>
          <a:p>
            <a:pPr marL="855663" lvl="1" indent="-347663"/>
            <a:r>
              <a:rPr lang="en-US"/>
              <a:t>Industry and academia disagree on a significant number of Design concepts</a:t>
            </a:r>
          </a:p>
          <a:p>
            <a:pPr marL="855663" lvl="1" indent="-347663"/>
            <a:r>
              <a:rPr lang="en-US"/>
              <a:t>Industry highly values knowledge of statistics and probability</a:t>
            </a:r>
          </a:p>
          <a:p>
            <a:pPr marL="855663" lvl="1" indent="-347663"/>
            <a:r>
              <a:rPr lang="en-US"/>
              <a:t>Core biology should include all domains assessed </a:t>
            </a:r>
          </a:p>
          <a:p>
            <a:pPr marL="855663" lvl="1" indent="-347663">
              <a:buFont typeface="Wingdings" pitchFamily="2" charset="2"/>
              <a:buNone/>
            </a:pPr>
            <a:endParaRPr lang="en-US"/>
          </a:p>
          <a:p>
            <a:pPr marL="855663" lvl="1" indent="-347663">
              <a:buFont typeface="Wingdings" pitchFamily="2" charset="2"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7433-226C-43E4-8F05-D808EA2FA197}" type="slidenum">
              <a:rPr lang="en-US"/>
              <a:pPr/>
              <a:t>23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22250"/>
            <a:ext cx="7772400" cy="914400"/>
          </a:xfrm>
        </p:spPr>
        <p:txBody>
          <a:bodyPr/>
          <a:lstStyle/>
          <a:p>
            <a:r>
              <a:rPr lang="en-US" sz="3200"/>
              <a:t>Conclusions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5213350"/>
          </a:xfrm>
        </p:spPr>
        <p:txBody>
          <a:bodyPr/>
          <a:lstStyle/>
          <a:p>
            <a:pPr marL="290513" indent="-290513" algn="r">
              <a:buFont typeface="Wingdings" pitchFamily="2" charset="2"/>
              <a:buNone/>
            </a:pPr>
            <a:endParaRPr lang="en-US"/>
          </a:p>
          <a:p>
            <a:pPr marL="290513" indent="-290513"/>
            <a:r>
              <a:rPr lang="en-US">
                <a:solidFill>
                  <a:srgbClr val="333399"/>
                </a:solidFill>
              </a:rPr>
              <a:t>Remaining issues</a:t>
            </a:r>
          </a:p>
          <a:p>
            <a:pPr marL="855663" lvl="1" indent="-347663"/>
            <a:r>
              <a:rPr lang="en-US"/>
              <a:t>Determine level of significance for deciding what concepts can be dropped from core curriculum</a:t>
            </a:r>
          </a:p>
          <a:p>
            <a:pPr marL="855663" lvl="1" indent="-347663"/>
            <a:r>
              <a:rPr lang="en-US"/>
              <a:t>Determine significance of differences between industry and academia</a:t>
            </a:r>
          </a:p>
          <a:p>
            <a:pPr marL="855663" lvl="1" indent="-347663"/>
            <a:r>
              <a:rPr lang="en-US"/>
              <a:t>Launch second round – by summer</a:t>
            </a:r>
          </a:p>
          <a:p>
            <a:pPr marL="855663" lvl="1" indent="-347663"/>
            <a:endParaRPr lang="en-US"/>
          </a:p>
          <a:p>
            <a:pPr marL="290513" indent="-290513"/>
            <a:r>
              <a:rPr lang="en-US"/>
              <a:t>Full matrix of results by concept will be posted on www.vanth.org/curriculum </a:t>
            </a:r>
          </a:p>
          <a:p>
            <a:pPr marL="290513" indent="-290513">
              <a:buFont typeface="Wingdings" pitchFamily="2" charset="2"/>
              <a:buNone/>
            </a:pPr>
            <a:endParaRPr lang="en-US"/>
          </a:p>
          <a:p>
            <a:pPr marL="855663" lvl="1" indent="-347663">
              <a:buFont typeface="Wingdings" pitchFamily="2" charset="2"/>
              <a:buNone/>
            </a:pPr>
            <a:endParaRPr lang="en-US"/>
          </a:p>
          <a:p>
            <a:pPr marL="855663" lvl="1" indent="-347663">
              <a:buFont typeface="Wingdings" pitchFamily="2" charset="2"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02C3-DDFD-4898-A783-1B383F10E085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3054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i="1">
                <a:solidFill>
                  <a:srgbClr val="333399"/>
                </a:solidFill>
              </a:rPr>
              <a:t>In General:</a:t>
            </a:r>
            <a:endParaRPr lang="en-US" sz="2000" i="1">
              <a:solidFill>
                <a:srgbClr val="333399"/>
              </a:solidFill>
            </a:endParaRPr>
          </a:p>
          <a:p>
            <a:pPr marL="762000" lvl="1" indent="-304800">
              <a:spcBef>
                <a:spcPct val="0"/>
              </a:spcBef>
            </a:pPr>
            <a:r>
              <a:rPr lang="en-US" sz="1800"/>
              <a:t>An iterative process for collecting knowledge from, and disseminating results to, a group of experts</a:t>
            </a:r>
          </a:p>
          <a:p>
            <a:pPr marL="762000" lvl="1" indent="-304800">
              <a:spcBef>
                <a:spcPct val="0"/>
              </a:spcBef>
            </a:pPr>
            <a:r>
              <a:rPr lang="en-US" sz="1800"/>
              <a:t>Four steps (repeat steps #2 and #3 to attempt to reach consensus)</a:t>
            </a:r>
          </a:p>
          <a:p>
            <a:pPr marL="1219200" lvl="2" indent="-3048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z="1800"/>
              <a:t>Develop a set of questions on a topic. </a:t>
            </a:r>
          </a:p>
          <a:p>
            <a:pPr marL="1219200" lvl="2" indent="-3048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z="1800"/>
              <a:t>Experts give opinions on topics; suggest new ideas that were missed</a:t>
            </a:r>
          </a:p>
          <a:p>
            <a:pPr marL="1219200" lvl="2" indent="-3048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z="1800"/>
              <a:t>Explore and evaluate inconsistencies uncovered in step 2</a:t>
            </a:r>
          </a:p>
          <a:p>
            <a:pPr marL="1219200" lvl="2" indent="-3048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z="1800"/>
              <a:t>Disseminate findings, or revise questions and go back to 2</a:t>
            </a:r>
          </a:p>
          <a:p>
            <a:pPr marL="762000" lvl="1" indent="-304800">
              <a:spcBef>
                <a:spcPct val="0"/>
              </a:spcBef>
            </a:pPr>
            <a:r>
              <a:rPr lang="en-US" sz="1800"/>
              <a:t>Key point is that experts remain anonymous </a:t>
            </a:r>
          </a:p>
          <a:p>
            <a:pPr marL="762000" lvl="1" indent="-304800">
              <a:spcBef>
                <a:spcPct val="0"/>
              </a:spcBef>
              <a:buFont typeface="Wingdings" pitchFamily="2" charset="2"/>
              <a:buNone/>
            </a:pPr>
            <a:endParaRPr lang="en-US" sz="1800"/>
          </a:p>
          <a:p>
            <a:pPr>
              <a:spcBef>
                <a:spcPct val="0"/>
              </a:spcBef>
            </a:pPr>
            <a:r>
              <a:rPr lang="en-US" i="1">
                <a:solidFill>
                  <a:srgbClr val="333399"/>
                </a:solidFill>
              </a:rPr>
              <a:t>Our Study: A set of three surveys</a:t>
            </a:r>
          </a:p>
          <a:p>
            <a:pPr marL="762000" lvl="1" indent="-304800">
              <a:spcBef>
                <a:spcPct val="0"/>
              </a:spcBef>
            </a:pPr>
            <a:r>
              <a:rPr lang="en-US" sz="1800" i="1">
                <a:solidFill>
                  <a:srgbClr val="333399"/>
                </a:solidFill>
              </a:rPr>
              <a:t>Round 0:</a:t>
            </a:r>
            <a:r>
              <a:rPr lang="en-US" sz="1800"/>
              <a:t> Select concepts from VaNTH taxonomies; reviewed by domain experts</a:t>
            </a:r>
          </a:p>
          <a:p>
            <a:pPr marL="762000" lvl="1" indent="-304800">
              <a:spcBef>
                <a:spcPct val="0"/>
              </a:spcBef>
            </a:pPr>
            <a:r>
              <a:rPr lang="en-US" sz="1800" i="1">
                <a:solidFill>
                  <a:srgbClr val="333399"/>
                </a:solidFill>
              </a:rPr>
              <a:t>Round 1: </a:t>
            </a:r>
            <a:r>
              <a:rPr lang="en-US" sz="1800"/>
              <a:t>Survey BME industrial representatives and faculty.  Asked participants to rate relevance of concepts important for </a:t>
            </a:r>
            <a:r>
              <a:rPr lang="en-US" sz="1800" i="1">
                <a:solidFill>
                  <a:srgbClr val="333399"/>
                </a:solidFill>
              </a:rPr>
              <a:t>ALL undergrads in BME</a:t>
            </a:r>
            <a:r>
              <a:rPr lang="en-US" sz="1800"/>
              <a:t>, and make suggestions of concepts missed</a:t>
            </a:r>
          </a:p>
          <a:p>
            <a:pPr marL="762000" lvl="1" indent="-304800">
              <a:spcBef>
                <a:spcPct val="0"/>
              </a:spcBef>
            </a:pPr>
            <a:r>
              <a:rPr lang="en-US" sz="1800" i="1">
                <a:solidFill>
                  <a:srgbClr val="333399"/>
                </a:solidFill>
              </a:rPr>
              <a:t>Round 2</a:t>
            </a:r>
            <a:r>
              <a:rPr lang="en-US" sz="1800" b="0"/>
              <a:t>:</a:t>
            </a:r>
            <a:r>
              <a:rPr lang="en-US" sz="1800"/>
              <a:t> Refine and update list of concepts and resubmit to the above groups for further evaluation</a:t>
            </a:r>
          </a:p>
          <a:p>
            <a:pPr marL="762000" lvl="1" indent="-304800">
              <a:spcBef>
                <a:spcPct val="0"/>
              </a:spcBef>
            </a:pPr>
            <a:r>
              <a:rPr lang="en-US" sz="1800" i="1">
                <a:solidFill>
                  <a:srgbClr val="333399"/>
                </a:solidFill>
              </a:rPr>
              <a:t>Round 3: </a:t>
            </a:r>
            <a:r>
              <a:rPr lang="en-US" sz="1800"/>
              <a:t>Question proficiencies expected (e.g., using Bloom’s Taxonomy)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0"/>
            <a:ext cx="8275638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86" tIns="34919" rIns="86486" bIns="34919" anchor="b"/>
          <a:lstStyle/>
          <a:p>
            <a:pPr eaLnBrk="0" hangingPunct="0"/>
            <a:r>
              <a:rPr lang="en-US" sz="2800">
                <a:solidFill>
                  <a:srgbClr val="003399"/>
                </a:solidFill>
                <a:latin typeface="Arial Black" pitchFamily="34" charset="0"/>
              </a:rPr>
              <a:t>Delphi study -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9A0E-A129-4A63-B7C5-3DDB20A385F6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15400" cy="508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333399"/>
                </a:solidFill>
              </a:rPr>
              <a:t>Utilized an online survey tool to query ~274 concepts: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Eleven bioengineering domains (including design)</a:t>
            </a:r>
          </a:p>
          <a:p>
            <a:pPr lvl="1">
              <a:lnSpc>
                <a:spcPct val="90000"/>
              </a:lnSpc>
            </a:pPr>
            <a:r>
              <a:rPr lang="en-US"/>
              <a:t>Physiology, cellular biology, molecular biology and genetics, biochemistry </a:t>
            </a:r>
          </a:p>
          <a:p>
            <a:pPr lvl="1">
              <a:lnSpc>
                <a:spcPct val="90000"/>
              </a:lnSpc>
            </a:pPr>
            <a:r>
              <a:rPr lang="en-US"/>
              <a:t>Mathematical modeling, statistics, general engineering skills (e.g., computer programming)</a:t>
            </a:r>
          </a:p>
          <a:p>
            <a:pPr>
              <a:lnSpc>
                <a:spcPct val="90000"/>
              </a:lnSpc>
            </a:pPr>
            <a:r>
              <a:rPr lang="en-US" i="1">
                <a:solidFill>
                  <a:srgbClr val="333399"/>
                </a:solidFill>
              </a:rPr>
              <a:t>Survey divided in two parts, each with half the domains:</a:t>
            </a:r>
          </a:p>
          <a:p>
            <a:pPr lvl="1">
              <a:lnSpc>
                <a:spcPct val="90000"/>
              </a:lnSpc>
            </a:pPr>
            <a:r>
              <a:rPr lang="en-US"/>
              <a:t>Total number of participants, n = 136</a:t>
            </a:r>
          </a:p>
          <a:p>
            <a:pPr lvl="2">
              <a:lnSpc>
                <a:spcPct val="90000"/>
              </a:lnSpc>
            </a:pPr>
            <a:r>
              <a:rPr lang="en-US"/>
              <a:t>Part one: Academia – 42, Industry – 25</a:t>
            </a:r>
          </a:p>
          <a:p>
            <a:pPr lvl="2">
              <a:lnSpc>
                <a:spcPct val="90000"/>
              </a:lnSpc>
            </a:pPr>
            <a:r>
              <a:rPr lang="en-US"/>
              <a:t>Part two: Academia – 35, Industry – 23 </a:t>
            </a:r>
          </a:p>
          <a:p>
            <a:pPr>
              <a:lnSpc>
                <a:spcPct val="90000"/>
              </a:lnSpc>
            </a:pPr>
            <a:r>
              <a:rPr lang="en-US" i="1">
                <a:solidFill>
                  <a:srgbClr val="333399"/>
                </a:solidFill>
              </a:rPr>
              <a:t>Participants were asked to:</a:t>
            </a:r>
          </a:p>
          <a:p>
            <a:pPr lvl="1">
              <a:lnSpc>
                <a:spcPct val="90000"/>
              </a:lnSpc>
            </a:pPr>
            <a:r>
              <a:rPr lang="en-US"/>
              <a:t>Provide demographic information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Employer, Job Title, Responsibilities, Years of Experience</a:t>
            </a:r>
          </a:p>
          <a:p>
            <a:pPr lvl="1">
              <a:lnSpc>
                <a:spcPct val="90000"/>
              </a:lnSpc>
            </a:pPr>
            <a:r>
              <a:rPr lang="en-US"/>
              <a:t>Self-assess level of expertise in each domain (e.g., Biomechanics)</a:t>
            </a:r>
          </a:p>
          <a:p>
            <a:pPr lvl="1">
              <a:lnSpc>
                <a:spcPct val="90000"/>
              </a:lnSpc>
            </a:pPr>
            <a:r>
              <a:rPr lang="en-US"/>
              <a:t>Rate the importance/relevance of each concept to a BME core curriculum</a:t>
            </a:r>
          </a:p>
          <a:p>
            <a:pPr lvl="1">
              <a:lnSpc>
                <a:spcPct val="90000"/>
              </a:lnSpc>
            </a:pPr>
            <a:r>
              <a:rPr lang="en-US"/>
              <a:t>Suggest concepts that had not been included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algn="l"/>
            <a:r>
              <a:rPr lang="en-US" b="0"/>
              <a:t>Overview of the key content survey, round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D9-50DA-4FAD-B261-DFF956DF24A5}" type="slidenum">
              <a:rPr lang="en-US"/>
              <a:pPr/>
              <a:t>5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333399"/>
                </a:solidFill>
              </a:rPr>
              <a:t>Concepts rated on 5 point Likert Scale</a:t>
            </a:r>
          </a:p>
          <a:p>
            <a:pPr lvl="1">
              <a:lnSpc>
                <a:spcPct val="90000"/>
              </a:lnSpc>
            </a:pPr>
            <a:r>
              <a:rPr lang="en-US"/>
              <a:t>1- very unimportant for all BMEs</a:t>
            </a:r>
          </a:p>
          <a:p>
            <a:pPr lvl="1">
              <a:lnSpc>
                <a:spcPct val="90000"/>
              </a:lnSpc>
            </a:pPr>
            <a:r>
              <a:rPr lang="en-US"/>
              <a:t>5 – very important for all BMEs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i="1">
                <a:solidFill>
                  <a:srgbClr val="333399"/>
                </a:solidFill>
              </a:rPr>
              <a:t>Mean ratings across concepts similar for industry and academia</a:t>
            </a:r>
          </a:p>
          <a:p>
            <a:pPr lvl="1">
              <a:lnSpc>
                <a:spcPct val="90000"/>
              </a:lnSpc>
            </a:pPr>
            <a:r>
              <a:rPr lang="en-US"/>
              <a:t>Academia (n=77) mean and SD rating: 3.71 </a:t>
            </a:r>
            <a:r>
              <a:rPr lang="en-US">
                <a:cs typeface="Arial" charset="0"/>
              </a:rPr>
              <a:t>± 0.52</a:t>
            </a:r>
          </a:p>
          <a:p>
            <a:pPr lvl="1">
              <a:lnSpc>
                <a:spcPct val="90000"/>
              </a:lnSpc>
            </a:pPr>
            <a:r>
              <a:rPr lang="en-US"/>
              <a:t>Industry (n=48) mean and SD rating: 3.75 </a:t>
            </a:r>
            <a:r>
              <a:rPr lang="en-US">
                <a:cs typeface="Arial" charset="0"/>
              </a:rPr>
              <a:t>± 0.41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i="1">
                <a:solidFill>
                  <a:srgbClr val="333399"/>
                </a:solidFill>
                <a:cs typeface="Arial" charset="0"/>
              </a:rPr>
              <a:t>Domains Investigated:</a:t>
            </a:r>
          </a:p>
          <a:p>
            <a:pPr lvl="1">
              <a:lnSpc>
                <a:spcPct val="90000"/>
              </a:lnSpc>
            </a:pPr>
            <a:r>
              <a:rPr lang="en-US"/>
              <a:t>Bioinformatics, bioinstrumentation, biomaterials, biomechanics, biooptics, biosignals and systems, medical imaging, thermodynamics, transport (fluid, heat, mass) </a:t>
            </a:r>
          </a:p>
          <a:p>
            <a:pPr lvl="1">
              <a:lnSpc>
                <a:spcPct val="90000"/>
              </a:lnSpc>
            </a:pPr>
            <a:r>
              <a:rPr lang="en-US"/>
              <a:t>Cell biology, biochemistry, molecular biology and genetics, physiology</a:t>
            </a:r>
          </a:p>
          <a:p>
            <a:pPr lvl="1">
              <a:lnSpc>
                <a:spcPct val="90000"/>
              </a:lnSpc>
            </a:pPr>
            <a:r>
              <a:rPr lang="en-US"/>
              <a:t>Statistics, general engineering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762000"/>
          </a:xfrm>
        </p:spPr>
        <p:txBody>
          <a:bodyPr/>
          <a:lstStyle/>
          <a:p>
            <a:pPr algn="l"/>
            <a:r>
              <a:rPr lang="en-US" b="0"/>
              <a:t>Overview of the key content 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6B8B-E4E3-49E4-B43C-7EAC148C7DEF}" type="slidenum">
              <a:rPr lang="en-US"/>
              <a:pPr/>
              <a:t>6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382000" cy="1143000"/>
          </a:xfrm>
        </p:spPr>
        <p:txBody>
          <a:bodyPr/>
          <a:lstStyle/>
          <a:p>
            <a:r>
              <a:rPr lang="en-US"/>
              <a:t>Some concepts included as “Ringers” -</a:t>
            </a:r>
            <a:br>
              <a:rPr lang="en-US"/>
            </a:br>
            <a:r>
              <a:rPr lang="en-US"/>
              <a:t>Expected to have low rating</a:t>
            </a:r>
          </a:p>
        </p:txBody>
      </p:sp>
      <p:graphicFrame>
        <p:nvGraphicFramePr>
          <p:cNvPr id="70699" name="Group 43"/>
          <p:cNvGraphicFramePr>
            <a:graphicFrameLocks noGrp="1"/>
          </p:cNvGraphicFramePr>
          <p:nvPr>
            <p:ph type="body" idx="1"/>
          </p:nvPr>
        </p:nvGraphicFramePr>
        <p:xfrm>
          <a:off x="609600" y="1447800"/>
          <a:ext cx="7772400" cy="4223696"/>
        </p:xfrm>
        <a:graphic>
          <a:graphicData uri="http://schemas.openxmlformats.org/drawingml/2006/table">
            <a:tbl>
              <a:tblPr/>
              <a:tblGrid>
                <a:gridCol w="4724400"/>
                <a:gridCol w="1676400"/>
                <a:gridCol w="1371600"/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Concept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Rating (Academia)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Rating (Industry)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Statistical Physics (e.g., Bose-Einstein statistics; Fermi-Dirac statistics)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2.32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2.58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Statistical Physics (e.g., Partition function; statistical representation of entropy; population of states)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2.82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2.58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Comparative Genomics (e.g., ortholog and paralog genes; gene fusion events)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2.50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2.94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Dynamical Instability and Chaos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2.59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3.11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Unsteady state mass diffusion equation  (e.g. Fick’s second law; production and consumption; boundary conditions; different geometries; multiple layers)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3.42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3.29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93" name="Text Box 37"/>
          <p:cNvSpPr txBox="1">
            <a:spLocks noChangeArrowheads="1"/>
          </p:cNvSpPr>
          <p:nvPr/>
        </p:nvSpPr>
        <p:spPr bwMode="auto">
          <a:xfrm>
            <a:off x="381000" y="57912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All except unsteady state mass diffusion equation met expectations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0196-26EC-4D28-B0C8-5A7899E5D74A}" type="slidenum">
              <a:rPr lang="en-US"/>
              <a:pPr/>
              <a:t>7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82000" cy="1143000"/>
          </a:xfrm>
        </p:spPr>
        <p:txBody>
          <a:bodyPr/>
          <a:lstStyle/>
          <a:p>
            <a:r>
              <a:rPr lang="en-US" sz="2400"/>
              <a:t>Some concepts included in more than one domain to check consistency of response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534400" cy="4114800"/>
          </a:xfrm>
        </p:spPr>
        <p:txBody>
          <a:bodyPr/>
          <a:lstStyle/>
          <a:p>
            <a:r>
              <a:rPr lang="en-US" sz="2000"/>
              <a:t>Two values shown are ratings when concepts are included in different domains</a:t>
            </a:r>
          </a:p>
          <a:p>
            <a:r>
              <a:rPr lang="en-US" sz="2000"/>
              <a:t>Generally good agreement, but rating sometimes depended on context</a:t>
            </a:r>
          </a:p>
        </p:txBody>
      </p:sp>
      <p:graphicFrame>
        <p:nvGraphicFramePr>
          <p:cNvPr id="71726" name="Group 46"/>
          <p:cNvGraphicFramePr>
            <a:graphicFrameLocks noGrp="1"/>
          </p:cNvGraphicFramePr>
          <p:nvPr/>
        </p:nvGraphicFramePr>
        <p:xfrm>
          <a:off x="304800" y="2590800"/>
          <a:ext cx="8610600" cy="3449639"/>
        </p:xfrm>
        <a:graphic>
          <a:graphicData uri="http://schemas.openxmlformats.org/drawingml/2006/table">
            <a:tbl>
              <a:tblPr/>
              <a:tblGrid>
                <a:gridCol w="4821238"/>
                <a:gridCol w="2081212"/>
                <a:gridCol w="170815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Concept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Ratings (Academia)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Ratings (Industry)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Databases - Interfaces and Structures (e.g., MySQL, relational tables, simple queries, PERL, CGI, DBI)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2.29/2.66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3.22/3.68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Signal Processing to Reduce Noise (e.g., signal-to-noise ratio; signal averaging)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4.24/3.83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4.17/4.14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Properties of Systems (e.g., boundary, surroundings, universe)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3.88/3.97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3.63/3.88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Electrochemical Potential, Nernst Potential, Fick's Law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4.09/4.23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3.54/4.00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1719" name="Group 39"/>
          <p:cNvGrpSpPr>
            <a:grpSpLocks/>
          </p:cNvGrpSpPr>
          <p:nvPr/>
        </p:nvGrpSpPr>
        <p:grpSpPr bwMode="auto">
          <a:xfrm>
            <a:off x="5562600" y="3352800"/>
            <a:ext cx="3200400" cy="2438400"/>
            <a:chOff x="3504" y="2112"/>
            <a:chExt cx="2016" cy="1536"/>
          </a:xfrm>
        </p:grpSpPr>
        <p:sp>
          <p:nvSpPr>
            <p:cNvPr id="71716" name="Oval 36"/>
            <p:cNvSpPr>
              <a:spLocks noChangeArrowheads="1"/>
            </p:cNvSpPr>
            <p:nvPr/>
          </p:nvSpPr>
          <p:spPr bwMode="auto">
            <a:xfrm>
              <a:off x="4608" y="2112"/>
              <a:ext cx="864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7" name="Oval 37"/>
            <p:cNvSpPr>
              <a:spLocks noChangeArrowheads="1"/>
            </p:cNvSpPr>
            <p:nvPr/>
          </p:nvSpPr>
          <p:spPr bwMode="auto">
            <a:xfrm>
              <a:off x="3504" y="2640"/>
              <a:ext cx="864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8" name="Oval 38"/>
            <p:cNvSpPr>
              <a:spLocks noChangeArrowheads="1"/>
            </p:cNvSpPr>
            <p:nvPr/>
          </p:nvSpPr>
          <p:spPr bwMode="auto">
            <a:xfrm>
              <a:off x="4656" y="3360"/>
              <a:ext cx="864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7E5E-0FAC-4304-A037-BA82BECF56D9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25820" name="Group 220"/>
          <p:cNvGraphicFramePr>
            <a:graphicFrameLocks noGrp="1"/>
          </p:cNvGraphicFramePr>
          <p:nvPr/>
        </p:nvGraphicFramePr>
        <p:xfrm>
          <a:off x="228600" y="1066800"/>
          <a:ext cx="8610600" cy="5636696"/>
        </p:xfrm>
        <a:graphic>
          <a:graphicData uri="http://schemas.openxmlformats.org/drawingml/2006/table">
            <a:tbl>
              <a:tblPr/>
              <a:tblGrid>
                <a:gridCol w="7010400"/>
                <a:gridCol w="1600200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Concept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Rating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Hypothesis Testing (e.g., paired and un-paired t-tests; chi-square test)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4.69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Principles of Statics (e.g., forces; moments; couples; torques; free-body diagrams)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4.68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Descriptive Statistics (e.g., mean, median, variance, std deviation)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4.63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Circuit Elements (e.g., resistors, capacitors, sources, diodes, transistors, integrated circuits)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4.56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DC and AC circuit analyses (e.g., Ohm's and Kirchoff's laws)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4.56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Mathematical Descriptions of Physical Systems (e.g., functional relationships, logarithmic, exponential, power-law; ODEs; PDEs)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4.54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Strength of Materials (e.g., stress, strain; models of material behavior)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4.53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Pressure-Flow Relations in Tubes and Networks (e.g., flow rate = [change in pressure]/resistance; Poiseiulle relation; Starling resistor)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4.51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Measurement concepts (e.g. accuracy, precision, …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4.50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Regression analysis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4.49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Forces and pressures in fluids  (e.g. shear, normal, surface tension…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4.49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304800" y="533400"/>
            <a:ext cx="86106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86" tIns="34919" rIns="86486" bIns="34919" anchor="b"/>
          <a:lstStyle/>
          <a:p>
            <a:pPr eaLnBrk="0" hangingPunct="0"/>
            <a:r>
              <a:rPr lang="en-US">
                <a:solidFill>
                  <a:srgbClr val="003399"/>
                </a:solidFill>
                <a:latin typeface="Arial Black" pitchFamily="34" charset="0"/>
              </a:rPr>
              <a:t>Results: Highest rated eng’g concepts – Academia</a:t>
            </a:r>
          </a:p>
          <a:p>
            <a:pPr eaLnBrk="0" hangingPunct="0"/>
            <a:r>
              <a:rPr lang="en-US" sz="2000" b="1">
                <a:solidFill>
                  <a:srgbClr val="003399"/>
                </a:solidFill>
                <a:latin typeface="Arial" charset="0"/>
              </a:rPr>
              <a:t>Orange concepts are from statistics and general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C632-3838-4957-A3FC-A0AD4FB8D9F3}" type="slidenum">
              <a:rPr lang="en-US"/>
              <a:pPr/>
              <a:t>9</a:t>
            </a:fld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1000" y="609600"/>
            <a:ext cx="82756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86" tIns="34919" rIns="86486" bIns="34919" anchor="b"/>
          <a:lstStyle/>
          <a:p>
            <a:pPr eaLnBrk="0" hangingPunct="0"/>
            <a:r>
              <a:rPr lang="en-US">
                <a:solidFill>
                  <a:srgbClr val="003399"/>
                </a:solidFill>
                <a:latin typeface="Arial Black" pitchFamily="34" charset="0"/>
              </a:rPr>
              <a:t>Results: Highest rated eng’g concepts – Industry</a:t>
            </a:r>
          </a:p>
          <a:p>
            <a:pPr eaLnBrk="0" hangingPunct="0"/>
            <a:r>
              <a:rPr lang="en-US" sz="2000" b="1">
                <a:solidFill>
                  <a:srgbClr val="003399"/>
                </a:solidFill>
                <a:latin typeface="Arial" charset="0"/>
              </a:rPr>
              <a:t>Orange concepts are from statistics and general engineering</a:t>
            </a:r>
          </a:p>
        </p:txBody>
      </p:sp>
      <p:graphicFrame>
        <p:nvGraphicFramePr>
          <p:cNvPr id="23634" name="Group 82"/>
          <p:cNvGraphicFramePr>
            <a:graphicFrameLocks noGrp="1"/>
          </p:cNvGraphicFramePr>
          <p:nvPr/>
        </p:nvGraphicFramePr>
        <p:xfrm>
          <a:off x="152400" y="1203325"/>
          <a:ext cx="8610600" cy="5681671"/>
        </p:xfrm>
        <a:graphic>
          <a:graphicData uri="http://schemas.openxmlformats.org/drawingml/2006/table">
            <a:tbl>
              <a:tblPr/>
              <a:tblGrid>
                <a:gridCol w="7010400"/>
                <a:gridCol w="1600200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Concept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Rating</a:t>
                      </a:r>
                    </a:p>
                  </a:txBody>
                  <a:tcPr marL="91432" marR="91432"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Descriptive Statistics (e.g., mean, median, variance, standard deviation)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4.76</a:t>
                      </a:r>
                    </a:p>
                  </a:txBody>
                  <a:tcPr marL="91432" marR="91432"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Measurement Concepts (e.g., accuracy, precision, sensitivity; error analysis - sources, propagation of error)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4.71</a:t>
                      </a:r>
                    </a:p>
                  </a:txBody>
                  <a:tcPr marL="91432" marR="91432"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Hypothesis Testing (e.g., paired and un-paired t-tests; chi-squared)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4.65</a:t>
                      </a:r>
                    </a:p>
                  </a:txBody>
                  <a:tcPr marL="91432" marR="91432"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Probability Distributions (e.g., normal, Poisson, binomial)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4.62</a:t>
                      </a:r>
                    </a:p>
                  </a:txBody>
                  <a:tcPr marL="91432" marR="91432"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Strength of Materials (e.g., stress, strain; models of material behavior)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4.57</a:t>
                      </a:r>
                    </a:p>
                  </a:txBody>
                  <a:tcPr marL="91432" marR="91432"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Fundamental Properties of Polymers, Metals and Ceramics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4.50</a:t>
                      </a:r>
                    </a:p>
                  </a:txBody>
                  <a:tcPr marL="91432" marR="91432"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Product Specification (e.g., requirements, design, reliability, evolution/tracking of the product)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4.45</a:t>
                      </a:r>
                    </a:p>
                  </a:txBody>
                  <a:tcPr marL="91432" marR="91432"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Principles of Statics (e.g., forces; moments; couples; torques; free-body diagrams)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4.43</a:t>
                      </a:r>
                    </a:p>
                  </a:txBody>
                  <a:tcPr marL="91432" marR="91432"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Mechanical Properties of Biological Tissues (e.g., elastic; viscoelastic, hysteresis, creep, stress relaxation)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4.43</a:t>
                      </a:r>
                    </a:p>
                  </a:txBody>
                  <a:tcPr marL="91432" marR="91432"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Data Acquisition (e.g., sampling rates and analog-digital conversion; Nyquist criterion; aliasing)</a:t>
                      </a:r>
                    </a:p>
                  </a:txBody>
                  <a:tcPr marL="91432" marR="914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4.39</a:t>
                      </a:r>
                    </a:p>
                  </a:txBody>
                  <a:tcPr marL="91432" marR="91432"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2319</Words>
  <Application>Microsoft Office PowerPoint</Application>
  <PresentationFormat>Letter Paper (8.5x11 in)</PresentationFormat>
  <Paragraphs>405</Paragraphs>
  <Slides>23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 New Roman</vt:lpstr>
      <vt:lpstr>Arial Black</vt:lpstr>
      <vt:lpstr>Arial</vt:lpstr>
      <vt:lpstr>Wingdings</vt:lpstr>
      <vt:lpstr>Default Design</vt:lpstr>
      <vt:lpstr>Microsoft Photo Editor 3.0 Photo</vt:lpstr>
      <vt:lpstr>Microsoft Office Excel Chart</vt:lpstr>
      <vt:lpstr>Microsoft Excel Chart</vt:lpstr>
      <vt:lpstr>PowerPoint Presentation</vt:lpstr>
      <vt:lpstr>Why conduct a BME key content survey?  Motivation and potential benefits</vt:lpstr>
      <vt:lpstr>PowerPoint Presentation</vt:lpstr>
      <vt:lpstr>Overview of the key content survey, round one</vt:lpstr>
      <vt:lpstr>Overview of the key content survey</vt:lpstr>
      <vt:lpstr>Some concepts included as “Ringers” - Expected to have low rating</vt:lpstr>
      <vt:lpstr>Some concepts included in more than one domain to check consistency of response</vt:lpstr>
      <vt:lpstr>PowerPoint Presentation</vt:lpstr>
      <vt:lpstr>PowerPoint Presentation</vt:lpstr>
      <vt:lpstr>Results: lowest rated concepts  some from “Ringers”  </vt:lpstr>
      <vt:lpstr>Results: Industry - Academia agreement Distribution of mean ratings of all concepts</vt:lpstr>
      <vt:lpstr>Results: Industry – Academia Agreement Differences in means (A-I)</vt:lpstr>
      <vt:lpstr>Results: Discrepancies in design concepts</vt:lpstr>
      <vt:lpstr>Results: A comparison of general engineering concepts</vt:lpstr>
      <vt:lpstr>PowerPoint Presentation</vt:lpstr>
      <vt:lpstr>Results: Largest biology discrepancies</vt:lpstr>
      <vt:lpstr>PowerPoint Presentation</vt:lpstr>
      <vt:lpstr>Results: Largest physiology discrepancies between academia and industry</vt:lpstr>
      <vt:lpstr>Results: Should the following foundational courses be required?</vt:lpstr>
      <vt:lpstr>Universities represented in round one of the survey</vt:lpstr>
      <vt:lpstr>Companies and industrial expertise represented in round one of the survey</vt:lpstr>
      <vt:lpstr>Conclusions</vt:lpstr>
      <vt:lpstr>Conclusions</vt:lpstr>
    </vt:vector>
  </TitlesOfParts>
  <Company>Northwestern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A. Linsenmeier</dc:creator>
  <cp:lastModifiedBy>Robert A Linsenmeier</cp:lastModifiedBy>
  <cp:revision>14</cp:revision>
  <dcterms:created xsi:type="dcterms:W3CDTF">2005-03-02T15:51:37Z</dcterms:created>
  <dcterms:modified xsi:type="dcterms:W3CDTF">2013-07-18T23:03:50Z</dcterms:modified>
</cp:coreProperties>
</file>