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80" r:id="rId4"/>
    <p:sldId id="271" r:id="rId5"/>
    <p:sldId id="282" r:id="rId6"/>
    <p:sldId id="330" r:id="rId7"/>
    <p:sldId id="331" r:id="rId8"/>
    <p:sldId id="332" r:id="rId9"/>
    <p:sldId id="274" r:id="rId10"/>
    <p:sldId id="260" r:id="rId11"/>
    <p:sldId id="276" r:id="rId12"/>
    <p:sldId id="317" r:id="rId13"/>
    <p:sldId id="327" r:id="rId14"/>
    <p:sldId id="328" r:id="rId15"/>
    <p:sldId id="329" r:id="rId16"/>
    <p:sldId id="275" r:id="rId17"/>
    <p:sldId id="321" r:id="rId18"/>
    <p:sldId id="319" r:id="rId19"/>
    <p:sldId id="322" r:id="rId20"/>
    <p:sldId id="320" r:id="rId21"/>
    <p:sldId id="324" r:id="rId22"/>
    <p:sldId id="325" r:id="rId23"/>
    <p:sldId id="326" r:id="rId24"/>
    <p:sldId id="343" r:id="rId25"/>
    <p:sldId id="304" r:id="rId26"/>
    <p:sldId id="306" r:id="rId27"/>
    <p:sldId id="308" r:id="rId28"/>
    <p:sldId id="311" r:id="rId29"/>
    <p:sldId id="312" r:id="rId30"/>
    <p:sldId id="263" r:id="rId31"/>
    <p:sldId id="265" r:id="rId32"/>
    <p:sldId id="266" r:id="rId33"/>
    <p:sldId id="314" r:id="rId34"/>
    <p:sldId id="315" r:id="rId35"/>
    <p:sldId id="305" r:id="rId36"/>
    <p:sldId id="313" r:id="rId37"/>
    <p:sldId id="316" r:id="rId38"/>
    <p:sldId id="259" r:id="rId39"/>
    <p:sldId id="268" r:id="rId40"/>
    <p:sldId id="272" r:id="rId41"/>
    <p:sldId id="283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486" autoAdjust="0"/>
  </p:normalViewPr>
  <p:slideViewPr>
    <p:cSldViewPr>
      <p:cViewPr varScale="1">
        <p:scale>
          <a:sx n="46" d="100"/>
          <a:sy n="46" d="100"/>
        </p:scale>
        <p:origin x="-24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wg455\Documents\ME%20398\Winter%202012\Contextual%20Analysis%20-%20Survey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wg455\Documents\Product%20Archaeology\DTC%20Survey%20Pretest%20results%20-%20Fall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Sheet1!$A$7:$J$7</c:f>
              <c:strCache>
                <c:ptCount val="10"/>
                <c:pt idx="0">
                  <c:v>Determine the types and numbers of components and subsystems required in the design</c:v>
                </c:pt>
                <c:pt idx="1">
                  <c:v>Consider relevant design criteria</c:v>
                </c:pt>
                <c:pt idx="2">
                  <c:v>Relate customers needs to components and their associated functionality</c:v>
                </c:pt>
                <c:pt idx="3">
                  <c:v>Generate design alternatives</c:v>
                </c:pt>
                <c:pt idx="4">
                  <c:v>Effectively evaluate alternatives</c:v>
                </c:pt>
                <c:pt idx="5">
                  <c:v>Describe how global context influences design</c:v>
                </c:pt>
                <c:pt idx="6">
                  <c:v>Describe how societal context influences design</c:v>
                </c:pt>
                <c:pt idx="7">
                  <c:v>Describe how environmental context influences design</c:v>
                </c:pt>
                <c:pt idx="8">
                  <c:v>Describe how economic context influences design</c:v>
                </c:pt>
                <c:pt idx="9">
                  <c:v>Build confidence in analyzing the impact of global, societal, environmental, and economic considerations on design</c:v>
                </c:pt>
              </c:strCache>
            </c:strRef>
          </c:cat>
          <c:val>
            <c:numRef>
              <c:f>Sheet1!$A$20:$J$20</c:f>
              <c:numCache>
                <c:formatCode>0.00</c:formatCode>
                <c:ptCount val="10"/>
                <c:pt idx="0">
                  <c:v>3.272727272727273</c:v>
                </c:pt>
                <c:pt idx="1">
                  <c:v>4.090909090909091</c:v>
                </c:pt>
                <c:pt idx="2">
                  <c:v>3.545454545454545</c:v>
                </c:pt>
                <c:pt idx="3">
                  <c:v>3.272727272727273</c:v>
                </c:pt>
                <c:pt idx="4">
                  <c:v>3.4</c:v>
                </c:pt>
                <c:pt idx="5">
                  <c:v>3.545454545454545</c:v>
                </c:pt>
                <c:pt idx="6">
                  <c:v>3.727272727272727</c:v>
                </c:pt>
                <c:pt idx="7">
                  <c:v>4.181818181818182</c:v>
                </c:pt>
                <c:pt idx="8">
                  <c:v>4.181818181818182</c:v>
                </c:pt>
                <c:pt idx="9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483944"/>
        <c:axId val="-2138481000"/>
      </c:barChart>
      <c:catAx>
        <c:axId val="-2138483944"/>
        <c:scaling>
          <c:orientation val="minMax"/>
        </c:scaling>
        <c:delete val="0"/>
        <c:axPos val="l"/>
        <c:majorTickMark val="out"/>
        <c:minorTickMark val="none"/>
        <c:tickLblPos val="nextTo"/>
        <c:crossAx val="-2138481000"/>
        <c:crosses val="autoZero"/>
        <c:auto val="1"/>
        <c:lblAlgn val="ctr"/>
        <c:lblOffset val="100"/>
        <c:noMultiLvlLbl val="0"/>
      </c:catAx>
      <c:valAx>
        <c:axId val="-2138481000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crossAx val="-2138483944"/>
        <c:crosses val="autoZero"/>
        <c:crossBetween val="between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'Master - DTC'!$C$1:$Q$1</c:f>
              <c:strCache>
                <c:ptCount val="15"/>
                <c:pt idx="0">
                  <c:v>Conduct engineering design</c:v>
                </c:pt>
                <c:pt idx="1">
                  <c:v>identify a design need</c:v>
                </c:pt>
                <c:pt idx="2">
                  <c:v>research a design need</c:v>
                </c:pt>
                <c:pt idx="3">
                  <c:v>develop design solutions</c:v>
                </c:pt>
                <c:pt idx="4">
                  <c:v>select the best possible design</c:v>
                </c:pt>
                <c:pt idx="5">
                  <c:v>construct a prototype</c:v>
                </c:pt>
                <c:pt idx="6">
                  <c:v>test a design</c:v>
                </c:pt>
                <c:pt idx="7">
                  <c:v>evaluate test data</c:v>
                </c:pt>
                <c:pt idx="8">
                  <c:v>communicate a design</c:v>
                </c:pt>
                <c:pt idx="9">
                  <c:v>redesign</c:v>
                </c:pt>
                <c:pt idx="10">
                  <c:v>choose appropriate materials for a design</c:v>
                </c:pt>
                <c:pt idx="11">
                  <c:v>choose appropriate manufacturing processes for a design</c:v>
                </c:pt>
                <c:pt idx="12">
                  <c:v>collect stakeholder feedback on a design</c:v>
                </c:pt>
                <c:pt idx="13">
                  <c:v>analyze stakeholder feedback on a design</c:v>
                </c:pt>
                <c:pt idx="14">
                  <c:v>use mathematical modeling to represent a design</c:v>
                </c:pt>
              </c:strCache>
            </c:strRef>
          </c:cat>
          <c:val>
            <c:numRef>
              <c:f>'Master - DTC'!$C$16:$Q$16</c:f>
              <c:numCache>
                <c:formatCode>0.00</c:formatCode>
                <c:ptCount val="15"/>
                <c:pt idx="0">
                  <c:v>54.16666666666665</c:v>
                </c:pt>
                <c:pt idx="1">
                  <c:v>66.15384615384613</c:v>
                </c:pt>
                <c:pt idx="2">
                  <c:v>60.0</c:v>
                </c:pt>
                <c:pt idx="3">
                  <c:v>60.76923076923077</c:v>
                </c:pt>
                <c:pt idx="4">
                  <c:v>68.46153846153846</c:v>
                </c:pt>
                <c:pt idx="5">
                  <c:v>46.15384615384613</c:v>
                </c:pt>
                <c:pt idx="6">
                  <c:v>55.38461538461538</c:v>
                </c:pt>
                <c:pt idx="7">
                  <c:v>65.3846153846154</c:v>
                </c:pt>
                <c:pt idx="8">
                  <c:v>68.46153846153846</c:v>
                </c:pt>
                <c:pt idx="9">
                  <c:v>58.46153846153845</c:v>
                </c:pt>
                <c:pt idx="10">
                  <c:v>50.0</c:v>
                </c:pt>
                <c:pt idx="11">
                  <c:v>40.0</c:v>
                </c:pt>
                <c:pt idx="12">
                  <c:v>56.92307692307692</c:v>
                </c:pt>
                <c:pt idx="13">
                  <c:v>58.33333333333334</c:v>
                </c:pt>
                <c:pt idx="14">
                  <c:v>46.92307692307692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'Master - DTC'!$C$1:$Q$1</c:f>
              <c:strCache>
                <c:ptCount val="15"/>
                <c:pt idx="0">
                  <c:v>Conduct engineering design</c:v>
                </c:pt>
                <c:pt idx="1">
                  <c:v>identify a design need</c:v>
                </c:pt>
                <c:pt idx="2">
                  <c:v>research a design need</c:v>
                </c:pt>
                <c:pt idx="3">
                  <c:v>develop design solutions</c:v>
                </c:pt>
                <c:pt idx="4">
                  <c:v>select the best possible design</c:v>
                </c:pt>
                <c:pt idx="5">
                  <c:v>construct a prototype</c:v>
                </c:pt>
                <c:pt idx="6">
                  <c:v>test a design</c:v>
                </c:pt>
                <c:pt idx="7">
                  <c:v>evaluate test data</c:v>
                </c:pt>
                <c:pt idx="8">
                  <c:v>communicate a design</c:v>
                </c:pt>
                <c:pt idx="9">
                  <c:v>redesign</c:v>
                </c:pt>
                <c:pt idx="10">
                  <c:v>choose appropriate materials for a design</c:v>
                </c:pt>
                <c:pt idx="11">
                  <c:v>choose appropriate manufacturing processes for a design</c:v>
                </c:pt>
                <c:pt idx="12">
                  <c:v>collect stakeholder feedback on a design</c:v>
                </c:pt>
                <c:pt idx="13">
                  <c:v>analyze stakeholder feedback on a design</c:v>
                </c:pt>
                <c:pt idx="14">
                  <c:v>use mathematical modeling to represent a design</c:v>
                </c:pt>
              </c:strCache>
            </c:strRef>
          </c:cat>
          <c:val>
            <c:numRef>
              <c:f>'Master - DTC'!$C$17:$Q$17</c:f>
              <c:numCache>
                <c:formatCode>General</c:formatCode>
                <c:ptCount val="15"/>
                <c:pt idx="0">
                  <c:v>84.12499999999998</c:v>
                </c:pt>
                <c:pt idx="1">
                  <c:v>89.75</c:v>
                </c:pt>
                <c:pt idx="2">
                  <c:v>79.75</c:v>
                </c:pt>
                <c:pt idx="3">
                  <c:v>85.12499999999998</c:v>
                </c:pt>
                <c:pt idx="4">
                  <c:v>83.37499999999998</c:v>
                </c:pt>
                <c:pt idx="5">
                  <c:v>77.25</c:v>
                </c:pt>
                <c:pt idx="6">
                  <c:v>81.25</c:v>
                </c:pt>
                <c:pt idx="7">
                  <c:v>86.87499999999998</c:v>
                </c:pt>
                <c:pt idx="8">
                  <c:v>88.37499999999998</c:v>
                </c:pt>
                <c:pt idx="9">
                  <c:v>85.62499999999998</c:v>
                </c:pt>
                <c:pt idx="10">
                  <c:v>70.0</c:v>
                </c:pt>
                <c:pt idx="11">
                  <c:v>56.875</c:v>
                </c:pt>
                <c:pt idx="12">
                  <c:v>80.87499999999998</c:v>
                </c:pt>
                <c:pt idx="13">
                  <c:v>84.75</c:v>
                </c:pt>
                <c:pt idx="14">
                  <c:v>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615512"/>
        <c:axId val="2127618424"/>
      </c:barChart>
      <c:catAx>
        <c:axId val="2127615512"/>
        <c:scaling>
          <c:orientation val="minMax"/>
        </c:scaling>
        <c:delete val="0"/>
        <c:axPos val="l"/>
        <c:majorTickMark val="out"/>
        <c:minorTickMark val="none"/>
        <c:tickLblPos val="nextTo"/>
        <c:crossAx val="2127618424"/>
        <c:crosses val="autoZero"/>
        <c:auto val="1"/>
        <c:lblAlgn val="ctr"/>
        <c:lblOffset val="100"/>
        <c:noMultiLvlLbl val="0"/>
      </c:catAx>
      <c:valAx>
        <c:axId val="2127618424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2127615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4876640419948"/>
          <c:y val="0.0"/>
          <c:w val="0.438045453620623"/>
          <c:h val="0.92495010446812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'Master - DTC'!$S$1:$V$1</c:f>
              <c:strCache>
                <c:ptCount val="4"/>
                <c:pt idx="0">
                  <c:v>Knowledge of contexts (social, economic, cultural, environmental, ethical, etc.) that might affect the solution to an engineering problem</c:v>
                </c:pt>
                <c:pt idx="1">
                  <c:v>Knowledge of the connections between technological solutions and their implications for the society or groups that are intended to benefit</c:v>
                </c:pt>
                <c:pt idx="2">
                  <c:v>Ability to use what you know about different cultures, social values, or political systems in developing engineering solutions</c:v>
                </c:pt>
                <c:pt idx="3">
                  <c:v>Ability to recognize how different contexts can change a solution</c:v>
                </c:pt>
              </c:strCache>
            </c:strRef>
          </c:cat>
          <c:val>
            <c:numRef>
              <c:f>'Master - DTC'!$S$16:$V$16</c:f>
              <c:numCache>
                <c:formatCode>0.00</c:formatCode>
                <c:ptCount val="4"/>
                <c:pt idx="0">
                  <c:v>3.230769230769231</c:v>
                </c:pt>
                <c:pt idx="1">
                  <c:v>3.076923076923077</c:v>
                </c:pt>
                <c:pt idx="2">
                  <c:v>2.923076923076923</c:v>
                </c:pt>
                <c:pt idx="3">
                  <c:v>3.384615384615384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'Master - DTC'!$S$1:$V$1</c:f>
              <c:strCache>
                <c:ptCount val="4"/>
                <c:pt idx="0">
                  <c:v>Knowledge of contexts (social, economic, cultural, environmental, ethical, etc.) that might affect the solution to an engineering problem</c:v>
                </c:pt>
                <c:pt idx="1">
                  <c:v>Knowledge of the connections between technological solutions and their implications for the society or groups that are intended to benefit</c:v>
                </c:pt>
                <c:pt idx="2">
                  <c:v>Ability to use what you know about different cultures, social values, or political systems in developing engineering solutions</c:v>
                </c:pt>
                <c:pt idx="3">
                  <c:v>Ability to recognize how different contexts can change a solution</c:v>
                </c:pt>
              </c:strCache>
            </c:strRef>
          </c:cat>
          <c:val>
            <c:numRef>
              <c:f>'Master - DTC'!$S$17:$V$17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3.625</c:v>
                </c:pt>
                <c:pt idx="3">
                  <c:v>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4"/>
        <c:axId val="-2135570392"/>
        <c:axId val="-2135587048"/>
      </c:barChart>
      <c:catAx>
        <c:axId val="-2135570392"/>
        <c:scaling>
          <c:orientation val="minMax"/>
        </c:scaling>
        <c:delete val="0"/>
        <c:axPos val="l"/>
        <c:majorTickMark val="out"/>
        <c:minorTickMark val="none"/>
        <c:tickLblPos val="nextTo"/>
        <c:crossAx val="-2135587048"/>
        <c:crosses val="autoZero"/>
        <c:auto val="1"/>
        <c:lblAlgn val="ctr"/>
        <c:lblOffset val="100"/>
        <c:noMultiLvlLbl val="0"/>
      </c:catAx>
      <c:valAx>
        <c:axId val="-2135587048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-2135570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5D116-C459-4529-A28E-F0F42E9FDE8F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0939-59DE-4E9B-88F5-7510229B8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8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9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1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1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1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significance</a:t>
            </a:r>
            <a:r>
              <a:rPr lang="en-US" baseline="0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3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significance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FFD134D-7210-4870-B1E3-66309CD4A5E5}" type="slidenum">
              <a:rPr lang="en-US">
                <a:latin typeface="Calibri" pitchFamily="34" charset="0"/>
                <a:cs typeface="Arial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6495A31-9DB4-4888-911B-235992748DE6}" type="slidenum">
              <a:rPr lang="en-US">
                <a:latin typeface="Calibri" pitchFamily="34" charset="0"/>
                <a:cs typeface="Arial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6757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16227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6487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13528" indent="-224325" defTabSz="448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9B20234-CCB2-41D1-8A22-8DDC2A7E84E4}" type="slidenum">
              <a:rPr lang="en-US">
                <a:latin typeface="Calibri" pitchFamily="34" charset="0"/>
                <a:cs typeface="Arial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A0939-59DE-4E9B-88F5-7510229B89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894081"/>
            <a:ext cx="6947845" cy="31445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2455204"/>
            <a:ext cx="8144978" cy="745196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970" y="1163427"/>
            <a:ext cx="8147829" cy="1219201"/>
          </a:xfrm>
          <a:solidFill>
            <a:schemeClr val="accent5">
              <a:lumMod val="60000"/>
              <a:lumOff val="40000"/>
            </a:schemeClr>
          </a:solidFill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19F39C-F201-4F6B-93D8-344DAB0B551D}" type="datetimeFigureOut">
              <a:rPr lang="en-US" smtClean="0"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A630B0-D86E-4950-830B-CDB604BF34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2514600"/>
            <a:ext cx="8001000" cy="60960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Helping Students to Consider Non-Technical Factors in Their </a:t>
            </a:r>
            <a:r>
              <a:rPr lang="en-US" sz="2000" b="1" dirty="0"/>
              <a:t>E</a:t>
            </a:r>
            <a:r>
              <a:rPr lang="en-US" sz="2000" b="1" dirty="0" smtClean="0"/>
              <a:t>ngineering </a:t>
            </a:r>
            <a:r>
              <a:rPr lang="en-US" sz="2000" b="1" dirty="0"/>
              <a:t>D</a:t>
            </a:r>
            <a:r>
              <a:rPr lang="en-US" sz="2000" b="1" dirty="0" smtClean="0"/>
              <a:t>esign </a:t>
            </a:r>
            <a:r>
              <a:rPr lang="en-US" sz="2000" b="1" dirty="0"/>
              <a:t>D</a:t>
            </a:r>
            <a:r>
              <a:rPr lang="en-US" sz="2000" b="1" dirty="0" smtClean="0"/>
              <a:t>ecisions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 Introduction to product archaeology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814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Gatchell, Director, </a:t>
            </a:r>
            <a:r>
              <a:rPr lang="en-US" dirty="0" err="1" smtClean="0"/>
              <a:t>MaDE</a:t>
            </a:r>
            <a:r>
              <a:rPr lang="en-US" dirty="0" smtClean="0"/>
              <a:t> Program, Clinical Associate Professor in Biomedical Engineering, Mechanical Engineering</a:t>
            </a:r>
          </a:p>
          <a:p>
            <a:endParaRPr lang="en-US" dirty="0"/>
          </a:p>
          <a:p>
            <a:r>
              <a:rPr lang="en-US" dirty="0" smtClean="0"/>
              <a:t>Wei Chen, Wilson-Cook Professor in Engineering Design and Professor of Mechanical Engineering</a:t>
            </a:r>
          </a:p>
          <a:p>
            <a:endParaRPr lang="en-US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Presentation to the NCEER Community, April 24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176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+mn-lt"/>
              </a:rPr>
              <a:t>4 Phases in an Archaeological Dig</a:t>
            </a:r>
            <a:endParaRPr lang="en-US" sz="32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</a:p>
          <a:p>
            <a:endParaRPr lang="en-US" dirty="0" smtClean="0"/>
          </a:p>
          <a:p>
            <a:r>
              <a:rPr lang="en-US" dirty="0" smtClean="0"/>
              <a:t>Excavation</a:t>
            </a:r>
          </a:p>
          <a:p>
            <a:endParaRPr lang="en-US" dirty="0" smtClean="0"/>
          </a:p>
          <a:p>
            <a:r>
              <a:rPr lang="en-US" dirty="0" smtClean="0"/>
              <a:t>Evaluation</a:t>
            </a:r>
          </a:p>
          <a:p>
            <a:endParaRPr lang="en-US" dirty="0" smtClean="0"/>
          </a:p>
          <a:p>
            <a:r>
              <a:rPr lang="en-US" dirty="0" smtClean="0"/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24450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none" dirty="0" smtClean="0">
                <a:latin typeface="+mn-lt"/>
              </a:rPr>
              <a:t>Mapping between Archaeological Exploration Phases and Kolb’s 4-stage Learning Model</a:t>
            </a:r>
            <a:endParaRPr lang="en-US" sz="28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191000" cy="487680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sz="2200" b="1" dirty="0" smtClean="0"/>
              <a:t>Archaeological Approach </a:t>
            </a:r>
          </a:p>
          <a:p>
            <a:pPr marL="114300" indent="0" algn="ctr">
              <a:buNone/>
            </a:pPr>
            <a:r>
              <a:rPr lang="en-US" sz="2200" b="1" dirty="0" smtClean="0"/>
              <a:t>to a Site</a:t>
            </a:r>
          </a:p>
          <a:p>
            <a:pPr marL="114300" indent="0" algn="ctr">
              <a:buNone/>
            </a:pPr>
            <a:endParaRPr lang="en-US" sz="2200" b="1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200" i="1" dirty="0">
                <a:solidFill>
                  <a:schemeClr val="accent2"/>
                </a:solidFill>
              </a:rPr>
              <a:t>Preparation</a:t>
            </a:r>
          </a:p>
          <a:p>
            <a:pPr lvl="1"/>
            <a:r>
              <a:rPr lang="en-US" sz="1700" dirty="0" smtClean="0"/>
              <a:t>Survey the site</a:t>
            </a:r>
          </a:p>
          <a:p>
            <a:pPr lvl="1"/>
            <a:r>
              <a:rPr lang="en-US" sz="1700" dirty="0" smtClean="0"/>
              <a:t>Gather tools, etc.</a:t>
            </a:r>
          </a:p>
          <a:p>
            <a:pPr lvl="1"/>
            <a:r>
              <a:rPr lang="en-US" sz="1700" dirty="0" smtClean="0"/>
              <a:t>Historic research</a:t>
            </a:r>
            <a:endParaRPr lang="en-US" sz="1700" dirty="0"/>
          </a:p>
          <a:p>
            <a:pPr marL="571500" indent="-457200">
              <a:buFont typeface="+mj-lt"/>
              <a:buAutoNum type="arabicPeriod"/>
            </a:pPr>
            <a:r>
              <a:rPr lang="en-US" sz="2200" i="1" dirty="0">
                <a:solidFill>
                  <a:schemeClr val="accent2"/>
                </a:solidFill>
              </a:rPr>
              <a:t>Excavation</a:t>
            </a:r>
          </a:p>
          <a:p>
            <a:pPr lvl="1"/>
            <a:r>
              <a:rPr lang="en-US" sz="1700" dirty="0"/>
              <a:t>Dig and extract</a:t>
            </a:r>
          </a:p>
          <a:p>
            <a:pPr lvl="1"/>
            <a:r>
              <a:rPr lang="en-US" sz="1700" dirty="0"/>
              <a:t>Collect specimens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i="1" dirty="0">
                <a:solidFill>
                  <a:schemeClr val="accent2"/>
                </a:solidFill>
              </a:rPr>
              <a:t>Evaluation</a:t>
            </a:r>
          </a:p>
          <a:p>
            <a:pPr lvl="1"/>
            <a:r>
              <a:rPr lang="en-US" sz="1700" dirty="0"/>
              <a:t>Identify available technology</a:t>
            </a:r>
          </a:p>
          <a:p>
            <a:pPr lvl="1"/>
            <a:r>
              <a:rPr lang="en-US" sz="1700" dirty="0"/>
              <a:t>Carbon dating/chronology</a:t>
            </a:r>
          </a:p>
          <a:p>
            <a:pPr lvl="1"/>
            <a:r>
              <a:rPr lang="en-US" sz="1700" dirty="0"/>
              <a:t>Analyze found artifacts, food, tools, art etc.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i="1" dirty="0">
                <a:solidFill>
                  <a:schemeClr val="accent2"/>
                </a:solidFill>
              </a:rPr>
              <a:t>Explanation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Draw conclusions based on gathered evidence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828800"/>
            <a:ext cx="4191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2200" b="1" dirty="0" smtClean="0"/>
              <a:t>Kolb’s 4-Stage 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n-US" sz="2200" b="1" dirty="0" smtClean="0"/>
              <a:t>Learning Model</a:t>
            </a:r>
          </a:p>
          <a:p>
            <a:pPr marL="114300" indent="0" algn="ctr">
              <a:buFont typeface="Arial" pitchFamily="34" charset="0"/>
              <a:buNone/>
            </a:pPr>
            <a:endParaRPr lang="en-US" sz="2200" b="1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200" i="1" dirty="0" smtClean="0">
                <a:solidFill>
                  <a:schemeClr val="accent2"/>
                </a:solidFill>
              </a:rPr>
              <a:t>Reflective Observation</a:t>
            </a:r>
          </a:p>
          <a:p>
            <a:pPr lvl="1"/>
            <a:r>
              <a:rPr lang="en-US" sz="1700" dirty="0" smtClean="0"/>
              <a:t>Conduct product research</a:t>
            </a:r>
          </a:p>
          <a:p>
            <a:pPr lvl="1"/>
            <a:r>
              <a:rPr lang="en-US" sz="1700" dirty="0" smtClean="0"/>
              <a:t>Plan dissection process</a:t>
            </a:r>
          </a:p>
          <a:p>
            <a:pPr lvl="1"/>
            <a:r>
              <a:rPr lang="en-US" sz="1700" dirty="0" smtClean="0"/>
              <a:t>Investigate product lifecycle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i="1" dirty="0" smtClean="0">
                <a:solidFill>
                  <a:schemeClr val="accent2"/>
                </a:solidFill>
              </a:rPr>
              <a:t>Concrete Experience</a:t>
            </a:r>
          </a:p>
          <a:p>
            <a:pPr lvl="1"/>
            <a:r>
              <a:rPr lang="en-US" sz="1700" dirty="0" smtClean="0"/>
              <a:t>Dissect the product</a:t>
            </a:r>
          </a:p>
          <a:p>
            <a:pPr lvl="1"/>
            <a:r>
              <a:rPr lang="en-US" sz="1700" dirty="0" smtClean="0"/>
              <a:t>Reverse engineering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i="1" dirty="0" smtClean="0">
                <a:solidFill>
                  <a:schemeClr val="accent2"/>
                </a:solidFill>
              </a:rPr>
              <a:t>Active Experimentation</a:t>
            </a:r>
          </a:p>
          <a:p>
            <a:pPr lvl="1"/>
            <a:r>
              <a:rPr lang="en-US" sz="1700" dirty="0" smtClean="0"/>
              <a:t>Ask “what if” type questions</a:t>
            </a:r>
          </a:p>
          <a:p>
            <a:pPr lvl="1"/>
            <a:r>
              <a:rPr lang="en-US" sz="1700" dirty="0" smtClean="0"/>
              <a:t>Benchmark other products</a:t>
            </a:r>
          </a:p>
          <a:p>
            <a:pPr lvl="1"/>
            <a:r>
              <a:rPr lang="en-US" sz="1700" dirty="0" smtClean="0"/>
              <a:t>Conduct product and material experiments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i="1" dirty="0" smtClean="0">
                <a:solidFill>
                  <a:schemeClr val="accent2"/>
                </a:solidFill>
              </a:rPr>
              <a:t>Abstract Conceptualization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Draw conclusions based on gathered evidence</a:t>
            </a:r>
            <a:endParaRPr lang="en-US" sz="17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2895600"/>
            <a:ext cx="2133600" cy="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3962400"/>
            <a:ext cx="2133600" cy="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4724400"/>
            <a:ext cx="2133600" cy="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5943600"/>
            <a:ext cx="2133600" cy="0"/>
          </a:xfrm>
          <a:prstGeom prst="straightConnector1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7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Template for developing product-based archaeological exercises: </a:t>
            </a:r>
            <a:r>
              <a:rPr lang="en-US" b="1" cap="none" dirty="0" smtClean="0">
                <a:solidFill>
                  <a:schemeClr val="accent2"/>
                </a:solidFill>
                <a:latin typeface="+mn-lt"/>
              </a:rPr>
              <a:t>Preparation</a:t>
            </a:r>
            <a:endParaRPr lang="en-US" b="1" cap="none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27335"/>
              </p:ext>
            </p:extLst>
          </p:nvPr>
        </p:nvGraphicFramePr>
        <p:xfrm>
          <a:off x="228600" y="2057400"/>
          <a:ext cx="8610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 addressed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Kolb’s Learning Style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Preparation:</a:t>
                      </a:r>
                      <a:r>
                        <a:rPr lang="en-US" sz="1600" baseline="0" dirty="0" smtClean="0"/>
                        <a:t> Based on a description of the artifact, address the following issues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Describe</a:t>
                      </a:r>
                      <a:r>
                        <a:rPr lang="en-US" sz="1600" baseline="0" dirty="0" smtClean="0"/>
                        <a:t> the purpose of the product, how it works, the intended global market segments, and how cultural needs are addressed with the product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Global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Reflective Observation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What</a:t>
                      </a:r>
                      <a:r>
                        <a:rPr lang="en-US" sz="1600" baseline="0" dirty="0" smtClean="0"/>
                        <a:t> were the economic conditions are the time this product was designed and manufactured and how are economic issues reflected in the design of the product?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Economic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 What were the planned environmental impacts</a:t>
                      </a:r>
                      <a:r>
                        <a:rPr lang="en-US" sz="1600" baseline="0" dirty="0" smtClean="0"/>
                        <a:t> of this product and what were the environmental factors engineers had to consider in the design of the product?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Environmental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What was the planned impact of the product on the culture and lifestyles</a:t>
                      </a:r>
                      <a:r>
                        <a:rPr lang="en-US" sz="1600" baseline="0" dirty="0" smtClean="0"/>
                        <a:t> of the customer base?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Societal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8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Template for developing product-based archaeological exercises: </a:t>
            </a:r>
            <a:r>
              <a:rPr lang="en-US" b="1" cap="none" dirty="0" smtClean="0">
                <a:solidFill>
                  <a:schemeClr val="accent2"/>
                </a:solidFill>
                <a:latin typeface="+mn-lt"/>
              </a:rPr>
              <a:t>Excavation</a:t>
            </a:r>
            <a:endParaRPr lang="en-US" b="1" cap="none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49951"/>
              </p:ext>
            </p:extLst>
          </p:nvPr>
        </p:nvGraphicFramePr>
        <p:xfrm>
          <a:off x="228600" y="1676400"/>
          <a:ext cx="8610600" cy="488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8288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 addressed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Kolb’s Learning Style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Excavation:</a:t>
                      </a:r>
                      <a:r>
                        <a:rPr lang="en-US" sz="1600" baseline="0" dirty="0" smtClean="0"/>
                        <a:t> Based on a description of the artifact, address the following issues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Observe how people with different cultures and demographics use the product and then describe the functions that the product fulfills.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Global/Societal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Concrete Experience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Dissect the product, noting each step, tools used, and the ease/difficulty involved.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Societal/ Economic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each major component or group of components, determine the material type, and manufacturing process used.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Economic/ Environmental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Determine the primary function of each major component or group of components, noting how its structural form helps fulfill its function.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Global/Societal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7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Template for developing product-based archaeological exercises: </a:t>
            </a:r>
            <a:r>
              <a:rPr lang="en-US" b="1" cap="none" dirty="0" smtClean="0">
                <a:solidFill>
                  <a:schemeClr val="accent2"/>
                </a:solidFill>
                <a:latin typeface="+mn-lt"/>
              </a:rPr>
              <a:t>Evaluation</a:t>
            </a:r>
            <a:endParaRPr lang="en-US" b="1" cap="none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12718"/>
              </p:ext>
            </p:extLst>
          </p:nvPr>
        </p:nvGraphicFramePr>
        <p:xfrm>
          <a:off x="228600" y="1676400"/>
          <a:ext cx="86106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16764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 addressed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Kolb’s Learning Style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Evaluation: Based on your excavation process, address the following</a:t>
                      </a:r>
                      <a:r>
                        <a:rPr lang="en-US" sz="1600" baseline="0" dirty="0" smtClean="0"/>
                        <a:t> issues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1) What</a:t>
                      </a:r>
                      <a:r>
                        <a:rPr lang="en-US" sz="1600" baseline="0" dirty="0" smtClean="0"/>
                        <a:t> are the intended global market segments, and how are cultural needs addressed with the product?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Global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Active Experimentation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2) What were the economic conditions at the time this product was designed/manufactured, what were the competing products, and how are economic</a:t>
                      </a:r>
                      <a:r>
                        <a:rPr lang="en-US" sz="1600" baseline="0" dirty="0" smtClean="0"/>
                        <a:t> issues reflected in the design of the product?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Economic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3) What were the actual environmental impacts of this product and what were the environmental factors</a:t>
                      </a:r>
                      <a:r>
                        <a:rPr lang="en-US" sz="1600" baseline="0" dirty="0" smtClean="0"/>
                        <a:t> engineers had to consider in the design of the product?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Environmental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4) What was</a:t>
                      </a:r>
                      <a:r>
                        <a:rPr lang="en-US" sz="1600" baseline="0" dirty="0" smtClean="0"/>
                        <a:t> the actual impact of the product on the culture and lifestyles of the customer base?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Societal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7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Template for developing product-based archaeological exercises: </a:t>
            </a:r>
            <a:r>
              <a:rPr lang="en-US" b="1" cap="none" dirty="0" smtClean="0">
                <a:solidFill>
                  <a:schemeClr val="accent2"/>
                </a:solidFill>
                <a:latin typeface="+mn-lt"/>
              </a:rPr>
              <a:t>Explanation</a:t>
            </a:r>
            <a:endParaRPr lang="en-US" b="1" cap="none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382394"/>
              </p:ext>
            </p:extLst>
          </p:nvPr>
        </p:nvGraphicFramePr>
        <p:xfrm>
          <a:off x="228600" y="1676400"/>
          <a:ext cx="8610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1676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Outcome addressed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Kolb’s Learning Style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Explanation: Address the following implementation issues, considering current  and future conditions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1)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does the company address global market needs in the design of their current line of products? How could it address these issues better in future global product lines?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Global</a:t>
                      </a:r>
                      <a:endParaRPr lang="en-US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Abstract Conceptualization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2)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Given current economic conditions, what could engineers do to enhance the economic impact of the product on the company?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Economic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3)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could the company reduce the cradle to cradle environmental impact in future products and product lines?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Environmental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4)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could the company address social use issues such as safety, ergonomics, product use experiences, and lifestyle impact better in future products?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Societal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7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1" y="1752600"/>
            <a:ext cx="8763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Expose: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year courses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Familiarize students with products and artifacts in </a:t>
            </a:r>
          </a:p>
          <a:p>
            <a:pPr marL="685800" lvl="1" indent="0">
              <a:buNone/>
            </a:pPr>
            <a:r>
              <a:rPr lang="en-US" sz="2400" dirty="0" smtClean="0"/>
              <a:t>a structured way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Teach engineering terminology and vocabulary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Highly structured to help students overcome anxiety with the engineering field</a:t>
            </a:r>
          </a:p>
        </p:txBody>
      </p:sp>
    </p:spTree>
    <p:extLst>
      <p:ext uri="{BB962C8B-B14F-4D97-AF65-F5344CB8AC3E}">
        <p14:creationId xmlns:p14="http://schemas.microsoft.com/office/powerpoint/2010/main" val="23925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91" y="1752600"/>
            <a:ext cx="5503209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Expose: </a:t>
            </a:r>
            <a:r>
              <a:rPr lang="en-US" dirty="0"/>
              <a:t>See ‘</a:t>
            </a:r>
            <a:r>
              <a:rPr lang="en-US" dirty="0" smtClean="0"/>
              <a:t>n Say </a:t>
            </a:r>
            <a:r>
              <a:rPr lang="en-US" dirty="0"/>
              <a:t>Toy </a:t>
            </a:r>
            <a:endParaRPr lang="en-US" dirty="0" smtClean="0"/>
          </a:p>
          <a:p>
            <a:pPr lvl="1"/>
            <a:endParaRPr lang="en-US" sz="1800" dirty="0" smtClean="0"/>
          </a:p>
          <a:p>
            <a:pPr lvl="1"/>
            <a:r>
              <a:rPr lang="en-US" dirty="0" smtClean="0"/>
              <a:t>Consider the early design of the Farmer Says® See ‘n Say Model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Compare the level of technology, environmental impact, and lifestyle influence to the current model.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recommendations for how the design of the current </a:t>
            </a:r>
            <a:r>
              <a:rPr lang="en-US" i="1" dirty="0" smtClean="0"/>
              <a:t>See and Say </a:t>
            </a:r>
            <a:r>
              <a:rPr lang="en-US" dirty="0" smtClean="0"/>
              <a:t>could improve on at least one of these dimensions.</a:t>
            </a:r>
            <a:endParaRPr lang="en-US" i="1" dirty="0" smtClean="0"/>
          </a:p>
          <a:p>
            <a:endParaRPr lang="en-US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58" y="2209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6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year courses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Introduce design, graphics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Reinforce fundamentals from basic engineering courses</a:t>
            </a:r>
          </a:p>
          <a:p>
            <a:pPr lvl="2"/>
            <a:r>
              <a:rPr lang="en-US" dirty="0" smtClean="0"/>
              <a:t>Statics and/or Mechanics of Materials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Less structure to promote self-discovery</a:t>
            </a:r>
          </a:p>
        </p:txBody>
      </p:sp>
    </p:spTree>
    <p:extLst>
      <p:ext uri="{BB962C8B-B14F-4D97-AF65-F5344CB8AC3E}">
        <p14:creationId xmlns:p14="http://schemas.microsoft.com/office/powerpoint/2010/main" val="5742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019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Inspire:  See ‘n Say Toy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Using other resources, including the cyber-</a:t>
            </a:r>
            <a:r>
              <a:rPr lang="en-US" dirty="0" err="1" smtClean="0"/>
              <a:t>collaboratory</a:t>
            </a:r>
            <a:r>
              <a:rPr lang="en-US" dirty="0" smtClean="0"/>
              <a:t>, compare and contrast the various See ‘n Say models.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do these differences address different cultural, economic, and environmental needs around the globe?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78" y="1828800"/>
            <a:ext cx="249504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6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cap="none" dirty="0" smtClean="0">
                <a:latin typeface="+mn-lt"/>
              </a:rPr>
              <a:t>Product dissection activities have become increasingly popular over the past 20+ years</a:t>
            </a:r>
            <a:endParaRPr lang="en-US" sz="28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Spurred by Sheri Sheppard’s ME 99: Mechanical Dissection course at Stanford, these activities …</a:t>
            </a:r>
          </a:p>
          <a:p>
            <a:endParaRPr lang="en-US" dirty="0" smtClean="0"/>
          </a:p>
          <a:p>
            <a:r>
              <a:rPr lang="en-US" dirty="0" smtClean="0"/>
              <a:t>Provide “hands-on” experiences in the classroom</a:t>
            </a:r>
          </a:p>
          <a:p>
            <a:endParaRPr lang="en-US" dirty="0" smtClean="0"/>
          </a:p>
          <a:p>
            <a:r>
              <a:rPr lang="en-US" dirty="0" smtClean="0"/>
              <a:t>Anchor the knowledge and practice of engineering</a:t>
            </a:r>
          </a:p>
          <a:p>
            <a:endParaRPr lang="en-US" dirty="0" smtClean="0"/>
          </a:p>
          <a:p>
            <a:r>
              <a:rPr lang="en-US" dirty="0" smtClean="0"/>
              <a:t>Identify relationships among engineering fundamentals and product (hardware) design</a:t>
            </a:r>
          </a:p>
          <a:p>
            <a:endParaRPr lang="en-US" dirty="0" smtClean="0"/>
          </a:p>
          <a:p>
            <a:r>
              <a:rPr lang="en-US" dirty="0" smtClean="0"/>
              <a:t>Increase awareness of the design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6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Inquire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year courses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Hands-on activities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Reinforce engineering principles and theory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Highly structured to ensure proper delivery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2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6019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Inquire:  See ‘n Say Toy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Design a brand new See ‘n Say model that minimizes energy use and environmental impact while maximizing the potential market globally.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sure to consider educational content, evolution of technology, and social use.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336" y="4419600"/>
            <a:ext cx="1913921" cy="21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22" y="20574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8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year courses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Hands-on activities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Reinforce engineering principles and theory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Highly structured to ensure proper delivery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4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Framework for Classifying Product  Dissection-based Activities</a:t>
            </a:r>
            <a:endParaRPr lang="en-US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6019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Explore:  See ‘n Say Toy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Design a global platform for See ‘n Say toys that can be customized to a wide array of cultures, markets, and educational uses.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platform will include a common product architecture that is flexible enough to accommodate diverse needs.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41" y="1828799"/>
            <a:ext cx="1199459" cy="135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5" y="3043517"/>
            <a:ext cx="2889957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8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+mn-lt"/>
              </a:rPr>
              <a:t>Interventions AT NU</a:t>
            </a:r>
            <a:endParaRPr lang="en-US" sz="32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 240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ME 398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DSGN 106-1,2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DSGN 298/398</a:t>
            </a:r>
          </a:p>
          <a:p>
            <a:endParaRPr lang="en-US" dirty="0" smtClean="0"/>
          </a:p>
          <a:p>
            <a:r>
              <a:rPr lang="en-US" dirty="0" smtClean="0"/>
              <a:t>DSGN 395</a:t>
            </a:r>
          </a:p>
        </p:txBody>
      </p:sp>
    </p:spTree>
    <p:extLst>
      <p:ext uri="{BB962C8B-B14F-4D97-AF65-F5344CB8AC3E}">
        <p14:creationId xmlns:p14="http://schemas.microsoft.com/office/powerpoint/2010/main" val="317751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cap="none" dirty="0">
                <a:latin typeface="+mn-lt"/>
              </a:rPr>
              <a:t>Interventions AT NU: ME 398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 Archaeology Resources Assignment</a:t>
            </a:r>
          </a:p>
          <a:p>
            <a:r>
              <a:rPr lang="en-US" dirty="0" smtClean="0"/>
              <a:t>Product Dissection Postulation</a:t>
            </a:r>
          </a:p>
          <a:p>
            <a:r>
              <a:rPr lang="en-US" dirty="0" smtClean="0"/>
              <a:t>Product Dissection Lab and Report</a:t>
            </a:r>
          </a:p>
          <a:p>
            <a:endParaRPr lang="en-US" dirty="0"/>
          </a:p>
          <a:p>
            <a:r>
              <a:rPr lang="en-US" dirty="0" smtClean="0"/>
              <a:t>Other deliverables</a:t>
            </a:r>
          </a:p>
          <a:p>
            <a:pPr lvl="1"/>
            <a:r>
              <a:rPr lang="en-US" dirty="0" smtClean="0"/>
              <a:t>Conceptual Design Presentation</a:t>
            </a:r>
          </a:p>
          <a:p>
            <a:pPr lvl="1"/>
            <a:r>
              <a:rPr lang="en-US" dirty="0" smtClean="0"/>
              <a:t>PDS</a:t>
            </a:r>
          </a:p>
          <a:p>
            <a:pPr lvl="1"/>
            <a:r>
              <a:rPr lang="en-US" dirty="0" smtClean="0"/>
              <a:t>Detailed Design</a:t>
            </a:r>
          </a:p>
          <a:p>
            <a:pPr lvl="1"/>
            <a:r>
              <a:rPr lang="en-US" dirty="0" smtClean="0"/>
              <a:t>Quiz(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1271143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 smtClean="0">
                <a:latin typeface="+mn-lt"/>
              </a:rPr>
              <a:t>Product Dissection Lab - 2012</a:t>
            </a:r>
            <a:endParaRPr lang="en-US" b="1" cap="none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286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26" y="1767168"/>
            <a:ext cx="3619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767168"/>
            <a:ext cx="2347913" cy="2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9" y="4495800"/>
            <a:ext cx="3437205" cy="14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73" y="41529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7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3810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Comparison of dissected products and engineered solutions - 2012</a:t>
            </a:r>
            <a:endParaRPr lang="en-US" b="1" cap="none" dirty="0">
              <a:latin typeface="+mn-lt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" y="1752600"/>
            <a:ext cx="3402106" cy="41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038600" y="3581400"/>
            <a:ext cx="1066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14" y="1752600"/>
            <a:ext cx="3089080" cy="41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610766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Polyethylene Terephthalate (PET) Bottle Crusher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8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Comparison of dissected products and engineered solutions - 2012</a:t>
            </a:r>
            <a:endParaRPr lang="en-US" b="1" cap="none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38600" y="3581400"/>
            <a:ext cx="10668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5410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Pediatric Blood Pressure Cuff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0496"/>
            <a:ext cx="3581400" cy="19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0496"/>
            <a:ext cx="3706498" cy="19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1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none" dirty="0" smtClean="0">
                <a:latin typeface="+mn-lt"/>
              </a:rPr>
              <a:t>Comparison of dissected products and engineered solutions - 2012</a:t>
            </a:r>
            <a:endParaRPr lang="en-US" b="1" cap="none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3581400"/>
            <a:ext cx="1371600" cy="1073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5641032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2"/>
                </a:solidFill>
              </a:rPr>
              <a:t>MedStep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2020"/>
            <a:ext cx="3124200" cy="29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dwg455\Dropbox\Spring MedStep 2.0\CAD Renderings\image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r="21437"/>
          <a:stretch/>
        </p:blipFill>
        <p:spPr bwMode="auto">
          <a:xfrm>
            <a:off x="5334000" y="2081679"/>
            <a:ext cx="350520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4" y="381000"/>
            <a:ext cx="8260672" cy="1039427"/>
          </a:xfrm>
        </p:spPr>
        <p:txBody>
          <a:bodyPr>
            <a:normAutofit/>
          </a:bodyPr>
          <a:lstStyle/>
          <a:p>
            <a:r>
              <a:rPr lang="en-US" sz="2800" b="1" cap="none" dirty="0" smtClean="0">
                <a:latin typeface="+mn-lt"/>
              </a:rPr>
              <a:t>Product dissection activities can facilitate in-depth investigation of manufacturing costs</a:t>
            </a:r>
            <a:endParaRPr lang="en-US" sz="2800" b="1" cap="none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682" y="1690453"/>
            <a:ext cx="8915400" cy="515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Ulrich &amp; Pearson considered 18 coffee makers from 9 manufacturers</a:t>
            </a:r>
          </a:p>
          <a:p>
            <a:r>
              <a:rPr lang="en-US" sz="2000" dirty="0" smtClean="0"/>
              <a:t>Cost to manufacture: $5.92 to $9.28 (adjusted for features)</a:t>
            </a:r>
          </a:p>
          <a:p>
            <a:r>
              <a:rPr lang="en-US" sz="2000" dirty="0" smtClean="0"/>
              <a:t>Retail price: $16.60 to $50.00 (adjusted for features)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Retail price (customer perception is independent of manufacturing cost)</a:t>
            </a:r>
          </a:p>
          <a:p>
            <a:r>
              <a:rPr lang="en-US" sz="2000" dirty="0" smtClean="0"/>
              <a:t>Conclusion: </a:t>
            </a:r>
            <a:r>
              <a:rPr lang="en-US" sz="2000" b="1" dirty="0" smtClean="0"/>
              <a:t>design matters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2985247"/>
            <a:ext cx="27432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5247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48" y="3168981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42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57079"/>
              </p:ext>
            </p:extLst>
          </p:nvPr>
        </p:nvGraphicFramePr>
        <p:xfrm>
          <a:off x="381000" y="304800"/>
          <a:ext cx="79248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800"/>
              </a:tblGrid>
              <a:tr h="5783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Rate </a:t>
                      </a:r>
                      <a:r>
                        <a:rPr lang="en-US" sz="2000" u="none" strike="noStrike" dirty="0">
                          <a:effectLst/>
                        </a:rPr>
                        <a:t>how well contextual analysis </a:t>
                      </a:r>
                      <a:r>
                        <a:rPr lang="en-US" sz="2000" u="none" strike="noStrike" dirty="0" smtClean="0">
                          <a:effectLst/>
                        </a:rPr>
                        <a:t>introduced </a:t>
                      </a:r>
                      <a:r>
                        <a:rPr lang="en-US" sz="2000" u="none" strike="noStrike" dirty="0">
                          <a:effectLst/>
                        </a:rPr>
                        <a:t>in this course helped you in the following aspects </a:t>
                      </a:r>
                      <a:r>
                        <a:rPr lang="en-US" sz="2000" u="none" strike="noStrike" dirty="0" smtClean="0">
                          <a:effectLst/>
                        </a:rPr>
                        <a:t>of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smtClean="0">
                          <a:effectLst/>
                        </a:rPr>
                        <a:t>your </a:t>
                      </a:r>
                      <a:r>
                        <a:rPr lang="en-US" sz="2000" u="none" strike="noStrike" dirty="0">
                          <a:effectLst/>
                        </a:rPr>
                        <a:t>design project.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319923"/>
              </p:ext>
            </p:extLst>
          </p:nvPr>
        </p:nvGraphicFramePr>
        <p:xfrm>
          <a:off x="304800" y="11430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51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48" y="381000"/>
            <a:ext cx="8534400" cy="1039427"/>
          </a:xfrm>
        </p:spPr>
        <p:txBody>
          <a:bodyPr>
            <a:noAutofit/>
          </a:bodyPr>
          <a:lstStyle/>
          <a:p>
            <a:r>
              <a:rPr lang="en-US" sz="2800" b="1" cap="none" dirty="0" smtClean="0">
                <a:latin typeface="+mn-lt"/>
              </a:rPr>
              <a:t/>
            </a:r>
            <a:br>
              <a:rPr lang="en-US" sz="2800" b="1" cap="none" dirty="0" smtClean="0">
                <a:latin typeface="+mn-lt"/>
              </a:rPr>
            </a:br>
            <a:r>
              <a:rPr lang="en-US" sz="2800" b="1" cap="none" dirty="0" smtClean="0">
                <a:latin typeface="+mn-lt"/>
              </a:rPr>
              <a:t>Pre/post survey for product archaeology assessments</a:t>
            </a:r>
            <a:br>
              <a:rPr lang="en-US" sz="2800" b="1" cap="none" dirty="0" smtClean="0">
                <a:latin typeface="+mn-lt"/>
              </a:rPr>
            </a:br>
            <a:endParaRPr lang="en-US" sz="2800" b="1" cap="none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01983"/>
              </p:ext>
            </p:extLst>
          </p:nvPr>
        </p:nvGraphicFramePr>
        <p:xfrm>
          <a:off x="842709" y="2209800"/>
          <a:ext cx="7539291" cy="3332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0335"/>
                <a:gridCol w="344667"/>
                <a:gridCol w="311785"/>
                <a:gridCol w="311785"/>
                <a:gridCol w="311785"/>
                <a:gridCol w="311785"/>
                <a:gridCol w="311785"/>
                <a:gridCol w="311785"/>
                <a:gridCol w="311785"/>
                <a:gridCol w="311785"/>
                <a:gridCol w="311785"/>
                <a:gridCol w="438224"/>
              </a:tblGrid>
              <a:tr h="301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</a:t>
                      </a:r>
                      <a:r>
                        <a:rPr lang="en-US" sz="1000" dirty="0" smtClean="0">
                          <a:effectLst/>
                        </a:rPr>
                        <a:t>Conduct </a:t>
                      </a:r>
                      <a:r>
                        <a:rPr lang="en-US" sz="1000" dirty="0">
                          <a:effectLst/>
                        </a:rPr>
                        <a:t>engineering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</a:t>
                      </a:r>
                      <a:r>
                        <a:rPr lang="en-US" sz="1000" dirty="0" smtClean="0">
                          <a:effectLst/>
                        </a:rPr>
                        <a:t>Identify </a:t>
                      </a:r>
                      <a:r>
                        <a:rPr lang="en-US" sz="1000" dirty="0">
                          <a:effectLst/>
                        </a:rPr>
                        <a:t>a design need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</a:t>
                      </a:r>
                      <a:r>
                        <a:rPr lang="en-US" sz="1000" dirty="0" smtClean="0">
                          <a:effectLst/>
                        </a:rPr>
                        <a:t>Research </a:t>
                      </a:r>
                      <a:r>
                        <a:rPr lang="en-US" sz="1000" dirty="0">
                          <a:effectLst/>
                        </a:rPr>
                        <a:t>a design need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</a:t>
                      </a:r>
                      <a:r>
                        <a:rPr lang="en-US" sz="1000" dirty="0" smtClean="0">
                          <a:effectLst/>
                        </a:rPr>
                        <a:t>Develop </a:t>
                      </a:r>
                      <a:r>
                        <a:rPr lang="en-US" sz="1000" dirty="0">
                          <a:effectLst/>
                        </a:rPr>
                        <a:t>design solutions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 </a:t>
                      </a:r>
                      <a:r>
                        <a:rPr lang="en-US" sz="1000" dirty="0" smtClean="0">
                          <a:effectLst/>
                        </a:rPr>
                        <a:t>Select </a:t>
                      </a:r>
                      <a:r>
                        <a:rPr lang="en-US" sz="1000" dirty="0">
                          <a:effectLst/>
                        </a:rPr>
                        <a:t>the best possible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 </a:t>
                      </a:r>
                      <a:r>
                        <a:rPr lang="en-US" sz="1000" dirty="0" smtClean="0">
                          <a:effectLst/>
                        </a:rPr>
                        <a:t>Construct </a:t>
                      </a:r>
                      <a:r>
                        <a:rPr lang="en-US" sz="1000" dirty="0">
                          <a:effectLst/>
                        </a:rPr>
                        <a:t>a prototype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 </a:t>
                      </a:r>
                      <a:r>
                        <a:rPr lang="en-US" sz="1000" dirty="0" smtClean="0">
                          <a:effectLst/>
                        </a:rPr>
                        <a:t>Test </a:t>
                      </a:r>
                      <a:r>
                        <a:rPr lang="en-US" sz="1000" dirty="0">
                          <a:effectLst/>
                        </a:rPr>
                        <a:t>a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 </a:t>
                      </a:r>
                      <a:r>
                        <a:rPr lang="en-US" sz="1000" dirty="0" smtClean="0">
                          <a:effectLst/>
                        </a:rPr>
                        <a:t>Evaluate </a:t>
                      </a:r>
                      <a:r>
                        <a:rPr lang="en-US" sz="1000" dirty="0">
                          <a:effectLst/>
                        </a:rPr>
                        <a:t>test data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 </a:t>
                      </a:r>
                      <a:r>
                        <a:rPr lang="en-US" sz="1000" dirty="0" smtClean="0">
                          <a:effectLst/>
                        </a:rPr>
                        <a:t>Communicate </a:t>
                      </a:r>
                      <a:r>
                        <a:rPr lang="en-US" sz="1000" dirty="0">
                          <a:effectLst/>
                        </a:rPr>
                        <a:t>a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 </a:t>
                      </a:r>
                      <a:r>
                        <a:rPr lang="en-US" sz="1000" dirty="0" smtClean="0">
                          <a:effectLst/>
                        </a:rPr>
                        <a:t>Redesign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10. </a:t>
                      </a:r>
                      <a:r>
                        <a:rPr lang="en-US" sz="1000" dirty="0" smtClean="0">
                          <a:effectLst/>
                        </a:rPr>
                        <a:t>Choose </a:t>
                      </a:r>
                      <a:r>
                        <a:rPr lang="en-US" sz="1000" dirty="0">
                          <a:effectLst/>
                        </a:rPr>
                        <a:t>appropriate materials for a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430">
                <a:tc>
                  <a:txBody>
                    <a:bodyPr/>
                    <a:lstStyle/>
                    <a:p>
                      <a:pPr marL="21717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11. choose appropriate manufacturing processes for a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12</a:t>
                      </a:r>
                      <a:r>
                        <a:rPr lang="en-US" sz="1000" dirty="0">
                          <a:effectLst/>
                        </a:rPr>
                        <a:t>. collect stakeholder feedback on a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 analyze stakeholder feedback on a design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 use mathematical modeling to represent a design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5715000"/>
            <a:ext cx="57518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When responding to the above questions, what engineering tasks came to mind?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i="1" dirty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ngineering design task(s): ________________________________________________________________</a:t>
            </a:r>
            <a:endParaRPr kumimoji="0" lang="en-US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627257"/>
            <a:ext cx="88488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SELF-EFFICACY (DEGREE OF CONFIDENCE)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DIRECTIONS: Rate your current degree of confidence (i.e. belief in your current ability) to perform the following tasks by marking a number from 0 to 100.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 = cannot do at all	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100 = highly certain can do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760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03861"/>
              </p:ext>
            </p:extLst>
          </p:nvPr>
        </p:nvGraphicFramePr>
        <p:xfrm>
          <a:off x="990600" y="2286000"/>
          <a:ext cx="62865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950"/>
                <a:gridCol w="651510"/>
                <a:gridCol w="651510"/>
                <a:gridCol w="651510"/>
                <a:gridCol w="651510"/>
                <a:gridCol w="65151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Weak/ 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Fair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Good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Very Good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Excellent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Knowledge of contexts (social, political, economic, cultural, environmental, ethical, etc.) that might affect the solution to an engineering problem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 Knowledge of the connections between technological solutions and their implications for the society or groups they are intended to benefit.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 Ability to use what you know about different cultures, social values, or political systems in developing engineering solutions.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 Ability to recognize how different contexts can change a solution.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☐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☐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1" y="1675656"/>
            <a:ext cx="8763000" cy="74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1587" rIns="0" bIns="158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ENGINEERING CONTEXTS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DIRECTIONS: In the following section, you will be asked to rate your skill level and abilities. If you’re unfamiliar with, or have had no experience with, any of these, select the “Weak/none” option.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4495800"/>
            <a:ext cx="4616358" cy="24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587" rIns="0" bIns="158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DEMOGRAPHICS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Name: _______________________________	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Date: ______________________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Gender (circle): 	Male	Female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Course Title and Name: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Institution: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Major: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Current Class Standing: 	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Freshman	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Sophomore	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Junior     	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Senior		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Post-Baccalaureate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9648" y="381000"/>
            <a:ext cx="8534400" cy="1039427"/>
          </a:xfrm>
        </p:spPr>
        <p:txBody>
          <a:bodyPr>
            <a:noAutofit/>
          </a:bodyPr>
          <a:lstStyle/>
          <a:p>
            <a:r>
              <a:rPr lang="en-US" sz="2800" b="1" cap="none" dirty="0" smtClean="0">
                <a:latin typeface="+mn-lt"/>
              </a:rPr>
              <a:t/>
            </a:r>
            <a:br>
              <a:rPr lang="en-US" sz="2800" b="1" cap="none" dirty="0" smtClean="0">
                <a:latin typeface="+mn-lt"/>
              </a:rPr>
            </a:br>
            <a:r>
              <a:rPr lang="en-US" sz="2800" b="1" cap="none" dirty="0" smtClean="0">
                <a:latin typeface="+mn-lt"/>
              </a:rPr>
              <a:t>Pre/post survey for product archaeology assessments</a:t>
            </a:r>
            <a:br>
              <a:rPr lang="en-US" sz="2800" b="1" cap="none" dirty="0" smtClean="0">
                <a:latin typeface="+mn-lt"/>
              </a:rPr>
            </a:br>
            <a:endParaRPr lang="en-US" sz="2800" b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77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cap="none" dirty="0" smtClean="0">
                <a:latin typeface="+mn-lt"/>
              </a:rPr>
              <a:t>Contextual Analysis Assignment</a:t>
            </a:r>
            <a:br>
              <a:rPr lang="en-US" sz="2800" cap="none" dirty="0" smtClean="0">
                <a:latin typeface="+mn-lt"/>
              </a:rPr>
            </a:br>
            <a:r>
              <a:rPr lang="en-US" sz="2800" cap="none" dirty="0" smtClean="0">
                <a:latin typeface="+mn-lt"/>
              </a:rPr>
              <a:t>“Prosthetics”</a:t>
            </a:r>
            <a:br>
              <a:rPr lang="en-US" sz="2800" cap="none" dirty="0" smtClean="0">
                <a:latin typeface="+mn-lt"/>
              </a:rPr>
            </a:br>
            <a:r>
              <a:rPr lang="en-US" sz="2800" cap="none" dirty="0" smtClean="0">
                <a:latin typeface="+mn-lt"/>
              </a:rPr>
              <a:t>NU – DSGN 106-1, Fall 2012</a:t>
            </a:r>
            <a:endParaRPr lang="en-US" sz="2800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 smtClean="0"/>
              <a:t>Directions: </a:t>
            </a:r>
            <a:r>
              <a:rPr lang="en-US" dirty="0" smtClean="0"/>
              <a:t>Please complete each of the following questions fully. There are no right or wrong answers. Simply answer the questions to the best of your ability.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List ALL of the factors that you envision influencing your design for this course and explain why they are important.</a:t>
            </a:r>
          </a:p>
          <a:p>
            <a:r>
              <a:rPr lang="en-US" dirty="0" smtClean="0"/>
              <a:t>In what ways to you think the factors that you listed above are similar to and different from:</a:t>
            </a:r>
          </a:p>
          <a:p>
            <a:pPr lvl="1"/>
            <a:r>
              <a:rPr lang="en-US" dirty="0" smtClean="0"/>
              <a:t>Your friends?</a:t>
            </a:r>
          </a:p>
          <a:p>
            <a:pPr lvl="1"/>
            <a:r>
              <a:rPr lang="en-US" dirty="0" smtClean="0"/>
              <a:t>Individuals in different parts of the US?</a:t>
            </a:r>
          </a:p>
          <a:p>
            <a:pPr lvl="1"/>
            <a:r>
              <a:rPr lang="en-US" dirty="0" smtClean="0"/>
              <a:t>Individuals in different countries?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47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cap="none" dirty="0" smtClean="0">
                <a:latin typeface="+mn-lt"/>
              </a:rPr>
              <a:t>Product Archaeology Assessment</a:t>
            </a:r>
            <a:br>
              <a:rPr lang="en-US" sz="2800" cap="none" dirty="0" smtClean="0">
                <a:latin typeface="+mn-lt"/>
              </a:rPr>
            </a:br>
            <a:r>
              <a:rPr lang="en-US" sz="2800" cap="none" dirty="0" smtClean="0">
                <a:latin typeface="+mn-lt"/>
              </a:rPr>
              <a:t>“Prosthetics”</a:t>
            </a:r>
            <a:br>
              <a:rPr lang="en-US" sz="2800" cap="none" dirty="0" smtClean="0">
                <a:latin typeface="+mn-lt"/>
              </a:rPr>
            </a:br>
            <a:r>
              <a:rPr lang="en-US" sz="2800" cap="none" dirty="0" smtClean="0">
                <a:latin typeface="+mn-lt"/>
              </a:rPr>
              <a:t>NU – DSGN 106-1, Fall 2012</a:t>
            </a:r>
            <a:endParaRPr lang="en-US" sz="2800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Design Challenge: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dirty="0" smtClean="0"/>
              <a:t>You have asked to design the next generation of upper-limb products for the company DTC Prosthetics.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List all the factors you need to consider that would influence your design decisions.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Describe how you would go about developing a solution to this design.</a:t>
            </a: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637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+mn-lt"/>
              </a:rPr>
              <a:t>Product Dissection Lab - 2013</a:t>
            </a:r>
            <a:endParaRPr lang="en-US" cap="none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667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849756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7645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7" y="4483894"/>
            <a:ext cx="2381251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1" y="4086576"/>
            <a:ext cx="1986381" cy="2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143284"/>
              </p:ext>
            </p:extLst>
          </p:nvPr>
        </p:nvGraphicFramePr>
        <p:xfrm>
          <a:off x="152399" y="76199"/>
          <a:ext cx="8839201" cy="662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524000"/>
            <a:ext cx="3733800" cy="304800"/>
          </a:xfrm>
          <a:prstGeom prst="rect">
            <a:avLst/>
          </a:prstGeom>
          <a:solidFill>
            <a:srgbClr val="FFFF00">
              <a:alpha val="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073527"/>
              </p:ext>
            </p:extLst>
          </p:nvPr>
        </p:nvGraphicFramePr>
        <p:xfrm>
          <a:off x="1676400" y="457200"/>
          <a:ext cx="6143625" cy="607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83678" y="73151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**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702" y="20574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**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cap="none" dirty="0">
                <a:latin typeface="+mn-lt"/>
              </a:rPr>
              <a:t>Dissemination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TUES* Type 3 project</a:t>
            </a:r>
          </a:p>
          <a:p>
            <a:pPr lvl="1"/>
            <a:r>
              <a:rPr lang="en-US" dirty="0" smtClean="0"/>
              <a:t>Support large scale projects (max 5 years, $5M)</a:t>
            </a:r>
          </a:p>
          <a:p>
            <a:pPr lvl="1"/>
            <a:r>
              <a:rPr lang="en-US" dirty="0" smtClean="0"/>
              <a:t>Emphasize dissemination and evaluation across a broad spectrum</a:t>
            </a:r>
          </a:p>
          <a:p>
            <a:endParaRPr lang="en-US" dirty="0" smtClean="0"/>
          </a:p>
          <a:p>
            <a:r>
              <a:rPr lang="en-US" dirty="0" smtClean="0"/>
              <a:t>2014 – 2019</a:t>
            </a:r>
          </a:p>
          <a:p>
            <a:r>
              <a:rPr lang="en-US" dirty="0" smtClean="0"/>
              <a:t>Across universities</a:t>
            </a:r>
          </a:p>
          <a:p>
            <a:r>
              <a:rPr lang="en-US" dirty="0" smtClean="0"/>
              <a:t>Across disciplines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089" y="5867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*TUES = </a:t>
            </a:r>
            <a:r>
              <a:rPr lang="en-US" b="1" dirty="0" smtClean="0"/>
              <a:t>T</a:t>
            </a:r>
            <a:r>
              <a:rPr lang="en-US" dirty="0" smtClean="0"/>
              <a:t>ransforming </a:t>
            </a:r>
            <a:r>
              <a:rPr lang="en-US" b="1" dirty="0" smtClean="0"/>
              <a:t>U</a:t>
            </a:r>
            <a:r>
              <a:rPr lang="en-US" dirty="0" smtClean="0"/>
              <a:t>ndergraduate </a:t>
            </a:r>
            <a:r>
              <a:rPr lang="en-US" b="1" dirty="0" smtClean="0"/>
              <a:t>E</a:t>
            </a:r>
            <a:r>
              <a:rPr lang="en-US" dirty="0" smtClean="0"/>
              <a:t>ducation in </a:t>
            </a:r>
            <a:r>
              <a:rPr lang="en-US" b="1" dirty="0" smtClean="0"/>
              <a:t>S</a:t>
            </a:r>
            <a:r>
              <a:rPr lang="en-US" dirty="0" smtClean="0"/>
              <a:t>TEM </a:t>
            </a:r>
          </a:p>
          <a:p>
            <a:pPr marL="114300" indent="0">
              <a:buNone/>
            </a:pPr>
            <a:r>
              <a:rPr lang="en-US" dirty="0" smtClean="0"/>
              <a:t>(formally CCLI = </a:t>
            </a:r>
            <a:r>
              <a:rPr lang="en-US" b="1" dirty="0" smtClean="0"/>
              <a:t>C</a:t>
            </a:r>
            <a:r>
              <a:rPr lang="en-US" dirty="0" smtClean="0"/>
              <a:t>ourse, </a:t>
            </a:r>
            <a:r>
              <a:rPr lang="en-US" b="1" dirty="0" smtClean="0"/>
              <a:t>C</a:t>
            </a:r>
            <a:r>
              <a:rPr lang="en-US" dirty="0" smtClean="0"/>
              <a:t>urriculum, and </a:t>
            </a:r>
            <a:r>
              <a:rPr lang="en-US" b="1" dirty="0" smtClean="0"/>
              <a:t>L</a:t>
            </a:r>
            <a:r>
              <a:rPr lang="en-US" dirty="0" smtClean="0"/>
              <a:t>aboratory </a:t>
            </a:r>
            <a:r>
              <a:rPr lang="en-US" b="1" dirty="0" smtClean="0"/>
              <a:t>I</a:t>
            </a:r>
            <a:r>
              <a:rPr lang="en-US" dirty="0" smtClean="0"/>
              <a:t>mprovement)</a:t>
            </a:r>
          </a:p>
        </p:txBody>
      </p:sp>
    </p:spTree>
    <p:extLst>
      <p:ext uri="{BB962C8B-B14F-4D97-AF65-F5344CB8AC3E}">
        <p14:creationId xmlns:p14="http://schemas.microsoft.com/office/powerpoint/2010/main" val="47750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cap="none" dirty="0">
                <a:latin typeface="+mn-lt"/>
              </a:rPr>
              <a:t>Dissemination plans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8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 1: Coordinate a networked community of users</a:t>
            </a:r>
          </a:p>
          <a:p>
            <a:endParaRPr lang="en-US" dirty="0"/>
          </a:p>
          <a:p>
            <a:r>
              <a:rPr lang="en-US" dirty="0" smtClean="0"/>
              <a:t>Goal 2: Promote PA through inter-university collaborations, K-12 outreach, and other informal learning opportunities within the community</a:t>
            </a:r>
          </a:p>
          <a:p>
            <a:endParaRPr lang="en-US" dirty="0"/>
          </a:p>
          <a:p>
            <a:r>
              <a:rPr lang="en-US" dirty="0" smtClean="0"/>
              <a:t>Foster nationwide adoption through faculty development, graduate and undergraduate student mentoring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0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none" dirty="0" smtClean="0">
                <a:latin typeface="+mn-lt"/>
              </a:rPr>
              <a:t>Ulrich and Pearson coined the phrase </a:t>
            </a:r>
            <a:br>
              <a:rPr lang="en-US" sz="3200" b="1" cap="none" dirty="0" smtClean="0">
                <a:latin typeface="+mn-lt"/>
              </a:rPr>
            </a:br>
            <a:r>
              <a:rPr lang="en-US" sz="3200" b="1" cap="none" dirty="0" smtClean="0">
                <a:latin typeface="+mn-lt"/>
              </a:rPr>
              <a:t>“product archaeology”</a:t>
            </a:r>
            <a:endParaRPr lang="en-US" sz="32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3218"/>
            <a:ext cx="8229600" cy="24915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Principal focus of study</a:t>
            </a:r>
          </a:p>
          <a:p>
            <a:endParaRPr lang="en-US" sz="2000" dirty="0"/>
          </a:p>
          <a:p>
            <a:pPr marL="346075" indent="0" algn="just">
              <a:buNone/>
            </a:pPr>
            <a:r>
              <a:rPr lang="en-US" sz="2000" dirty="0" smtClean="0"/>
              <a:t>“… measure the </a:t>
            </a:r>
            <a:r>
              <a:rPr lang="en-US" sz="2000" i="1" dirty="0" smtClean="0"/>
              <a:t>manufacturing content</a:t>
            </a:r>
            <a:r>
              <a:rPr lang="en-US" sz="2000" dirty="0"/>
              <a:t> </a:t>
            </a:r>
            <a:r>
              <a:rPr lang="en-US" sz="2000" dirty="0" smtClean="0"/>
              <a:t>…</a:t>
            </a:r>
            <a:r>
              <a:rPr lang="en-US" sz="2000" i="1" dirty="0" smtClean="0"/>
              <a:t> </a:t>
            </a:r>
            <a:r>
              <a:rPr lang="en-US" sz="2000" dirty="0" smtClean="0"/>
              <a:t>through analysis of the physical products themselves, and to estimate how variation in manufacturing content related to variation in cost in a hypothetical manufacturing setting. We call this approach </a:t>
            </a:r>
            <a:r>
              <a:rPr lang="en-US" sz="2000" b="1" i="1" dirty="0" smtClean="0">
                <a:solidFill>
                  <a:schemeClr val="accent2"/>
                </a:solidFill>
              </a:rPr>
              <a:t>product archaeology</a:t>
            </a:r>
            <a:r>
              <a:rPr lang="en-US" sz="2000" b="1" i="1" baseline="30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05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Ulrich and Pearson, Management Science, 44:3, March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6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indent="-228600"/>
            <a:r>
              <a:rPr lang="en-US" sz="2800" cap="none" dirty="0"/>
              <a:t>Other than ABET outcome (h) are there other reasons to educate our students in these areas?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Profitability</a:t>
            </a:r>
          </a:p>
          <a:p>
            <a:endParaRPr lang="en-US" dirty="0" smtClean="0"/>
          </a:p>
          <a:p>
            <a:r>
              <a:rPr lang="en-US" dirty="0" smtClean="0"/>
              <a:t>Safety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 smtClean="0"/>
              <a:t>implications</a:t>
            </a:r>
          </a:p>
          <a:p>
            <a:endParaRPr lang="en-US" dirty="0" smtClean="0"/>
          </a:p>
          <a:p>
            <a:r>
              <a:rPr lang="en-US" dirty="0" smtClean="0"/>
              <a:t>Sustainability </a:t>
            </a:r>
            <a:r>
              <a:rPr lang="en-US" dirty="0" smtClean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6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cap="none" dirty="0">
                <a:latin typeface="+mn-lt"/>
              </a:rPr>
              <a:t>Limitations of GSEE analysis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Ulrich and Pearson performed a quantitative analysis of manufacturing and assembly costs</a:t>
            </a:r>
          </a:p>
          <a:p>
            <a:endParaRPr lang="en-US" dirty="0" smtClean="0"/>
          </a:p>
          <a:p>
            <a:r>
              <a:rPr lang="en-US" dirty="0" smtClean="0"/>
              <a:t>We do not have quantitative rubrics for G, S and V</a:t>
            </a:r>
          </a:p>
          <a:p>
            <a:endParaRPr lang="en-US" dirty="0" smtClean="0"/>
          </a:p>
          <a:p>
            <a:r>
              <a:rPr lang="en-US" dirty="0" smtClean="0"/>
              <a:t>Global – Downey’s work</a:t>
            </a:r>
          </a:p>
          <a:p>
            <a:endParaRPr lang="en-US" dirty="0" smtClean="0"/>
          </a:p>
          <a:p>
            <a:r>
              <a:rPr lang="en-US" dirty="0" smtClean="0"/>
              <a:t>S - ?</a:t>
            </a:r>
          </a:p>
          <a:p>
            <a:endParaRPr lang="en-US" dirty="0" smtClean="0"/>
          </a:p>
          <a:p>
            <a:r>
              <a:rPr lang="en-US" dirty="0" smtClean="0"/>
              <a:t>V – </a:t>
            </a:r>
            <a:r>
              <a:rPr lang="en-US" dirty="0" err="1" smtClean="0"/>
              <a:t>Masanet’s</a:t>
            </a:r>
            <a:r>
              <a:rPr lang="en-US" dirty="0" smtClean="0"/>
              <a:t> life cycle analysis?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33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cap="none" dirty="0">
                <a:latin typeface="+mn-lt"/>
              </a:rPr>
              <a:t>GSEE Lenses provide perspective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Students may consider GSEE factors indirectly, but formalizing the process has value.</a:t>
            </a:r>
          </a:p>
          <a:p>
            <a:r>
              <a:rPr lang="en-US" dirty="0" smtClean="0"/>
              <a:t>Examples: </a:t>
            </a:r>
          </a:p>
          <a:p>
            <a:r>
              <a:rPr lang="en-US" dirty="0"/>
              <a:t>A</a:t>
            </a:r>
            <a:r>
              <a:rPr lang="en-US" dirty="0" smtClean="0"/>
              <a:t>sking DTC students to consider societal factors really emphasized the importance of the aesthetics in their designs. </a:t>
            </a:r>
          </a:p>
          <a:p>
            <a:r>
              <a:rPr lang="en-US" dirty="0" smtClean="0"/>
              <a:t>Asking DSGN 298/398 students to consider environmental factors forced them to evaluate their choice of materials. </a:t>
            </a:r>
          </a:p>
          <a:p>
            <a:r>
              <a:rPr lang="en-US" dirty="0" smtClean="0"/>
              <a:t>Asking ME 398 students to consider economic factors caused students to be more aware of budgets for all stakeholders involved.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8372"/>
            <a:ext cx="8534400" cy="1039427"/>
          </a:xfrm>
        </p:spPr>
        <p:txBody>
          <a:bodyPr>
            <a:noAutofit/>
          </a:bodyPr>
          <a:lstStyle/>
          <a:p>
            <a:pPr algn="l"/>
            <a:r>
              <a:rPr lang="en-US" sz="2400" cap="none" dirty="0" smtClean="0">
                <a:latin typeface="+mn-lt"/>
              </a:rPr>
              <a:t>Chen, Lewis &amp; Simpson (and others) investigated whether product dissection activities facilitate understanding of GSEE factors</a:t>
            </a:r>
            <a:endParaRPr lang="en-US" sz="2400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Motivated by ABET Outcome (h): “the broad education necessary to understand the impact of engineering solutions in a </a:t>
            </a:r>
            <a:r>
              <a:rPr lang="en-US" b="1" dirty="0" smtClean="0">
                <a:solidFill>
                  <a:schemeClr val="accent2"/>
                </a:solidFill>
              </a:rPr>
              <a:t>global</a:t>
            </a:r>
            <a:r>
              <a:rPr lang="en-US" dirty="0" smtClean="0"/>
              <a:t>, </a:t>
            </a:r>
            <a:r>
              <a:rPr lang="en-US" b="1" dirty="0">
                <a:solidFill>
                  <a:schemeClr val="accent2"/>
                </a:solidFill>
              </a:rPr>
              <a:t>economic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2"/>
                </a:solidFill>
              </a:rPr>
              <a:t>environmental</a:t>
            </a:r>
            <a:r>
              <a:rPr lang="en-US" dirty="0">
                <a:solidFill>
                  <a:schemeClr val="accent6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b="1" dirty="0">
                <a:solidFill>
                  <a:schemeClr val="accent2"/>
                </a:solidFill>
              </a:rPr>
              <a:t>societal</a:t>
            </a:r>
            <a:r>
              <a:rPr lang="en-US" dirty="0" smtClean="0"/>
              <a:t> context”</a:t>
            </a:r>
          </a:p>
          <a:p>
            <a:r>
              <a:rPr lang="en-US" dirty="0" smtClean="0"/>
              <a:t>Supported by NSF</a:t>
            </a:r>
          </a:p>
          <a:p>
            <a:pPr lvl="1"/>
            <a:r>
              <a:rPr lang="en-US" dirty="0"/>
              <a:t>CI-TEAM Implementation Project: A National Engineering Dissection </a:t>
            </a:r>
            <a:r>
              <a:rPr lang="en-US" dirty="0" smtClean="0"/>
              <a:t>Cyber-</a:t>
            </a:r>
            <a:r>
              <a:rPr lang="en-US" dirty="0" err="1" smtClean="0"/>
              <a:t>Collaboratory</a:t>
            </a:r>
            <a:r>
              <a:rPr lang="en-US" dirty="0" smtClean="0"/>
              <a:t> (1/2007 – 12/2008)</a:t>
            </a:r>
            <a:endParaRPr lang="en-US" dirty="0"/>
          </a:p>
          <a:p>
            <a:pPr lvl="1"/>
            <a:r>
              <a:rPr lang="en-US" dirty="0" smtClean="0"/>
              <a:t>CCLI </a:t>
            </a:r>
            <a:r>
              <a:rPr lang="en-US" dirty="0"/>
              <a:t>Phase II: Collaborative Research - Teaching the Global, Economic, Environmental, and Societal Foundations of Engineering Design through Product </a:t>
            </a:r>
            <a:r>
              <a:rPr lang="en-US" dirty="0" smtClean="0"/>
              <a:t>Archaeology (9/2009 – 9/2011</a:t>
            </a:r>
          </a:p>
          <a:p>
            <a:pPr lvl="1"/>
            <a:r>
              <a:rPr lang="en-US" dirty="0" smtClean="0"/>
              <a:t>TUES Collaborative </a:t>
            </a:r>
            <a:r>
              <a:rPr lang="en-US" dirty="0"/>
              <a:t>Research: Assessment of Product Archaeology as a Platform for Contextualizing Engineering </a:t>
            </a:r>
            <a:r>
              <a:rPr lang="en-US" dirty="0" smtClean="0"/>
              <a:t>Design (9/2012 – 8/2014)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8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55575" y="7937"/>
            <a:ext cx="7556500" cy="8207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cap="none" dirty="0" smtClean="0">
                <a:latin typeface="+mn-lt"/>
                <a:cs typeface="Tahoma" pitchFamily="34" charset="0"/>
              </a:rPr>
              <a:t>Contextual Analysis (GSEE)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0678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pitchFamily="34" charset="0"/>
              </a:rPr>
              <a:t>ABET outcome (h)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i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sz="1800" i="1" dirty="0" smtClean="0">
                <a:cs typeface="Tahoma" pitchFamily="34" charset="0"/>
              </a:rPr>
              <a:t>…</a:t>
            </a:r>
            <a:r>
              <a:rPr lang="en-US" altLang="ja-JP" sz="1800" dirty="0" smtClean="0">
                <a:cs typeface="Tahoma" pitchFamily="34" charset="0"/>
              </a:rPr>
              <a:t>the broad education necessary to understand the impact of engineering solutions in a </a:t>
            </a:r>
            <a:r>
              <a:rPr lang="en-US" altLang="ja-JP" sz="1800" dirty="0" smtClean="0">
                <a:solidFill>
                  <a:schemeClr val="accent2"/>
                </a:solidFill>
                <a:cs typeface="Tahoma" pitchFamily="34" charset="0"/>
              </a:rPr>
              <a:t>global</a:t>
            </a:r>
            <a:r>
              <a:rPr lang="en-US" altLang="ja-JP" sz="1800" dirty="0" smtClean="0">
                <a:cs typeface="Tahoma" pitchFamily="34" charset="0"/>
              </a:rPr>
              <a:t>, </a:t>
            </a:r>
            <a:r>
              <a:rPr lang="en-US" altLang="ja-JP" sz="1800" dirty="0">
                <a:solidFill>
                  <a:schemeClr val="accent2"/>
                </a:solidFill>
                <a:cs typeface="Tahoma" pitchFamily="34" charset="0"/>
              </a:rPr>
              <a:t>economic</a:t>
            </a:r>
            <a:r>
              <a:rPr lang="en-US" altLang="ja-JP" sz="1800" dirty="0" smtClean="0">
                <a:cs typeface="Tahoma" pitchFamily="34" charset="0"/>
              </a:rPr>
              <a:t>, </a:t>
            </a:r>
            <a:r>
              <a:rPr lang="en-US" altLang="ja-JP" sz="1800" dirty="0">
                <a:solidFill>
                  <a:schemeClr val="accent2"/>
                </a:solidFill>
                <a:cs typeface="Tahoma" pitchFamily="34" charset="0"/>
              </a:rPr>
              <a:t>environmental</a:t>
            </a:r>
            <a:r>
              <a:rPr lang="en-US" altLang="ja-JP" sz="1800" dirty="0" smtClean="0">
                <a:cs typeface="Tahoma" pitchFamily="34" charset="0"/>
              </a:rPr>
              <a:t>, and </a:t>
            </a:r>
            <a:r>
              <a:rPr lang="en-US" altLang="ja-JP" sz="1800" dirty="0">
                <a:solidFill>
                  <a:schemeClr val="accent2"/>
                </a:solidFill>
                <a:cs typeface="Tahoma" pitchFamily="34" charset="0"/>
              </a:rPr>
              <a:t>societal</a:t>
            </a:r>
            <a:r>
              <a:rPr lang="en-US" altLang="ja-JP" sz="1800" dirty="0" smtClean="0">
                <a:cs typeface="Tahoma" pitchFamily="34" charset="0"/>
              </a:rPr>
              <a:t> context</a:t>
            </a:r>
            <a:r>
              <a:rPr lang="ja-JP" altLang="en-US" sz="1800" dirty="0" smtClean="0">
                <a:cs typeface="Tahoma" pitchFamily="34" charset="0"/>
              </a:rPr>
              <a:t>”</a:t>
            </a:r>
            <a:endParaRPr lang="en-US" altLang="ja-JP" sz="1800" i="1" dirty="0"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Tahoma" pitchFamily="34" charset="0"/>
              </a:rPr>
              <a:t>Goals of contextual analysis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>
                <a:cs typeface="Tahoma" pitchFamily="34" charset="0"/>
              </a:rPr>
              <a:t>Better define design needs/objectives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smtClean="0">
                <a:cs typeface="Tahoma" pitchFamily="34" charset="0"/>
              </a:rPr>
              <a:t>Help develop design solutions that address the contextual aspects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pitchFamily="34" charset="0"/>
              </a:rPr>
              <a:t>Traditionally the needs have been defined by the physical operating conditions</a:t>
            </a:r>
          </a:p>
        </p:txBody>
      </p:sp>
      <p:pic>
        <p:nvPicPr>
          <p:cNvPr id="2050" name="Picture 2" descr="http://www.phototravels.net/namibia/ndp2/namib-desert-air-p-50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87775"/>
            <a:ext cx="21859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xray-mag.com/files/StaghornNO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844925"/>
            <a:ext cx="22161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utahskies.org/image_library/shallowsky/planets/mars/hst/hst_mars0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3879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AutoShape 8" descr="data:image/jpg;base64,/9j/4AAQSkZJRgABAQAAAQABAAD/2wCEAAkGBhISEBUUEhQVFRUVGR4aGBgYGB4bGhsdHx4XHR0dHBscHCYeFxwkHRcaIC8gJCcpLCwsFh4xNTAqNSYrLCkBCQoKDgwOGg8PGiwkHyUsKSwsLCwqKSwpLCwpLCwsKSwsKSosLCksLCwsLCwsLCwsKSwsLCwsLCwpLCwsLCwsLP/AABEIALcBEwMBIgACEQEDEQH/xAAcAAABBQEBAQAAAAAAAAAAAAAGAAMEBQcCAQj/xABTEAABAwIDBAUGCAkJBwQDAAABAgMRAAQFEiEGMUFRBxMiYXEUMoGRodEIQlKSk7HB0hUXI1NUcoLh8BgzQ0Ric6Kz4hYkNGOywvGDhJTTJVVk/8QAGQEAAwEBAQAAAAAAAAAAAAAAAQIDAAQF/8QALBEAAgIBAwMDAgcBAQAAAAAAAAECEQMSITEiQVETYaEEsTJScYGRwfBCFP/aAAwDAQACEQMRAD8A2599KElSiEpSCSSYAA3kngKzjF+nSzaWQ2068kfHTlSD+qFGSO8gV705YktuyZbQYDz2VfeEpUqD3ZgCf1awlp5xSgEhJImNCT49/qp1FNWCzarfp8ZWoJTZvSf7aPfUi+6cGmiAq1dJPALRWOs9eCcyYSdCrKRAjU+ivMGZK7lDZMSYJPAb57tJNPpilbNd8G5YJ0rpuE5vJXW0cFLWjXwA1OtN4v0yMW7xbUw8ogAymCCCJkTp7ay262gSFltHmpV2Z3R9usxUB4kqKiSe860IQ1bgk6dGqJ6d7YqA8neE/KKR+720+npstjADLhJMCCCJ148N1ZK3III0I41HdskstqUJyghUDhwH1n1mqPGkLqbNnb6YWT/V3N8ecmuGemZlSlJ8nd7P9pNZXhywpsKTJBkid/Gm7BMOueP20/pRF1s14dLrUkeTuaCfOTVEfhF2wP8Awj/zke+gS8b1Jk6J4EjieW+gJe8+NSmoKWlFYqTjqfBu/wDKMtv0R756PfXn8oy2/RH/AJ6PfWEUopNKNZvKfhF25MeSP/PR766Hwhrf9Fe+ej31kGB4WypJU+pSeKQniBvJ0r1C0BpSULHaOVJyySkyddJGqRuptCA20fQ2F9J9s8CqMqR8bMCD6AJGsJ1A1Iq0x3a1Fo22txCiV/FBEiN/q09dfP2GWDiQVsltYVGpOULIKVFIkDPJT7BrRk9tk5coaQ9bkhA3oUCogykntcdEkgniK5MuuP4dzrwLG5J5OO4S4703WtvkytOO5pkAhJTHOd9VX8oy2/RH/nI99ZLtbi6XlIjzkghcpjWRB0JBkAHxJqjQokGBuEmjjcnHq5NmjiU2ocG8sfCItlGDbPJ0OpUnU8tJiaSvhDW432j/AM9HvrCLRJUsJjfwn+Jqdi1oppZSsakCNdIqqRyy9jax8IS3ifJXvnIrlfwhrcb7R756PfWIsvSgUwtqSdaNC2bkn4Rlsf6o989Hvrr+UTb/AKI989HvrBRvrudRQoazdT8Iy2/RHvnor3+UXb/oj/z0e+sJcSK5SkkHXdQMjd/5Rdt+iP8Az0e+l/KLt/0R/wCcj31g2c10N9YJu5+EXb/oj3z0V6n4RVsRPkj3z0e+sIWuvWVVjG7D4RltIm0fjj2ke+tA2U2ztcRaLlsuYgKQoQtBO4KT9REg86+RiaNeh3EnGsYtwgwHSptY4FJSo6+BSCPCsY+oaVKlWMZP8IRzLa2pGh65X+WqsQtLiNANSIBmI1Fbp0/IBtbafzx/y1Vg1xbZd2op1dWgOhxV8tQKSTB4CrN648mcCQoqJaTJIjUpmE8wN08daq7YBOfPIlJiAD2tIzSdBv136CvLy8zOKVlAlITEkwAkDQnjpPprX5Mq7HRvSVTuqVbpU+QnUqUcqU5o14b9JPfVYg60Z7AYKlV+xmyrCkKXlKZ1yOQIOh3T6RW16UHTqCHAeip/q23FvIazpCy2QpShO6YAAMa7+NcO4MHcRXbLVlaOkNoA0yDdnMjXWZNGweJKvyi9CUxnUAACQBExoBHoqL+DWQ4XIIcPx86p3RvnlW6mGkiHY9FduhMB97TjkSDXLnRahIJbul5j8sCCe/KJIq18qPB1Q/bn7Z9tIXivzk/tkfbTpSFaQIX/AEZXoktOWxkapBWknefjNxPpFAw2PuTvaUDx7NbMm4UqR1keDqj9oqNeWCUtuLzrJykj8ouJ8M1be9wXsZThWxD7tw20YTnVBJ+KIJJI7gCatbWxwxKlR5S7lMT1bQGnEDOdDRPZY7bNrz51KcSFJzKb0IVpB/KyYBVrv1oaxi/tkFJnSAJSgJBPoJ586ZJNtMVs9un7Jc+TtKWoaqQ6Eagb8pTOo3xFCuIJKUJGQJhR18fdV27tI0E5W1ZdZK8msHhu05emm9sHGilrqlFRmSCmCNNPGi4pcBTvkb2bUqG1JPbBeSfAtpA9Ek699SXU3DNoh0uk5nFIyBZA3DXRXeeAofw59QcSkGJVofGJ9lHuy+yzeKZkAltLCUZRAAUVL1VlG+UgiedcmVuEtjsxaXCTkBGO2b6VZXUEHfooq4A8yN3sqrYZhQzg5eMb/RWlbf7Ehy8cWysCVqlKoSExASERqdBxobXsMqB+UQCPOlY/jdVowlJHLKSsoChAMjcVd+g7qtm8PtXEyXlSJ4zpJjzkjh313f4S23kAIUrMkEpMxrxjjXabNKs3DtH0UWmtgDSdmkGOrfBHJQTPsXp6qce2VX8VST6FfYk02cOTA1J5101hSNAhRzHQAJMzwGhpGmYjO7JXATmCQocwpP1Eg1AVhroIPVrPgkn6qMsWszYq6hy+eBCQpaG2ytKM3BRKwJFVDmIJBOV9a4+Xage0LJFBOxnGuQccBBOYEeyuE8aIk7QLUNUBQ/WUPYZFcHEmD59v6eyfsB9tagWD0V5RNbJsV6KSUehQ+1Q9lSTsxZrH5N/KeRWg/XlpW6GSsFDqJrxHOidGxKyTlcSYjek8d3m5qjr2Juk7koX4KH1Kg1rRtLKVTRVqBxoq6LBGMWY/5h4/2F8KqfwU42g9a2pMdx+uPtq16MT/APmbP+9P/QuiA+p6VKlWMZh08KAtbclMjrTPd2Fa1ixcQPi/4vdWy9P9ytFpb5CoBTxCgJ1GRRg8xpWJNOalKpA3+aJnhqdarB7CsV+UlOgjXnNRrZpJBJMZYO6dP/NO3aFBJChB5GoSHCPTQlyFHRWJ3aeFH3RXfk4kwJ7KEuECIiGlDfv1oFFwCDM+ii3oqtT+Em8wMZV+ooUPqmo5N4t0USpo1LbbbVGHLbCbdKy6FKJkJiD+qZmZoZ/HUONqPpJ/7ab6aGCTbK4hKgfA5Try1j11mM1sKUoWwT2ZrLfTMz8aySf20/aiuldMlr+gJ+cj/wCuslzUjVtMRTVj0x23CwR60fcphzpYYVp5Cgg8M4j2IrMEmnEmikgGhp6RM6oQkWzaU6JQy06THetIPEayd1PjpBToFOvnxt7aPqNBeGyxFw42laUjsoWJSuTlggEGNSf2RRJhe2rzxShixsjJhKQ3GvISsUyoVp8lZtZY276g4z1jS3TmgpSG1HT5CvyckEwEkSaptqFhJb7AnLlmTvHHhWgu2V2+Cl6xsUzpKXUIWO8EP9kjwqjxzYJ5bCciUpUFFULumlAA8ASoH10duxkn3A2weQt1MJ6sBXMnMTp66J9kbx6xu23i2rqVIKVTugEAnvyqTOlCdzhNxaOJLqCgggggggwdCFJJB1HCuV4zJ+MSdVZlk6ySSIIgGd1c8ltpOhSvdv8AYeucYUl9biADC1amVAyTzOsiuH9qHlAg5IIiAgARUB58HzRl8CffXGZOWAntc5+yKZWtkTe+5Z4fjHbJdGeSk8jKVA/VI9NHmztqxcNKWmBmWrsqWAoDhIissBiiXZ24KE5SnfrpGvjT22DbuH6tl0H4v+L91VGIYWhp5nKpSVZs0JVrCdZkp0MxUnZFSbi4KVqKG0JUtZBhQSkSY0IqPe7TWLq0/wC63Ky2TlJuoPDk33Us4umkxscoqSclsCm0OJ531qUpK1KUSTGs8ieIqFcLWiCQgA8oM+MEmiG4Yw4iTZ3SJ4i5B9MFqhzFcJShWZpRLaxKMw7cbiFZRGYEEadx40IqUY1Y+XJGcnJKrLbArFLySAuY7WWcuX0HeKsF4AeQPiU/WNaptknEoU51kpkCJB591E4uEnzShXrH1wayjKhJzg3dUVSsCI+Jr3LH1Goz2CrjUEH0H6qunUq+R9fvqOT/AGR7ffQ0Ni3FlJa4a6mYMHuVBqy8pvG9UPORGmbtJn0zUxnDXHjDbOcjWAFEjvMV2rZW6G63UnuzQPUVCkcDbLgHrrHnc5K8qjxIGX/piiPo0xgLxW1SpBlTmhJCo7K+JE+2oVxsxc/GYJ9SvqVUzo4w/Li9qSCCHDpOg7C+EU1UjH0rSpUqxjNOnGxW7bW4QpKSHSTmcSiewrcVESe6sIdWsGFyTzJnThr4VtHwiD/ulr/fn/LVWIsJlKiNcon0TB9seuni9gMkpuZTGVRXzBkR4RPtqDeKJMxEVLToZHr1qQ80mEkEKJ84RBHpnWncbAU6COOtaX0UWa03CHVoWltxC8rkmISFCAZ17WkEcKCQyOVEuwQK3nkqeUhtDKilBJyqKuwIEwILmb11DPGoMthfWHfSnbZ0sJOshQ3x8nd6qA3NlUxoD45hRHiO0AcaQLh1KXGS4kSPOGaEqkCATkI4bjXisZaJCEraOYSVZ0wBx/apMMkoUxp42pAtabNpWo5gRHfv9u6pLuy7eZIAJnmeVGbvk5QJWyI1Sc/1cxVU5ctB4K61ogaZQsZYgcZnv3VWydA69syhKgACZj42791W7GwbJTKlqEd4PsiiTD7u3Ew6ySd/b9ncK4G0zTS8heZymYV1qYSOREzPLx7qXWHSCu0Fuhm3BTHYW2AFQRpmOoO+dN9U+yjCC8p/QIZ7ZKoGnaOg3k5sogc6sNs8bbumihtxBVnzZRxAkZsygBpwAOs7qqW19VaLhxKSvKkpKVSsaqUAUgpICgkkHup9Tq0FRV1Jnj20IJ80nThp48KaO0ZAhKOPGD9lU7RGcKJRpwKVEHxhOtT73EkrTly26O9CFA+vLXRrfgg8cfJd4ZjLakqS40TmWMhmAmR2wJBB3Tl036GihvZG3eBU35OlCIzLUo8dwKchUk92tZpZmVpTmB1EQnlzJAitQv7Bdnh4K1o611zMAhQXM5QgADUgDMTviam3fIzVLpIqtjbL4z9v6G3D/wBgrk7G2Efztv6Wnfu1PusS6rI23bNTkSVnqlOHNlE6lUb/AKqbOKPiSplnTlbpP1im0InrZU3Ozdu2QUItnUzGZIOh5EKAUmRzGsGKbbYaB/mWvm1Nexo5wlxptGcQFdWGzO9MkGCJGoj1VDYzQQvKFAkKCVZgCDBE0HBDRk2GdvstZW4cSoqS5cthslKxqCRJQCJCSImhza/aUW7vk7K320tBCQGl5Bl1UqeJUcw9Vd7PY8bhoFQ7VsQzMaK7UIUnkoAwaF9ubkKvXilCgM5G4kgjSO/dXPB3OmXcKhqQRXGLo6pS03N6VDck3Khpz9VV+C3Tt5dstJKnwpSszbzqlIiAc870ka8OXOg6zbCnEhwKQgqAUoJJIHEgcSOVa10cbL+Tv+UBcsrMNLWMhWgSZCPOAzAGDwTOtVyTSVIlGL7ndxgtm2strFglY0I8oczA8RAQd1RF4VZawqy5/wA+5P8AlUziOMWCrpRFs8tckg9cEgg67gnQ67qq7/FrKMy7J8RpIfII4b8nfQWLYzyFj1duk/kkMOHk1da+MFI0766cuhAHkiFyY7Sgv/pAV7aGEuWy1Ni2bcaKswAddSpKieAOVJSZGk79RVlgbnU3bZUAvIrUTu5nujf6KSePSPGdhzh2BlGHPutsKZcdRCkGU5RJBjMZjKJ9NZ2rA151AiU8FADT0HXnvo26SNsAMPZjrE9YYIBGU5SoKBI5RPfNY+jHEBalZCrNOhOg8IG+tgydpIbLjTjd7+K/svLrAnARlgjid2vpNX/R9bqTiVrmSCes3hW7sq4a0APYulQI6uJ4hWvtBoi6Mr/NitkiNzu/j5i6tkyJqkiUILu/g+oM1KvMtKohM26ccaVbW1spKGly6RDraXB5itwVoD31jF5tit1OU29qkHeW2QhRHKUnd7q27plZtlMW4uUOrBdOUNuJbg5FakqBERWPLOEDQsXo8Hmz9bdFGK5u1zQUgkHUH+ONWFlbJSZU3n0iDIjvkVZ4I1YudlDlyhCO3DhTzBJCkR6QRx8aKvwxa/nUeulnmce1lIYlLewGRYa+afUfdVhhDRS6AlJJWUp3H84hR/wpNGD20DTgSnrUKy7t0x6NTTKMWYB89sa891Snmco1RWGLS7sC8RdU8wsNhMh4IUT3G5Ok/rUzgmyfWKQIWXFLgpTBGUSoz6EmurK/ct7N9SQnN5SicwChCkPGR7Nan4Fe3FwVqUpKOqSFEt6LgK1iAQBzkaiso1FheRuSLF/BW8ztw+0ghaoYSsKKUoQNDlSRIyhMD+2DVC3dtKJi2t51gdWTr6Vc6Kdt8TS5a2vUJK1QvOTJICSAAAIkSN/EJ3VX4C0LCzN48y2pbyQGErSVCVSc0KnQJSpRj5SOddMZKMV5OaSbZSLvW06Fi2kcmhv9dMvWrdx/RtNqVOVaAU9rSArtEZeExpM8DV0dur5Ti025t1JBEKTaNga7iZBy8d54UX2+B46pKSp2zSFCdWmeI7kUzkmuBEq3sz/B9mVpzB1LZiI7SZ46QT3VziOFv9UlgMko61aiRlUnKQjLABBSRlPHiK1E7PXymlpdcsVLMQYSkH5QUEiDzCt9Vh2NvhuRYK8Fn7anT4KalyZd/sc58i5P6rQP/dXCtkXB/RXn0H76Mb+/ft3S07btJWk6jKT4EEKgg8DXqdplfmW/mn31qkDpAu02cuEPT1L2QAwVNqHAxMbpOladstsU5ZvKfIQ0oZurCnEg+YY3qkArI0jganbFrU/c5HUJRkiUhOuqQoTrEFM+qntpr5aLlbiUBafNggnVU6wBJitDqbTdUPONLpVkVy2v1K7V42AePlMn1SB6qg31hiCUkouVOq5IfE+rrZPoFV93eucEr3EmQRuiSB6agpvnSvRJJkDKoHX1+Fda0/m+xzuEvyv5IitoH3Ow+tZRmyqS4pSgg6gKAUZSUnfEbiONSsJYcez5m+2lWVXVoKiSBvUJJB0ip+1GGPKXb3FvKesht7hlcBSAqJEyFiYB1STWnbVYqrD7AvNhOYAToBmUopEkxvkkkwa555N6RSMdK3RnljhT7XVNtsPZXLhJePUKyhAHnEgaQfroDudkLtZW6ttTeZSjC0LTxPNO7vmtVt9try5aSu3caUr4yFBSSNDMa67u7eKr8M6RLx1wpJOUKCFGNxJyzBmQDvE0ig7sLltTAXZ5KrcgXBbW1Ch1YWEkkgwQvKZ1O6tSwtkPNJcecTkbZWmEfEAbKDEb9ARuHnGhbHrwIdOZppZIBnKBqRyAga1z+ElJw+4ICQCDkXnEkqCSQFACRxgiZKgedSyprcpj0vZvYGMUuGuuLmYoIOgPCBx7PKo91dFxMFaik66JPjvCaorpS1mVqBJ5rB+2pTe0F0lAQl6EgQBKd27lXYsvsQljV7HSW2kq85WhB4g/VofRRE5cpcQ46gEFwLCRJ4ggyonXjqAKC3n1qUVKXKjvMjWijZ3HFBjq1NFwBRMzI1jhEDfU5y1cIaMUu5HfvrpxpFu4t3qgJUEpCgVAmPHQxM1FGAg7hdqPcx/qonTcz/VFfN/01LcbdbSFG0eQDuUBofSBUeOCuz5As7PmNW7ueH5D99W/RhhbycYsyppxIDhklCgB2F8SKuPw2sD+beHrq92Ix5ar+3R+WAUuDmMjzVb58KysDS7G2zSpUqYmAPS/gb90wwlhIUUuKKpUEwChQmSeZFZKejLEI1Sg+Lzf3q0jp6uFJtbfKSJeMwd/YVWOKvVlsZc+add8VSMW+A3FchHYdH2ItOJUENFIMlPXN6jUKHncUkj01fWWxOTN5S02BmPVqQsmRJiddDFZ7cvvJQCZgnSpuzONrS+kBUBfZIk5SdIJ9PHlS5IOimOUGzQbfAWG1ZmxlUOIJ99NO7N26lFSkyVGZk7/AEGh9nblxSykW5JSSCAToRv4GrZrb19LZa8nJQeYJjwOWuVYsn+ZbXDx8DuJ7JpXauMsZUFakqJMxKZjmdxI9NVGz+x7tj17jimlFTWRETorMg8QOCTVgjbJf6Or1n7tRNocfcuLZbSGVpUqIVrpBB+T3VlHItgOUOUcvWTyr+0NsVNB9IMdnQJnPpxhKjvA3mrPpLz+U29qy2koat8uVScyQV9nSTOZKUJAO8RQhs/iFwm8ZU/1qG2VkghMBObzpJA7MTVjtA9cLxK4eW4Ei3La+JCkkpCQmNIJnu31pOSlsaOmX4r/AN+o/sRskpGJlh1QWEKAXkJy6EGVSO0kgH0791FWI3HlKsyIU4pauyCCYUoBAjNpAgRFGGI3DdtbLdTl6wp0JSJzOEeEjMsnlQTsOwMq71SWsqEudSEpAUXE6HTU+BB4mq453zzsSlFVfYkeR27IyO3ln1iVnNmJJgEQICZBmee+o9o1YIUovXzCwrzcpUnLv3HceWs7qBdo7vJdKLM5dB2oJkRmJHCVSadTjaCNUo5aoMeHtrvSfNnI5PwF2K29s8AW8RtQoK7JKlDsnUpMDcFaj9ZVVp2UvVAFtxLyFeatCyUqG6RMeHoqsw7YR98B8LtmWSrs9avIFAchBkUY2GEtNoUhy9tCnOVoy3GUjMO0CQnmAd3E1Cfsy0H5O0XC7NtSmmwoobIKtdCRE6biO/hMVmeJYs4tSjCTyJOvjqd9abjbDLza0N4haIzwDL8gpA+NA1PooMf6PtD1d7h7h4J68JJ8CpETXnQxTtuSZ7n/AK8SjSf3Ky38gyjrFXWaBMFEZoExrumaiXbjSVjqMyk6z1uWeERB8ap3brKopUkAgwRyI9Fci+HyR6v3VbfwcylBP8b/AJNU6JlB54tFpCu0HVqMkJCIyZRMTmPtNadtnatOsBp4ZkOKCcskSZBERrIidOVZ10F4i2G7olIzBTQkDXtlaUjwzfXROzdG6xBxSkrQlohoBYOhhSnHBwgtpKQR+cNKpaXXc5s1ZJX2+5R3Vjg1ostruC2tB1SlbxIPHzU76r2bzAm1Zk3Dg1Ctz8E8yMsGgXEcWUu5cdEflFKVqBHaUSBrw3Crle0jHmqZWCN4KUyO4/8Aiu1X5OQtsfv8PfALV40lY0lbb404AQ2R6wfRQopm8TZdQ0kPNqWpRW320lP5MaEgFJBQd4B13VFtA644mFhBWSmZHZBmZA1jU8Na0+1VaYUgBNzcq61AWsI6rq90BUKQQM0H1a1OSb2HTrkx9zAnQf8Ah3/UPu02rC1Dew+P4/UrW7raGySQSxdnN2hK0gEHlCIimHto7JIJUzcJHPrEfamtU12QNUPJkruGrPmtOjxBP/aK37op6PfJbVLlyJdc7QbVubBGgI3FW4nlMVAwSzsblxpK+vb69Oe3JUjKopJBAKZGYR5pA8K0hrCyBHXPHSJJTp4QnfSPV4M2uzKrbe9VbWDzrSghYACVZQYJUBoOeunCsV/20xNZjy91P7CY9grbdrUW5tVM3DgAUNMxSCSPHSe+sWurKwzZeufJKikaI1I5EJiO+a2NxlJx8BcZKKlWxWI21xHrYXeOkAntCB9adKtOj7H7h3F7brHi4CsgyAPirIPZAE99U9zh1oky2t2QdSoJPsy60VbB4a23iFupK3u27xSkIJyLMSBG7WAaq4RQqbfBvVe15XtTMZz01C38mZNwp5IDishaSD2siozTuHfWVl7CiINxiHh1bf360T4QTkWlt3vGfmKrC1nkarENl9ilnZ5CbR59ahqUOtBPZ4kKSogkb4jcCeFVVkTmzBMlOv8AHOmre7KCFDekzHh9YOoNK7/JuEJzJSoSkEQcqhI3798Txikmpf8APyVxzin18expey20aXWipeVtQUZggCTrpJn/AM1doxNv84j5w99ZvsXgqbnrQoqSE5eW85u7uorTsS2Pjq9QrmlGCe7K65PhBldYzbLCcmVChvIUIPtrxq9b+Wn1iha22IaUoAuqTJiSBAqfedHSGVAF1RB3EAe+lcYPewKUltRcXyGnmltlYAWkpMETqI01rP73Zi4T5TrKbh1sDIcxyBajKh8UDT30Ut7GtfnF+oU+jZFobnHB4Ee6lShHiXwNcn2KXHtqlvWT9otQSthKSpRJTnGdGVIiQCQSI5gd9dYxtS7ZBxDKTkW1AIypSDlLcqhM50kHtZgToDIiVjXR/mQ71CyXHSjMXFaQkzpA36ChvanEw666y3lKFqmVJBUjLCVwRqDmbmJjtd9Vx03SEnxuDN9h7rakpVBKoIhc+dEfXV1svss8u8bQ4iEKVlXrPZ+OBIM6CJHOrC8xq2sSGWrRlxYSC4p1AdKVRqlJVruiRwMxVlZbb3oShxm0t0hUhKkstjUGDr8XUd1XUpad+QZMcNXS0vZsIekW4S06i3bSMrLRAHIrJ19AFBlnfhKklSUnXUEJMjwO+pd/0pXGchTdu6tXZVDSVHTmSO1UFO0K315VMoacWPyYDYSlRHxY0AJ4HdO/fItjyVs9iM8PurLa6at1gLbQpsEA5dFb+Rj2VH8lQEKMqOYHeAI9W6mFMX6RqwoADd2dw7usqA9jjyZSpIEb5SPva11qqORxkObRYIh63buJKXEKLDwSkEEoEoXod5QIMbymnLfosuylKgpWUgEeBGmmar20u3LVpCrd+2Kn1IztpEqTvg9o6Rmg+NEwViW4x6kV5Xqqe8Kr3tHd6bhtMHdk9mH7IlpZUG7laA4oZRlCEuFOpmPyhR31zaX1xbs3DqCqQeqW3JJClNKHWFHEbynw13UU2puw4FPpSUJkqkJ3AE8O8A1lW1uNoWoP28o60ajUQob4gxIJj095pFbluPsv0BVb5mI3aceFXOzWDt3bhD1yi3SB5ytZMaaSNNImqBSpPfU2zw1LjZX1ieyR+T+OoTByjiQNa6bdEVyHexmzLJU+lx4pShBUXMuYZARyOhUNBrrnq0xy4wh51RN1dfqNswAEpAA7XIJ+urC5UlnDWghKUl9wJSCAjsoJMEkAHtqGu7s91ZpjGDusdt1TRClEQh5txUwTqEqMbt9aCfLBJ9gysMYwllUi4vlpy5QlaEFMcIE6RwioeNOYZcJTluXm8qSBNsSCd/aKVn6qBEqB3qgcNP4jhSs8QWnSQQee6qNKydBM7tEpm2RaqUMzDvWsuJ3AK7WYL3wdCIHDXWtjw/bK7fsnXUoZlKEhDrbgcSpwlAUMsCIzTBrKcI2NbVYm6u3nm0pgIS0gKKgpRAyydZMwO6rnZXbCxsW3W2hfOoWQVhaGokaSIVpw9QqE1a6SipPcs+lnalaGmkqbT1kkKKmweG4E7te+sn/2hcmQGwZnzBv5+NGe0GPYfeLUp78JETISFNZEnTzUnduFDzlnhatULvkjjLbSo9S00uOLit+R5z1bJ7FUvHXCZIRP6go66Jbku37HWagOkoSnQJWEGVFO4yFRPdWfuWzaVeeVIIkKSmD4EHcRy1o76IXEjEWEtkz1hJmJjq1Zt3Ddp3U0naEifSFKlSoimVfCCtyu1tQI/njv/u1VhNxalA1jXvrfenRnM1ZApzjyjVMkSMipEjUaVnL+1rLailuyswBoCWsx071b6eKb4DsAdS1qU4yD2lFBiSZhJ3DnvBouTtyeFtZj/wBuiujt8of1e0/+Omm0Pua0D2zuNP2ufIkHPEyJ3Tu9dX7e3VzxQj5v76kq2jS8iFWtqQrTMhGRaSdxkH66pFCCQdCDFb0o90b1H2ZcDbe4+Qj5v76da21f+Sj1H31RginrR1KVpKgFAHVJ3Ecq3pQ8B9SfkImtuXvkI9vvqSnbh782j21X409aKKVW0pJ0UgpMeMknwqG3cgcE+qleHH4N6kvIQnbZ2D+TSO/U+z2emhrBLbq3X7l1oJS2M4BntKJlIgmdVEegVL8vABORswJjKdY4b6qcRxIK0VohRBhJJTInXUmPDuqWRLGumJ1fTx9WVTlQPt3aypRUqCs5iSJk7/trh25WJAUYPAEx6qlOrRKgFHTzdJry3YSR2nMpjdFUWelSElhipO3uM4fcLaWHEFBUOYkVOxHGFugZjKgQQQmII5aaUY7BYFboZuLy5bS822mEpWNFLOgAG4yakI24QVZW7CxT4tTHpkUy696IOMVKlbAzGsefJSsPOAOpkpzGArcsb906+ChVM5iS1TmXM75FaXf7YBP9TsVcz5Mkie4zrVavbVBnNh1gf/bgfUqnjrrY2RpTaYE2D8uozE7xEb54b++K1NvaG/4rn9lPuoXXiFldKQkWbFs5nGRxoqSCrghaSSMqoy5hqCQd00Q3G3NmpOU2a23EyCUuRrxChG+kcezibW3vY5d4reutrQoylYKTCRuOh1AkUG4nslcKQhttPYQVEAz8aCfi67qJEbU25/q7n0n+mnk7S2/6O59IfdSJVxH7BvywYtrW+aTlQ01Hc2gH15JPpq32YtXipxV0RKQAkdUkDVKxJKUgjWKshjtt+Zc+eafRctLYeW2S0rstgLVIUVBwiDwIKf8AFU8idcUUg1fJD2zxlh5tpl5KkBlEAIWnKTwVBnlrrNZ/a4UpbgBDgQTGYNk6egVr2AbMrucSU7cpSDb9gwBvSTru3kmAeU170h9INzb3SmbdzIlCRm0BMnXjugUMEZeWw55wdKMa/szdGxcjQXB8GFfXlpxWwDgSyUh9SlryqSWVjIJAzFUbvRVg70jYid9076IH2U9Y7Y37kZru5JVokIUJJkaEEVeUH5OdTXgvekUlFhatNIUEklZABOXKMqEnTSBG/lWW2mJrbWSondBB91HWJ7bPtpQEX1yVqSCuVpKUmTp5uugB9NDmLYqu7cCLlzOqIS6pKQpC+AUpIBUgnTXcFTpFCPGw04+SE5jKVAwI0ioLFwuYEAHfyp5vZp4g6JEbwSZHdu31GusNU3lzkDNO6TEc9KaxaodsHikqSADOuvqo06N1ODGLNWUJGZST+0hXuoIsLhDZUSnOeBnLHfRz0fOq/C1qDEdZy4ZFRSLdtUO41FNPn4PpClSpUBTOOmu+QzbsLXvzqCfEoI+qawJ26QTMn1VtfwiD/ult/fH/AC1Vgwp1NpUBqyWX08z6qXlCefsPvqGTXmatrZqLW0xNCJkkg9xq6XfMPKQvMsAoAcyJBIcGkkHeCkA6cZoQBFT8OfGfKkQFfZPvplNsGksg8adCjyr3qq9DJ/g1QSjtDh5U+25TDbakkEDcZg7vT3UR49i9s+0nq2i26mNyQEngRIOo4g1g0VSXBxoLubok6EiDuBNFOVfKh+7wRYPYSSPGkl7DIgBwzqo+s1bXVg2XEi2dW8mBm0IIOg4xpNVysNd+QqiXY+zhQBScyljMlUiQJPDWpO0Mqs0t3Dm0YPbJWoJaLuZ4hQBzQcqe1v1A58azq6Cc5UhTKdfzo91XW2ONKSWLdaMzbZ6wjNAUTpMHSQJA8aF3bpBJyoQkSYCtT6waH0+XU6o6M30/pwUr/YnC4B89Tav/AFf3Uy6GyR5gGugdGv1VItsB6zXOykQDuPETxrm/wItAHMyqZ3dwnjoR4V2a0cehkA2YKSkFuZkEuD1e2ii8tzDLiw04pxI6woKVwtMAlUEgFSYV4k0M+UIEZm2zqNEyDv5k17hdzF0oITlCp0me/wB9Rnk61EvHC3jeS+HQToZT8hB9H76dTlH9Egxyn31FCl79B6B7qvbnaAuNpStpGdOgcAAPpEa1mrJ2Q0PNDewD6T764cs0vLR1aA0JykqSXUmYmE6Sr0+NNh9X8CnbrFXhZLSn+jczpgbgpKQfRINRnHTuVi7DDYPAr60cKXZW2pRClqMqJ1IVEmAec0F9IWzL6Lt11xSAh1RKFEwDoNO4jlVHhW315bFsoeXDZAyKJKMuvnJJ76k7ZbXjESwHU9oIMqSqE5iT2gniANImhr9N2zRwvK6iUKrDX+dZ+ePr4U4hK24yvspgyIdTv9dVOJ4eGlkTm/jxNdYXgzj8qQE9kjQn926rRyKatE8mGWOWmXJJescxlTzM/wB4n304zg6VmDcs68StI7t+aomK4M61K1hABMQmfqimsGw43DyGgYKyAPtPoGvorSmoq2CMHJ6UEWOYFboyLXdIcUpIC1NHMMw01iSJABk7zmqA1hWHqaWTdrS4EkpSWyQo8BMaTzrS7HBLLD7QOuW6Hc5ASFjOpUwZ10AKQFRHZz9+la50j2KTCcNZ0/5bf3Kkrmtil6XurMmkVpHRteNLxCxCcyXAqFAkkKhCxI004ad1SXuk60//AFrEfqN//XVxsZt/av39u0ixbbUpcJUEpBT2VGRCRy9tPTQlm2Uq8pUhjJfhFf8ACWv9+f8ALVWD1vPwif8AhLX+/P8AlqrCQU99GjDlpa551M8gJqa7s66QC2h1ZncG1e6rPZLbd6xC0spQesM9sTHDSr9zpUvzudSnwQKeMHLgDaQGDZK9O61fP/pL91P2WzV2h0FVu+kcSWlj7KI19I9+f6yr5qfdSR0mYiBPlCoHNKfdTLG0DUiIbNafOQseKSPrFcC4UNx9g91Wp6VcRCSVLbcHEKQPdUS+xnIoGOy4kOJIJiFftcCCn9k0ztGSs4FwfH0VwXj/AAK6RtOeU/x41Jb2uUPippNUvA1R7sjNrPI+qn0OHkPSKN8MuWbi2DjY/KxuJEZhwiNx+0UPDbYpJCmhIMHXjOtLc1/z8jKMPzfBWBw8hVZeYkpp8FPnJCXBz7KhI9IFFidu2+LR9Y91Bm2+LeUPodaSUZUZTu5nl3Ghqk1TjQNMVunZ10jY0m4ukLQkBHVJiNxmTP8AHKhPNVj+GFuNIYecWWmpKEpSkkHxMGNTx41DHVQdVzw7Ij060sbiqDJ27Gs1ehw0uz8o/N/fSSE8VH5v76Nilts1s+/fPhljLmOsqMJAHMwaL/xTYnavIWENuwdcjqRHcc0Gm+iViL5vKoiApajwgDQemYqXtxjzxeKkuLTJMAGNKeK1MDekkXuF3zSQXWmUDmp9P2TULD3n33VNIFvnTwL+Wf1Tlg1YowBtxpKlPukqEwXEx7TXtp0eNXKihp0lyMwOdJ3cxv4xSPLjv8Q6xyfYX+zF+CCWmQB5yhcA6cTEVIx3DnGbZKkwcxMuocCgN2UFSToD2t8Cs/ucPfacW0Xh2CdMxAJG8Cfq7qYZVJjtAKTCwCdff6ad49VdgXoPbm8KHnC60heaPOBT6U9WUj06iqu6uUKVKW8g5ZlH2kzTmKN5cqfkiD37zPtqHpHfSWZex0Vg8PaaSXY3fWaaBrqhwBuyRbXCQ4kuAqQFAqTJ1EiRv0kaVoGF7NTcW9xYocRbvKKVFyJCTOY7yQMuYA93fWdMIlaREyRpMcefCvo21QhLpZbQEtNpSUjUhLeUFPfBz+ukn5Kw4oHekDEiu6ZYISVJYJQ3uSXFp0G/TKhQg80CsyusFuGSC6jKDO5SDu37lURbeYmX7p51KVBCjCfN3ABM+yh8QB8U/wAeFdGJQmriyeWGTE6nGhWdot7+bbSdQJLiU7928j2VcdHrKm8ctULSEqS8QRP9hdH/AEd7NFNuXHEpBd1AKRogcVT8rlyqLgO2bP4ZbtmrZkpU7lDpSM6QEEQkwTlGXST8Y1NzttICWxtEV7SpUDGTfCGRNpa/3x/y1Vg60EbxX0Z04YM49YJcbBV5O5nUBvylKkk/syCe6Twr52uFSabtZjpLaQEqzjWZEGUxz4Gd+lSFut8F+w/ZUdstFUKkACAe/mfX7BUVVGGWtqDLH0qV8/yWIeT8r/Ca465O7Pp4fvqO1arOqUnxFcvW606qSRPOn1vwJpJarlMEZ/Z++rLIHrJlCVguNOLGXcQhQzDxAUCf2jVAypOYZpjjFSHHUJclomPTSPK26opHH0uVr9O5f2mDJCBmc146H7KmIwZs/wBIPUr3VFTcGO+pDdz41Rpk9vBJbwVA/p0jwzV0nA0z/PI/xe6o/lP9mvfKvH20KY9omIwJH55Htpw7LtK3vD1fvqI3ecxr4mu03vd7aXTI1x8HB6PGDufPzf300ejlvg//AIf31NRfH+DXQvzHH10uiX+oOqPght9GjZ0L/sFV+LbGdUiApBVPnAxp3jmavU4qsH99VuI3KljMokSOzrppoRQSlF7jNxfAQ7AbG3jDhcLXYcaOVUiCCUnTWd3A1F222ceDmYjKk6DWvOjnb65t3OpV+VaO5Kj5sfJPDwNDe1uNXLtwsuhQCjKUzoEndoO6mhlSk49wPBJx19i7ssDSm26wqSVieyqCNOXoNVjGKPtqzNLKFDcU76Yxv8ggpQoxoRyMga+OtVVpfKKVEkSNx/jwrhy45SepcHtfS/U4oQ9NqnX9Ddw1crUorQ4STJOU8a4tnXGlagp7iPfVgna9+DGXcAZEnxqOu7dvXUpgZ4IEbuJ99dUuDy4upWgpa6PnXm2nXMgDg7KpkKnUCU7lAcDXp6MT8tA9dDeAbVPsEN5yWVLBUg7pE6j5J13itGG0Q+Qv0Uk9afSBaJO5Aw50YEf0ifb7q4/For86n2+6iZW0KZ/m1xTa9oh8hdJqy+A6MYN/i3V+cHto22P2gBUkLJ7bC2VGdykdWB6sp9BqoXtQn5KvTQKxiqmLlSyFFHWFWXUAydY78prdck7F6IvY5v7wda7mgyoxBMAzymrXZ/CnHXE5EhagQeqKu0QU5hpy5xqOIqiw1htdylKierUrfGu4xM98A+mi/Z7aLyB3OGkOJMCYhad8wTOuvsroi9MdIkm5y1N2w/c2tKbO7UUdWtpMBJkHUADQjSCqKzDo0cnG7Q83T/0Lor6TtrBc27GSUoczE+aV9kiAoToDM1R9DOAOP4s04gHq7eXFqI0GikpHiVHdyCjwqcGmtgThKPKPpmlSpU4h4RQNjPQzhlw4V9UponU9UspSf2SCkegClSrGK/8AEDhnO4+kH3K8/EBhnyrn6QfcpUqxiSz0I2CRCXLkAf8AMT9yubjoOw9YhS7kgf8AMT9ylSo2zEf+T9hnyrn6Qfcr3+T/AIZ8q5+kH3K8pUDE5PQrh4ES/wDSD7le/iXw/m/9IPu0qVG2Y6/E3Yc3/pP9NS8M6LrNhzOjrSd0KWCP+mlSrWwUd4n0Y2T6wtYcCojsqAnx7NRPxP2PN76QfdpUq1s1C/E/Y83vpP8ATS/FDY83vpB92vaVa2ajw9ENjzf+kH3K8HQ9YZVJPXEKEEFY9Y7OhHOlSrWEas+hawb80v8ApcH3KeteiGxbeS6C8VJmApYKdZBBGTUanTvpUqm8cW7a3KrNkUdKbrwMYh0KYe8SVF8SZhLgAB03Sg6aVDHQBhnyrn6UfcpUqZKibbYh0AYZzuPpR9ynrToLw9pYW2q5SoTBDo4iD8TkaVKiAaHQDhn/APR9L/oqwT0O2A3F/wCk/wBNKlWMTHujCyUkAhwRxCgD68tRD0P2Pyn/AKQfdpUqxrOT0OWPyrj6X/TTNx0I4esQpVx9L700qVYxHT0B4YNxuPpR9yrVjonskJcSC7DqcipWDpIOhy6agUqVYxFd6FsPUU5uvUE8OtgexIPtouwXAbe0aDVu0ltA1hI3nmSdVHvJJpUqCilwPPJKbuTssKVKlR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8" name="Picture 10" descr="http://1.bp.blogspot.com/_rjY6_FxbFH0/THn7WlxjweI/AAAAAAAACSQ/A3XwZlpW3c0/s1600/traffic_jam_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5299" r="3789" b="7707"/>
          <a:stretch>
            <a:fillRect/>
          </a:stretch>
        </p:blipFill>
        <p:spPr bwMode="auto">
          <a:xfrm>
            <a:off x="1460500" y="5397500"/>
            <a:ext cx="2205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www.irvinehousingblog.com/images/uploads/2009123/country%20r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863975"/>
            <a:ext cx="21971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96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1751" y="609600"/>
            <a:ext cx="7556500" cy="717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cap="none" dirty="0" smtClean="0">
                <a:latin typeface="+mn-lt"/>
                <a:cs typeface="Tahoma" pitchFamily="34" charset="0"/>
              </a:rPr>
              <a:t>Definitions of the Four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" y="1981200"/>
            <a:ext cx="8942388" cy="3579812"/>
          </a:xfrm>
        </p:spPr>
        <p:txBody>
          <a:bodyPr/>
          <a:lstStyle/>
          <a:p>
            <a:pPr eaLnBrk="1" hangingPunct="1"/>
            <a:r>
              <a:rPr lang="en-US" sz="1900" b="1" dirty="0" smtClean="0">
                <a:latin typeface="Tahoma" pitchFamily="34" charset="0"/>
                <a:cs typeface="Tahoma" pitchFamily="34" charset="0"/>
              </a:rPr>
              <a:t>Factor one: Global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Design considerations that result from </a:t>
            </a:r>
            <a:r>
              <a:rPr lang="en-US" sz="19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cultural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19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geographic</a:t>
            </a:r>
            <a:r>
              <a:rPr lang="en-US" sz="19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traits specific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to a region or originating from the interaction between two or more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culturally/geographically distinct regions. </a:t>
            </a:r>
          </a:p>
          <a:p>
            <a:pPr eaLnBrk="1" hangingPunct="1">
              <a:buFont typeface="Arial" pitchFamily="34" charset="0"/>
              <a:buNone/>
            </a:pPr>
            <a:endParaRPr lang="en-US" sz="19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1900" b="1" dirty="0" smtClean="0">
                <a:latin typeface="Tahoma" pitchFamily="34" charset="0"/>
                <a:cs typeface="Tahoma" pitchFamily="34" charset="0"/>
              </a:rPr>
              <a:t>Factor two: Economic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Design considerations that result from the economic conditions </a:t>
            </a:r>
            <a:r>
              <a:rPr lang="en-US" sz="19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at the time of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9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product’</a:t>
            </a:r>
            <a:r>
              <a:rPr lang="en-US" altLang="ja-JP" sz="19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 development</a:t>
            </a:r>
            <a:r>
              <a:rPr lang="en-US" altLang="ja-JP" sz="1900" dirty="0" smtClean="0">
                <a:latin typeface="Tahoma" pitchFamily="34" charset="0"/>
                <a:cs typeface="Tahoma" pitchFamily="34" charset="0"/>
              </a:rPr>
              <a:t> and its past, present and projected sales and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support </a:t>
            </a:r>
            <a:r>
              <a:rPr lang="en-US" sz="19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life cycle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US" sz="19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19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6" name="AutoShape 8" descr="data:image/jpg;base64,/9j/4AAQSkZJRgABAQAAAQABAAD/2wCEAAkGBhISEBUUEhQVFRUVGR4aGBgYGB4bGhsdHx4XHR0dHBscHCYeFxwkHRcaIC8gJCcpLCwsFh4xNTAqNSYrLCkBCQoKDgwOGg8PGiwkHyUsKSwsLCwqKSwpLCwpLCwsKSwsKSosLCksLCwsLCwsLCwsKSwsLCwsLCwpLCwsLCwsLP/AABEIALcBEwMBIgACEQEDEQH/xAAcAAABBQEBAQAAAAAAAAAAAAAGAAMEBQcCAQj/xABTEAABAwIDBAUGCAkJBwQDAAABAgMRAAQFEiEGMUFRBxMiYXEUMoGRodEIQlKSk7HB0hUXI1NUcoLh8BgzQ0Ric6Kz4hYkNGOywvGDhJTTJVVk/8QAGQEAAwEBAQAAAAAAAAAAAAAAAQIDAAQF/8QALBEAAgIBAwMDAgcBAQAAAAAAAAECEQMSITEiQVETYaEEsTJScYGRwfBCFP/aAAwDAQACEQMRAD8A2599KElSiEpSCSSYAA3kngKzjF+nSzaWQ2068kfHTlSD+qFGSO8gV705YktuyZbQYDz2VfeEpUqD3ZgCf1awlp5xSgEhJImNCT49/qp1FNWCzarfp8ZWoJTZvSf7aPfUi+6cGmiAq1dJPALRWOs9eCcyYSdCrKRAjU+ivMGZK7lDZMSYJPAb57tJNPpilbNd8G5YJ0rpuE5vJXW0cFLWjXwA1OtN4v0yMW7xbUw8ogAymCCCJkTp7ay262gSFltHmpV2Z3R9usxUB4kqKiSe860IQ1bgk6dGqJ6d7YqA8neE/KKR+720+npstjADLhJMCCCJ148N1ZK3III0I41HdskstqUJyghUDhwH1n1mqPGkLqbNnb6YWT/V3N8ecmuGemZlSlJ8nd7P9pNZXhywpsKTJBkid/Gm7BMOueP20/pRF1s14dLrUkeTuaCfOTVEfhF2wP8Awj/zke+gS8b1Jk6J4EjieW+gJe8+NSmoKWlFYqTjqfBu/wDKMtv0R756PfXn8oy2/RH/AJ6PfWEUopNKNZvKfhF25MeSP/PR766Hwhrf9Fe+ej31kGB4WypJU+pSeKQniBvJ0r1C0BpSULHaOVJyySkyddJGqRuptCA20fQ2F9J9s8CqMqR8bMCD6AJGsJ1A1Iq0x3a1Fo22txCiV/FBEiN/q09dfP2GWDiQVsltYVGpOULIKVFIkDPJT7BrRk9tk5coaQ9bkhA3oUCogykntcdEkgniK5MuuP4dzrwLG5J5OO4S4703WtvkytOO5pkAhJTHOd9VX8oy2/RH/nI99ZLtbi6XlIjzkghcpjWRB0JBkAHxJqjQokGBuEmjjcnHq5NmjiU2ocG8sfCItlGDbPJ0OpUnU8tJiaSvhDW432j/AM9HvrCLRJUsJjfwn+Jqdi1oppZSsakCNdIqqRyy9jax8IS3ifJXvnIrlfwhrcb7R756PfWIsvSgUwtqSdaNC2bkn4Rlsf6o989Hvrr+UTb/AKI989HvrBRvrudRQoazdT8Iy2/RHvnor3+UXb/oj/z0e+sJcSK5SkkHXdQMjd/5Rdt+iP8Az0e+l/KLt/0R/wCcj31g2c10N9YJu5+EXb/oj3z0V6n4RVsRPkj3z0e+sIWuvWVVjG7D4RltIm0fjj2ke+tA2U2ztcRaLlsuYgKQoQtBO4KT9REg86+RiaNeh3EnGsYtwgwHSptY4FJSo6+BSCPCsY+oaVKlWMZP8IRzLa2pGh65X+WqsQtLiNANSIBmI1Fbp0/IBtbafzx/y1Vg1xbZd2op1dWgOhxV8tQKSTB4CrN648mcCQoqJaTJIjUpmE8wN08daq7YBOfPIlJiAD2tIzSdBv136CvLy8zOKVlAlITEkwAkDQnjpPprX5Mq7HRvSVTuqVbpU+QnUqUcqU5o14b9JPfVYg60Z7AYKlV+xmyrCkKXlKZ1yOQIOh3T6RW16UHTqCHAeip/q23FvIazpCy2QpShO6YAAMa7+NcO4MHcRXbLVlaOkNoA0yDdnMjXWZNGweJKvyi9CUxnUAACQBExoBHoqL+DWQ4XIIcPx86p3RvnlW6mGkiHY9FduhMB97TjkSDXLnRahIJbul5j8sCCe/KJIq18qPB1Q/bn7Z9tIXivzk/tkfbTpSFaQIX/AEZXoktOWxkapBWknefjNxPpFAw2PuTvaUDx7NbMm4UqR1keDqj9oqNeWCUtuLzrJykj8ouJ8M1be9wXsZThWxD7tw20YTnVBJ+KIJJI7gCatbWxwxKlR5S7lMT1bQGnEDOdDRPZY7bNrz51KcSFJzKb0IVpB/KyYBVrv1oaxi/tkFJnSAJSgJBPoJ586ZJNtMVs9un7Jc+TtKWoaqQ6Eagb8pTOo3xFCuIJKUJGQJhR18fdV27tI0E5W1ZdZK8msHhu05emm9sHGilrqlFRmSCmCNNPGi4pcBTvkb2bUqG1JPbBeSfAtpA9Ek699SXU3DNoh0uk5nFIyBZA3DXRXeeAofw59QcSkGJVofGJ9lHuy+yzeKZkAltLCUZRAAUVL1VlG+UgiedcmVuEtjsxaXCTkBGO2b6VZXUEHfooq4A8yN3sqrYZhQzg5eMb/RWlbf7Ehy8cWysCVqlKoSExASERqdBxobXsMqB+UQCPOlY/jdVowlJHLKSsoChAMjcVd+g7qtm8PtXEyXlSJ4zpJjzkjh313f4S23kAIUrMkEpMxrxjjXabNKs3DtH0UWmtgDSdmkGOrfBHJQTPsXp6qce2VX8VST6FfYk02cOTA1J5101hSNAhRzHQAJMzwGhpGmYjO7JXATmCQocwpP1Eg1AVhroIPVrPgkn6qMsWszYq6hy+eBCQpaG2ytKM3BRKwJFVDmIJBOV9a4+Xage0LJFBOxnGuQccBBOYEeyuE8aIk7QLUNUBQ/WUPYZFcHEmD59v6eyfsB9tagWD0V5RNbJsV6KSUehQ+1Q9lSTsxZrH5N/KeRWg/XlpW6GSsFDqJrxHOidGxKyTlcSYjek8d3m5qjr2Juk7koX4KH1Kg1rRtLKVTRVqBxoq6LBGMWY/5h4/2F8KqfwU42g9a2pMdx+uPtq16MT/APmbP+9P/QuiA+p6VKlWMZh08KAtbclMjrTPd2Fa1ixcQPi/4vdWy9P9ytFpb5CoBTxCgJ1GRRg8xpWJNOalKpA3+aJnhqdarB7CsV+UlOgjXnNRrZpJBJMZYO6dP/NO3aFBJChB5GoSHCPTQlyFHRWJ3aeFH3RXfk4kwJ7KEuECIiGlDfv1oFFwCDM+ii3oqtT+Em8wMZV+ooUPqmo5N4t0USpo1LbbbVGHLbCbdKy6FKJkJiD+qZmZoZ/HUONqPpJ/7ab6aGCTbK4hKgfA5Try1j11mM1sKUoWwT2ZrLfTMz8aySf20/aiuldMlr+gJ+cj/wCuslzUjVtMRTVj0x23CwR60fcphzpYYVp5Cgg8M4j2IrMEmnEmikgGhp6RM6oQkWzaU6JQy06THetIPEayd1PjpBToFOvnxt7aPqNBeGyxFw42laUjsoWJSuTlggEGNSf2RRJhe2rzxShixsjJhKQ3GvISsUyoVp8lZtZY276g4z1jS3TmgpSG1HT5CvyckEwEkSaptqFhJb7AnLlmTvHHhWgu2V2+Cl6xsUzpKXUIWO8EP9kjwqjxzYJ5bCciUpUFFULumlAA8ASoH10duxkn3A2weQt1MJ6sBXMnMTp66J9kbx6xu23i2rqVIKVTugEAnvyqTOlCdzhNxaOJLqCgggggggwdCFJJB1HCuV4zJ+MSdVZlk6ySSIIgGd1c8ltpOhSvdv8AYeucYUl9biADC1amVAyTzOsiuH9qHlAg5IIiAgARUB58HzRl8CffXGZOWAntc5+yKZWtkTe+5Z4fjHbJdGeSk8jKVA/VI9NHmztqxcNKWmBmWrsqWAoDhIissBiiXZ24KE5SnfrpGvjT22DbuH6tl0H4v+L91VGIYWhp5nKpSVZs0JVrCdZkp0MxUnZFSbi4KVqKG0JUtZBhQSkSY0IqPe7TWLq0/wC63Ky2TlJuoPDk33Us4umkxscoqSclsCm0OJ531qUpK1KUSTGs8ieIqFcLWiCQgA8oM+MEmiG4Yw4iTZ3SJ4i5B9MFqhzFcJShWZpRLaxKMw7cbiFZRGYEEadx40IqUY1Y+XJGcnJKrLbArFLySAuY7WWcuX0HeKsF4AeQPiU/WNaptknEoU51kpkCJB591E4uEnzShXrH1wayjKhJzg3dUVSsCI+Jr3LH1Goz2CrjUEH0H6qunUq+R9fvqOT/AGR7ffQ0Ni3FlJa4a6mYMHuVBqy8pvG9UPORGmbtJn0zUxnDXHjDbOcjWAFEjvMV2rZW6G63UnuzQPUVCkcDbLgHrrHnc5K8qjxIGX/piiPo0xgLxW1SpBlTmhJCo7K+JE+2oVxsxc/GYJ9SvqVUzo4w/Li9qSCCHDpOg7C+EU1UjH0rSpUqxjNOnGxW7bW4QpKSHSTmcSiewrcVESe6sIdWsGFyTzJnThr4VtHwiD/ulr/fn/LVWIsJlKiNcon0TB9seuni9gMkpuZTGVRXzBkR4RPtqDeKJMxEVLToZHr1qQ80mEkEKJ84RBHpnWncbAU6COOtaX0UWa03CHVoWltxC8rkmISFCAZ17WkEcKCQyOVEuwQK3nkqeUhtDKilBJyqKuwIEwILmb11DPGoMthfWHfSnbZ0sJOshQ3x8nd6qA3NlUxoD45hRHiO0AcaQLh1KXGS4kSPOGaEqkCATkI4bjXisZaJCEraOYSVZ0wBx/apMMkoUxp42pAtabNpWo5gRHfv9u6pLuy7eZIAJnmeVGbvk5QJWyI1Sc/1cxVU5ctB4K61ogaZQsZYgcZnv3VWydA69syhKgACZj42791W7GwbJTKlqEd4PsiiTD7u3Ew6ySd/b9ncK4G0zTS8heZymYV1qYSOREzPLx7qXWHSCu0Fuhm3BTHYW2AFQRpmOoO+dN9U+yjCC8p/QIZ7ZKoGnaOg3k5sogc6sNs8bbumihtxBVnzZRxAkZsygBpwAOs7qqW19VaLhxKSvKkpKVSsaqUAUgpICgkkHup9Tq0FRV1Jnj20IJ80nThp48KaO0ZAhKOPGD9lU7RGcKJRpwKVEHxhOtT73EkrTly26O9CFA+vLXRrfgg8cfJd4ZjLakqS40TmWMhmAmR2wJBB3Tl036GihvZG3eBU35OlCIzLUo8dwKchUk92tZpZmVpTmB1EQnlzJAitQv7Bdnh4K1o611zMAhQXM5QgADUgDMTviam3fIzVLpIqtjbL4z9v6G3D/wBgrk7G2Efztv6Wnfu1PusS6rI23bNTkSVnqlOHNlE6lUb/AKqbOKPiSplnTlbpP1im0InrZU3Ozdu2QUItnUzGZIOh5EKAUmRzGsGKbbYaB/mWvm1Nexo5wlxptGcQFdWGzO9MkGCJGoj1VDYzQQvKFAkKCVZgCDBE0HBDRk2GdvstZW4cSoqS5cthslKxqCRJQCJCSImhza/aUW7vk7K320tBCQGl5Bl1UqeJUcw9Vd7PY8bhoFQ7VsQzMaK7UIUnkoAwaF9ubkKvXilCgM5G4kgjSO/dXPB3OmXcKhqQRXGLo6pS03N6VDck3Khpz9VV+C3Tt5dstJKnwpSszbzqlIiAc870ka8OXOg6zbCnEhwKQgqAUoJJIHEgcSOVa10cbL+Tv+UBcsrMNLWMhWgSZCPOAzAGDwTOtVyTSVIlGL7ndxgtm2strFglY0I8oczA8RAQd1RF4VZawqy5/wA+5P8AlUziOMWCrpRFs8tckg9cEgg67gnQ67qq7/FrKMy7J8RpIfII4b8nfQWLYzyFj1duk/kkMOHk1da+MFI0766cuhAHkiFyY7Sgv/pAV7aGEuWy1Ni2bcaKswAddSpKieAOVJSZGk79RVlgbnU3bZUAvIrUTu5nujf6KSePSPGdhzh2BlGHPutsKZcdRCkGU5RJBjMZjKJ9NZ2rA151AiU8FADT0HXnvo26SNsAMPZjrE9YYIBGU5SoKBI5RPfNY+jHEBalZCrNOhOg8IG+tgydpIbLjTjd7+K/svLrAnARlgjid2vpNX/R9bqTiVrmSCes3hW7sq4a0APYulQI6uJ4hWvtBoi6Mr/NitkiNzu/j5i6tkyJqkiUILu/g+oM1KvMtKohM26ccaVbW1spKGly6RDraXB5itwVoD31jF5tit1OU29qkHeW2QhRHKUnd7q27plZtlMW4uUOrBdOUNuJbg5FakqBERWPLOEDQsXo8Hmz9bdFGK5u1zQUgkHUH+ONWFlbJSZU3n0iDIjvkVZ4I1YudlDlyhCO3DhTzBJCkR6QRx8aKvwxa/nUeulnmce1lIYlLewGRYa+afUfdVhhDRS6AlJJWUp3H84hR/wpNGD20DTgSnrUKy7t0x6NTTKMWYB89sa891Snmco1RWGLS7sC8RdU8wsNhMh4IUT3G5Ok/rUzgmyfWKQIWXFLgpTBGUSoz6EmurK/ct7N9SQnN5SicwChCkPGR7Nan4Fe3FwVqUpKOqSFEt6LgK1iAQBzkaiso1FheRuSLF/BW8ztw+0ghaoYSsKKUoQNDlSRIyhMD+2DVC3dtKJi2t51gdWTr6Vc6Kdt8TS5a2vUJK1QvOTJICSAAAIkSN/EJ3VX4C0LCzN48y2pbyQGErSVCVSc0KnQJSpRj5SOddMZKMV5OaSbZSLvW06Fi2kcmhv9dMvWrdx/RtNqVOVaAU9rSArtEZeExpM8DV0dur5Ti025t1JBEKTaNga7iZBy8d54UX2+B46pKSp2zSFCdWmeI7kUzkmuBEq3sz/B9mVpzB1LZiI7SZ46QT3VziOFv9UlgMko61aiRlUnKQjLABBSRlPHiK1E7PXymlpdcsVLMQYSkH5QUEiDzCt9Vh2NvhuRYK8Fn7anT4KalyZd/sc58i5P6rQP/dXCtkXB/RXn0H76Mb+/ft3S07btJWk6jKT4EEKgg8DXqdplfmW/mn31qkDpAu02cuEPT1L2QAwVNqHAxMbpOladstsU5ZvKfIQ0oZurCnEg+YY3qkArI0jganbFrU/c5HUJRkiUhOuqQoTrEFM+qntpr5aLlbiUBafNggnVU6wBJitDqbTdUPONLpVkVy2v1K7V42AePlMn1SB6qg31hiCUkouVOq5IfE+rrZPoFV93eucEr3EmQRuiSB6agpvnSvRJJkDKoHX1+Fda0/m+xzuEvyv5IitoH3Ow+tZRmyqS4pSgg6gKAUZSUnfEbiONSsJYcez5m+2lWVXVoKiSBvUJJB0ip+1GGPKXb3FvKesht7hlcBSAqJEyFiYB1STWnbVYqrD7AvNhOYAToBmUopEkxvkkkwa555N6RSMdK3RnljhT7XVNtsPZXLhJePUKyhAHnEgaQfroDudkLtZW6ttTeZSjC0LTxPNO7vmtVt9try5aSu3caUr4yFBSSNDMa67u7eKr8M6RLx1wpJOUKCFGNxJyzBmQDvE0ig7sLltTAXZ5KrcgXBbW1Ch1YWEkkgwQvKZ1O6tSwtkPNJcecTkbZWmEfEAbKDEb9ARuHnGhbHrwIdOZppZIBnKBqRyAga1z+ElJw+4ICQCDkXnEkqCSQFACRxgiZKgedSyprcpj0vZvYGMUuGuuLmYoIOgPCBx7PKo91dFxMFaik66JPjvCaorpS1mVqBJ5rB+2pTe0F0lAQl6EgQBKd27lXYsvsQljV7HSW2kq85WhB4g/VofRRE5cpcQ46gEFwLCRJ4ggyonXjqAKC3n1qUVKXKjvMjWijZ3HFBjq1NFwBRMzI1jhEDfU5y1cIaMUu5HfvrpxpFu4t3qgJUEpCgVAmPHQxM1FGAg7hdqPcx/qonTcz/VFfN/01LcbdbSFG0eQDuUBofSBUeOCuz5As7PmNW7ueH5D99W/RhhbycYsyppxIDhklCgB2F8SKuPw2sD+beHrq92Ix5ar+3R+WAUuDmMjzVb58KysDS7G2zSpUqYmAPS/gb90wwlhIUUuKKpUEwChQmSeZFZKejLEI1Sg+Lzf3q0jp6uFJtbfKSJeMwd/YVWOKvVlsZc+add8VSMW+A3FchHYdH2ItOJUENFIMlPXN6jUKHncUkj01fWWxOTN5S02BmPVqQsmRJiddDFZ7cvvJQCZgnSpuzONrS+kBUBfZIk5SdIJ9PHlS5IOimOUGzQbfAWG1ZmxlUOIJ99NO7N26lFSkyVGZk7/AEGh9nblxSykW5JSSCAToRv4GrZrb19LZa8nJQeYJjwOWuVYsn+ZbXDx8DuJ7JpXauMsZUFakqJMxKZjmdxI9NVGz+x7tj17jimlFTWRETorMg8QOCTVgjbJf6Or1n7tRNocfcuLZbSGVpUqIVrpBB+T3VlHItgOUOUcvWTyr+0NsVNB9IMdnQJnPpxhKjvA3mrPpLz+U29qy2koat8uVScyQV9nSTOZKUJAO8RQhs/iFwm8ZU/1qG2VkghMBObzpJA7MTVjtA9cLxK4eW4Ei3La+JCkkpCQmNIJnu31pOSlsaOmX4r/AN+o/sRskpGJlh1QWEKAXkJy6EGVSO0kgH0791FWI3HlKsyIU4pauyCCYUoBAjNpAgRFGGI3DdtbLdTl6wp0JSJzOEeEjMsnlQTsOwMq71SWsqEudSEpAUXE6HTU+BB4mq453zzsSlFVfYkeR27IyO3ln1iVnNmJJgEQICZBmee+o9o1YIUovXzCwrzcpUnLv3HceWs7qBdo7vJdKLM5dB2oJkRmJHCVSadTjaCNUo5aoMeHtrvSfNnI5PwF2K29s8AW8RtQoK7JKlDsnUpMDcFaj9ZVVp2UvVAFtxLyFeatCyUqG6RMeHoqsw7YR98B8LtmWSrs9avIFAchBkUY2GEtNoUhy9tCnOVoy3GUjMO0CQnmAd3E1Cfsy0H5O0XC7NtSmmwoobIKtdCRE6biO/hMVmeJYs4tSjCTyJOvjqd9abjbDLza0N4haIzwDL8gpA+NA1PooMf6PtD1d7h7h4J68JJ8CpETXnQxTtuSZ7n/AK8SjSf3Ky38gyjrFXWaBMFEZoExrumaiXbjSVjqMyk6z1uWeERB8ap3brKopUkAgwRyI9Fci+HyR6v3VbfwcylBP8b/AJNU6JlB54tFpCu0HVqMkJCIyZRMTmPtNadtnatOsBp4ZkOKCcskSZBERrIidOVZ10F4i2G7olIzBTQkDXtlaUjwzfXROzdG6xBxSkrQlohoBYOhhSnHBwgtpKQR+cNKpaXXc5s1ZJX2+5R3Vjg1ostruC2tB1SlbxIPHzU76r2bzAm1Zk3Dg1Ctz8E8yMsGgXEcWUu5cdEflFKVqBHaUSBrw3Crle0jHmqZWCN4KUyO4/8Aiu1X5OQtsfv8PfALV40lY0lbb404AQ2R6wfRQopm8TZdQ0kPNqWpRW320lP5MaEgFJBQd4B13VFtA644mFhBWSmZHZBmZA1jU8Na0+1VaYUgBNzcq61AWsI6rq90BUKQQM0H1a1OSb2HTrkx9zAnQf8Ah3/UPu02rC1Dew+P4/UrW7raGySQSxdnN2hK0gEHlCIimHto7JIJUzcJHPrEfamtU12QNUPJkruGrPmtOjxBP/aK37op6PfJbVLlyJdc7QbVubBGgI3FW4nlMVAwSzsblxpK+vb69Oe3JUjKopJBAKZGYR5pA8K0hrCyBHXPHSJJTp4QnfSPV4M2uzKrbe9VbWDzrSghYACVZQYJUBoOeunCsV/20xNZjy91P7CY9grbdrUW5tVM3DgAUNMxSCSPHSe+sWurKwzZeufJKikaI1I5EJiO+a2NxlJx8BcZKKlWxWI21xHrYXeOkAntCB9adKtOj7H7h3F7brHi4CsgyAPirIPZAE99U9zh1oky2t2QdSoJPsy60VbB4a23iFupK3u27xSkIJyLMSBG7WAaq4RQqbfBvVe15XtTMZz01C38mZNwp5IDishaSD2siozTuHfWVl7CiINxiHh1bf360T4QTkWlt3vGfmKrC1nkarENl9ilnZ5CbR59ahqUOtBPZ4kKSogkb4jcCeFVVkTmzBMlOv8AHOmre7KCFDekzHh9YOoNK7/JuEJzJSoSkEQcqhI3798Txikmpf8APyVxzin18expey20aXWipeVtQUZggCTrpJn/AM1doxNv84j5w99ZvsXgqbnrQoqSE5eW85u7uorTsS2Pjq9QrmlGCe7K65PhBldYzbLCcmVChvIUIPtrxq9b+Wn1iha22IaUoAuqTJiSBAqfedHSGVAF1RB3EAe+lcYPewKUltRcXyGnmltlYAWkpMETqI01rP73Zi4T5TrKbh1sDIcxyBajKh8UDT30Ut7GtfnF+oU+jZFobnHB4Ee6lShHiXwNcn2KXHtqlvWT9otQSthKSpRJTnGdGVIiQCQSI5gd9dYxtS7ZBxDKTkW1AIypSDlLcqhM50kHtZgToDIiVjXR/mQ71CyXHSjMXFaQkzpA36ChvanEw666y3lKFqmVJBUjLCVwRqDmbmJjtd9Vx03SEnxuDN9h7rakpVBKoIhc+dEfXV1svss8u8bQ4iEKVlXrPZ+OBIM6CJHOrC8xq2sSGWrRlxYSC4p1AdKVRqlJVruiRwMxVlZbb3oShxm0t0hUhKkstjUGDr8XUd1XUpad+QZMcNXS0vZsIekW4S06i3bSMrLRAHIrJ19AFBlnfhKklSUnXUEJMjwO+pd/0pXGchTdu6tXZVDSVHTmSO1UFO0K315VMoacWPyYDYSlRHxY0AJ4HdO/fItjyVs9iM8PurLa6at1gLbQpsEA5dFb+Rj2VH8lQEKMqOYHeAI9W6mFMX6RqwoADd2dw7usqA9jjyZSpIEb5SPva11qqORxkObRYIh63buJKXEKLDwSkEEoEoXod5QIMbymnLfosuylKgpWUgEeBGmmar20u3LVpCrd+2Kn1IztpEqTvg9o6Rmg+NEwViW4x6kV5Xqqe8Kr3tHd6bhtMHdk9mH7IlpZUG7laA4oZRlCEuFOpmPyhR31zaX1xbs3DqCqQeqW3JJClNKHWFHEbynw13UU2puw4FPpSUJkqkJ3AE8O8A1lW1uNoWoP28o60ajUQob4gxIJj095pFbluPsv0BVb5mI3aceFXOzWDt3bhD1yi3SB5ytZMaaSNNImqBSpPfU2zw1LjZX1ieyR+T+OoTByjiQNa6bdEVyHexmzLJU+lx4pShBUXMuYZARyOhUNBrrnq0xy4wh51RN1dfqNswAEpAA7XIJ+urC5UlnDWghKUl9wJSCAjsoJMEkAHtqGu7s91ZpjGDusdt1TRClEQh5txUwTqEqMbt9aCfLBJ9gysMYwllUi4vlpy5QlaEFMcIE6RwioeNOYZcJTluXm8qSBNsSCd/aKVn6qBEqB3qgcNP4jhSs8QWnSQQee6qNKydBM7tEpm2RaqUMzDvWsuJ3AK7WYL3wdCIHDXWtjw/bK7fsnXUoZlKEhDrbgcSpwlAUMsCIzTBrKcI2NbVYm6u3nm0pgIS0gKKgpRAyydZMwO6rnZXbCxsW3W2hfOoWQVhaGokaSIVpw9QqE1a6SipPcs+lnalaGmkqbT1kkKKmweG4E7te+sn/2hcmQGwZnzBv5+NGe0GPYfeLUp78JETISFNZEnTzUnduFDzlnhatULvkjjLbSo9S00uOLit+R5z1bJ7FUvHXCZIRP6go66Jbku37HWagOkoSnQJWEGVFO4yFRPdWfuWzaVeeVIIkKSmD4EHcRy1o76IXEjEWEtkz1hJmJjq1Zt3Ddp3U0naEifSFKlSoimVfCCtyu1tQI/njv/u1VhNxalA1jXvrfenRnM1ZApzjyjVMkSMipEjUaVnL+1rLailuyswBoCWsx071b6eKb4DsAdS1qU4yD2lFBiSZhJ3DnvBouTtyeFtZj/wBuiujt8of1e0/+Omm0Pua0D2zuNP2ufIkHPEyJ3Tu9dX7e3VzxQj5v76kq2jS8iFWtqQrTMhGRaSdxkH66pFCCQdCDFb0o90b1H2ZcDbe4+Qj5v76da21f+Sj1H31RginrR1KVpKgFAHVJ3Ecq3pQ8B9SfkImtuXvkI9vvqSnbh782j21X409aKKVW0pJ0UgpMeMknwqG3cgcE+qleHH4N6kvIQnbZ2D+TSO/U+z2emhrBLbq3X7l1oJS2M4BntKJlIgmdVEegVL8vABORswJjKdY4b6qcRxIK0VohRBhJJTInXUmPDuqWRLGumJ1fTx9WVTlQPt3aypRUqCs5iSJk7/trh25WJAUYPAEx6qlOrRKgFHTzdJry3YSR2nMpjdFUWelSElhipO3uM4fcLaWHEFBUOYkVOxHGFugZjKgQQQmII5aaUY7BYFboZuLy5bS822mEpWNFLOgAG4yakI24QVZW7CxT4tTHpkUy696IOMVKlbAzGsefJSsPOAOpkpzGArcsb906+ChVM5iS1TmXM75FaXf7YBP9TsVcz5Mkie4zrVavbVBnNh1gf/bgfUqnjrrY2RpTaYE2D8uozE7xEb54b++K1NvaG/4rn9lPuoXXiFldKQkWbFs5nGRxoqSCrghaSSMqoy5hqCQd00Q3G3NmpOU2a23EyCUuRrxChG+kcezibW3vY5d4reutrQoylYKTCRuOh1AkUG4nslcKQhttPYQVEAz8aCfi67qJEbU25/q7n0n+mnk7S2/6O59IfdSJVxH7BvywYtrW+aTlQ01Hc2gH15JPpq32YtXipxV0RKQAkdUkDVKxJKUgjWKshjtt+Zc+eafRctLYeW2S0rstgLVIUVBwiDwIKf8AFU8idcUUg1fJD2zxlh5tpl5KkBlEAIWnKTwVBnlrrNZ/a4UpbgBDgQTGYNk6egVr2AbMrucSU7cpSDb9gwBvSTru3kmAeU170h9INzb3SmbdzIlCRm0BMnXjugUMEZeWw55wdKMa/szdGxcjQXB8GFfXlpxWwDgSyUh9SlryqSWVjIJAzFUbvRVg70jYid9076IH2U9Y7Y37kZru5JVokIUJJkaEEVeUH5OdTXgvekUlFhatNIUEklZABOXKMqEnTSBG/lWW2mJrbWSondBB91HWJ7bPtpQEX1yVqSCuVpKUmTp5uugB9NDmLYqu7cCLlzOqIS6pKQpC+AUpIBUgnTXcFTpFCPGw04+SE5jKVAwI0ioLFwuYEAHfyp5vZp4g6JEbwSZHdu31GusNU3lzkDNO6TEc9KaxaodsHikqSADOuvqo06N1ODGLNWUJGZST+0hXuoIsLhDZUSnOeBnLHfRz0fOq/C1qDEdZy4ZFRSLdtUO41FNPn4PpClSpUBTOOmu+QzbsLXvzqCfEoI+qawJ26QTMn1VtfwiD/ult/fH/AC1Vgwp1NpUBqyWX08z6qXlCefsPvqGTXmatrZqLW0xNCJkkg9xq6XfMPKQvMsAoAcyJBIcGkkHeCkA6cZoQBFT8OfGfKkQFfZPvplNsGksg8adCjyr3qq9DJ/g1QSjtDh5U+25TDbakkEDcZg7vT3UR49i9s+0nq2i26mNyQEngRIOo4g1g0VSXBxoLubok6EiDuBNFOVfKh+7wRYPYSSPGkl7DIgBwzqo+s1bXVg2XEi2dW8mBm0IIOg4xpNVysNd+QqiXY+zhQBScyljMlUiQJPDWpO0Mqs0t3Dm0YPbJWoJaLuZ4hQBzQcqe1v1A58azq6Cc5UhTKdfzo91XW2ONKSWLdaMzbZ6wjNAUTpMHSQJA8aF3bpBJyoQkSYCtT6waH0+XU6o6M30/pwUr/YnC4B89Tav/AFf3Uy6GyR5gGugdGv1VItsB6zXOykQDuPETxrm/wItAHMyqZ3dwnjoR4V2a0cehkA2YKSkFuZkEuD1e2ii8tzDLiw04pxI6woKVwtMAlUEgFSYV4k0M+UIEZm2zqNEyDv5k17hdzF0oITlCp0me/wB9Rnk61EvHC3jeS+HQToZT8hB9H76dTlH9Egxyn31FCl79B6B7qvbnaAuNpStpGdOgcAAPpEa1mrJ2Q0PNDewD6T764cs0vLR1aA0JykqSXUmYmE6Sr0+NNh9X8CnbrFXhZLSn+jczpgbgpKQfRINRnHTuVi7DDYPAr60cKXZW2pRClqMqJ1IVEmAec0F9IWzL6Lt11xSAh1RKFEwDoNO4jlVHhW315bFsoeXDZAyKJKMuvnJJ76k7ZbXjESwHU9oIMqSqE5iT2gniANImhr9N2zRwvK6iUKrDX+dZ+ePr4U4hK24yvspgyIdTv9dVOJ4eGlkTm/jxNdYXgzj8qQE9kjQn926rRyKatE8mGWOWmXJJescxlTzM/wB4n304zg6VmDcs68StI7t+aomK4M61K1hABMQmfqimsGw43DyGgYKyAPtPoGvorSmoq2CMHJ6UEWOYFboyLXdIcUpIC1NHMMw01iSJABk7zmqA1hWHqaWTdrS4EkpSWyQo8BMaTzrS7HBLLD7QOuW6Hc5ASFjOpUwZ10AKQFRHZz9+la50j2KTCcNZ0/5bf3Kkrmtil6XurMmkVpHRteNLxCxCcyXAqFAkkKhCxI004ad1SXuk60//AFrEfqN//XVxsZt/av39u0ixbbUpcJUEpBT2VGRCRy9tPTQlm2Uq8pUhjJfhFf8ACWv9+f8ALVWD1vPwif8AhLX+/P8AlqrCQU99GjDlpa551M8gJqa7s66QC2h1ZncG1e6rPZLbd6xC0spQesM9sTHDSr9zpUvzudSnwQKeMHLgDaQGDZK9O61fP/pL91P2WzV2h0FVu+kcSWlj7KI19I9+f6yr5qfdSR0mYiBPlCoHNKfdTLG0DUiIbNafOQseKSPrFcC4UNx9g91Wp6VcRCSVLbcHEKQPdUS+xnIoGOy4kOJIJiFftcCCn9k0ztGSs4FwfH0VwXj/AAK6RtOeU/x41Jb2uUPippNUvA1R7sjNrPI+qn0OHkPSKN8MuWbi2DjY/KxuJEZhwiNx+0UPDbYpJCmhIMHXjOtLc1/z8jKMPzfBWBw8hVZeYkpp8FPnJCXBz7KhI9IFFidu2+LR9Y91Bm2+LeUPodaSUZUZTu5nl3Ghqk1TjQNMVunZ10jY0m4ukLQkBHVJiNxmTP8AHKhPNVj+GFuNIYecWWmpKEpSkkHxMGNTx41DHVQdVzw7Ij060sbiqDJ27Gs1ehw0uz8o/N/fSSE8VH5v76Nilts1s+/fPhljLmOsqMJAHMwaL/xTYnavIWENuwdcjqRHcc0Gm+iViL5vKoiApajwgDQemYqXtxjzxeKkuLTJMAGNKeK1MDekkXuF3zSQXWmUDmp9P2TULD3n33VNIFvnTwL+Wf1Tlg1YowBtxpKlPukqEwXEx7TXtp0eNXKihp0lyMwOdJ3cxv4xSPLjv8Q6xyfYX+zF+CCWmQB5yhcA6cTEVIx3DnGbZKkwcxMuocCgN2UFSToD2t8Cs/ucPfacW0Xh2CdMxAJG8Cfq7qYZVJjtAKTCwCdff6ad49VdgXoPbm8KHnC60heaPOBT6U9WUj06iqu6uUKVKW8g5ZlH2kzTmKN5cqfkiD37zPtqHpHfSWZex0Vg8PaaSXY3fWaaBrqhwBuyRbXCQ4kuAqQFAqTJ1EiRv0kaVoGF7NTcW9xYocRbvKKVFyJCTOY7yQMuYA93fWdMIlaREyRpMcefCvo21QhLpZbQEtNpSUjUhLeUFPfBz+ukn5Kw4oHekDEiu6ZYISVJYJQ3uSXFp0G/TKhQg80CsyusFuGSC6jKDO5SDu37lURbeYmX7p51KVBCjCfN3ABM+yh8QB8U/wAeFdGJQmriyeWGTE6nGhWdot7+bbSdQJLiU7928j2VcdHrKm8ctULSEqS8QRP9hdH/AEd7NFNuXHEpBd1AKRogcVT8rlyqLgO2bP4ZbtmrZkpU7lDpSM6QEEQkwTlGXST8Y1NzttICWxtEV7SpUDGTfCGRNpa/3x/y1Vg60EbxX0Z04YM49YJcbBV5O5nUBvylKkk/syCe6Twr52uFSabtZjpLaQEqzjWZEGUxz4Gd+lSFut8F+w/ZUdstFUKkACAe/mfX7BUVVGGWtqDLH0qV8/yWIeT8r/Ca465O7Pp4fvqO1arOqUnxFcvW606qSRPOn1vwJpJarlMEZ/Z++rLIHrJlCVguNOLGXcQhQzDxAUCf2jVAypOYZpjjFSHHUJclomPTSPK26opHH0uVr9O5f2mDJCBmc146H7KmIwZs/wBIPUr3VFTcGO+pDdz41Rpk9vBJbwVA/p0jwzV0nA0z/PI/xe6o/lP9mvfKvH20KY9omIwJH55Htpw7LtK3vD1fvqI3ecxr4mu03vd7aXTI1x8HB6PGDufPzf300ejlvg//AIf31NRfH+DXQvzHH10uiX+oOqPght9GjZ0L/sFV+LbGdUiApBVPnAxp3jmavU4qsH99VuI3KljMokSOzrppoRQSlF7jNxfAQ7AbG3jDhcLXYcaOVUiCCUnTWd3A1F222ceDmYjKk6DWvOjnb65t3OpV+VaO5Kj5sfJPDwNDe1uNXLtwsuhQCjKUzoEndoO6mhlSk49wPBJx19i7ssDSm26wqSVieyqCNOXoNVjGKPtqzNLKFDcU76Yxv8ggpQoxoRyMga+OtVVpfKKVEkSNx/jwrhy45SepcHtfS/U4oQ9NqnX9Ddw1crUorQ4STJOU8a4tnXGlagp7iPfVgna9+DGXcAZEnxqOu7dvXUpgZ4IEbuJ99dUuDy4upWgpa6PnXm2nXMgDg7KpkKnUCU7lAcDXp6MT8tA9dDeAbVPsEN5yWVLBUg7pE6j5J13itGG0Q+Qv0Uk9afSBaJO5Aw50YEf0ifb7q4/For86n2+6iZW0KZ/m1xTa9oh8hdJqy+A6MYN/i3V+cHto22P2gBUkLJ7bC2VGdykdWB6sp9BqoXtQn5KvTQKxiqmLlSyFFHWFWXUAydY78prdck7F6IvY5v7wda7mgyoxBMAzymrXZ/CnHXE5EhagQeqKu0QU5hpy5xqOIqiw1htdylKierUrfGu4xM98A+mi/Z7aLyB3OGkOJMCYhad8wTOuvsroi9MdIkm5y1N2w/c2tKbO7UUdWtpMBJkHUADQjSCqKzDo0cnG7Q83T/0Lor6TtrBc27GSUoczE+aV9kiAoToDM1R9DOAOP4s04gHq7eXFqI0GikpHiVHdyCjwqcGmtgThKPKPpmlSpU4h4RQNjPQzhlw4V9UponU9UspSf2SCkegClSrGK/8AEDhnO4+kH3K8/EBhnyrn6QfcpUqxiSz0I2CRCXLkAf8AMT9yubjoOw9YhS7kgf8AMT9ylSo2zEf+T9hnyrn6Qfcr3+T/AIZ8q5+kH3K8pUDE5PQrh4ES/wDSD7le/iXw/m/9IPu0qVG2Y6/E3Yc3/pP9NS8M6LrNhzOjrSd0KWCP+mlSrWwUd4n0Y2T6wtYcCojsqAnx7NRPxP2PN76QfdpUq1s1C/E/Y83vpP8ATS/FDY83vpB92vaVa2ajw9ENjzf+kH3K8HQ9YZVJPXEKEEFY9Y7OhHOlSrWEas+hawb80v8ApcH3KeteiGxbeS6C8VJmApYKdZBBGTUanTvpUqm8cW7a3KrNkUdKbrwMYh0KYe8SVF8SZhLgAB03Sg6aVDHQBhnyrn6UfcpUqZKibbYh0AYZzuPpR9ynrToLw9pYW2q5SoTBDo4iD8TkaVKiAaHQDhn/APR9L/oqwT0O2A3F/wCk/wBNKlWMTHujCyUkAhwRxCgD68tRD0P2Pyn/AKQfdpUqxrOT0OWPyrj6X/TTNx0I4esQpVx9L700qVYxHT0B4YNxuPpR9yrVjonskJcSC7DqcipWDpIOhy6agUqVYxFd6FsPUU5uvUE8OtgexIPtouwXAbe0aDVu0ltA1hI3nmSdVHvJJpUqCilwPPJKbuTssKVKlR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8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8" descr="data:image/jpg;base64,/9j/4AAQSkZJRgABAQAAAQABAAD/2wCEAAkGBhISEBUUEhQVFRUVGR4aGBgYGB4bGhsdHx4XHR0dHBscHCYeFxwkHRcaIC8gJCcpLCwsFh4xNTAqNSYrLCkBCQoKDgwOGg8PGiwkHyUsKSwsLCwqKSwpLCwpLCwsKSwsKSosLCksLCwsLCwsLCwsKSwsLCwsLCwpLCwsLCwsLP/AABEIALcBEwMBIgACEQEDEQH/xAAcAAABBQEBAQAAAAAAAAAAAAAGAAMEBQcCAQj/xABTEAABAwIDBAUGCAkJBwQDAAABAgMRAAQFEiEGMUFRBxMiYXEUMoGRodEIQlKSk7HB0hUXI1NUcoLh8BgzQ0Ric6Kz4hYkNGOywvGDhJTTJVVk/8QAGQEAAwEBAQAAAAAAAAAAAAAAAQIDAAQF/8QALBEAAgIBAwMDAgcBAQAAAAAAAAECEQMSITEiQVETYaEEsTJScYGRwfBCFP/aAAwDAQACEQMRAD8A2599KElSiEpSCSSYAA3kngKzjF+nSzaWQ2068kfHTlSD+qFGSO8gV705YktuyZbQYDz2VfeEpUqD3ZgCf1awlp5xSgEhJImNCT49/qp1FNWCzarfp8ZWoJTZvSf7aPfUi+6cGmiAq1dJPALRWOs9eCcyYSdCrKRAjU+ivMGZK7lDZMSYJPAb57tJNPpilbNd8G5YJ0rpuE5vJXW0cFLWjXwA1OtN4v0yMW7xbUw8ogAymCCCJkTp7ay262gSFltHmpV2Z3R9usxUB4kqKiSe860IQ1bgk6dGqJ6d7YqA8neE/KKR+720+npstjADLhJMCCCJ148N1ZK3III0I41HdskstqUJyghUDhwH1n1mqPGkLqbNnb6YWT/V3N8ecmuGemZlSlJ8nd7P9pNZXhywpsKTJBkid/Gm7BMOueP20/pRF1s14dLrUkeTuaCfOTVEfhF2wP8Awj/zke+gS8b1Jk6J4EjieW+gJe8+NSmoKWlFYqTjqfBu/wDKMtv0R756PfXn8oy2/RH/AJ6PfWEUopNKNZvKfhF25MeSP/PR766Hwhrf9Fe+ej31kGB4WypJU+pSeKQniBvJ0r1C0BpSULHaOVJyySkyddJGqRuptCA20fQ2F9J9s8CqMqR8bMCD6AJGsJ1A1Iq0x3a1Fo22txCiV/FBEiN/q09dfP2GWDiQVsltYVGpOULIKVFIkDPJT7BrRk9tk5coaQ9bkhA3oUCogykntcdEkgniK5MuuP4dzrwLG5J5OO4S4703WtvkytOO5pkAhJTHOd9VX8oy2/RH/nI99ZLtbi6XlIjzkghcpjWRB0JBkAHxJqjQokGBuEmjjcnHq5NmjiU2ocG8sfCItlGDbPJ0OpUnU8tJiaSvhDW432j/AM9HvrCLRJUsJjfwn+Jqdi1oppZSsakCNdIqqRyy9jax8IS3ifJXvnIrlfwhrcb7R756PfWIsvSgUwtqSdaNC2bkn4Rlsf6o989Hvrr+UTb/AKI989HvrBRvrudRQoazdT8Iy2/RHvnor3+UXb/oj/z0e+sJcSK5SkkHXdQMjd/5Rdt+iP8Az0e+l/KLt/0R/wCcj31g2c10N9YJu5+EXb/oj3z0V6n4RVsRPkj3z0e+sIWuvWVVjG7D4RltIm0fjj2ke+tA2U2ztcRaLlsuYgKQoQtBO4KT9REg86+RiaNeh3EnGsYtwgwHSptY4FJSo6+BSCPCsY+oaVKlWMZP8IRzLa2pGh65X+WqsQtLiNANSIBmI1Fbp0/IBtbafzx/y1Vg1xbZd2op1dWgOhxV8tQKSTB4CrN648mcCQoqJaTJIjUpmE8wN08daq7YBOfPIlJiAD2tIzSdBv136CvLy8zOKVlAlITEkwAkDQnjpPprX5Mq7HRvSVTuqVbpU+QnUqUcqU5o14b9JPfVYg60Z7AYKlV+xmyrCkKXlKZ1yOQIOh3T6RW16UHTqCHAeip/q23FvIazpCy2QpShO6YAAMa7+NcO4MHcRXbLVlaOkNoA0yDdnMjXWZNGweJKvyi9CUxnUAACQBExoBHoqL+DWQ4XIIcPx86p3RvnlW6mGkiHY9FduhMB97TjkSDXLnRahIJbul5j8sCCe/KJIq18qPB1Q/bn7Z9tIXivzk/tkfbTpSFaQIX/AEZXoktOWxkapBWknefjNxPpFAw2PuTvaUDx7NbMm4UqR1keDqj9oqNeWCUtuLzrJykj8ouJ8M1be9wXsZThWxD7tw20YTnVBJ+KIJJI7gCatbWxwxKlR5S7lMT1bQGnEDOdDRPZY7bNrz51KcSFJzKb0IVpB/KyYBVrv1oaxi/tkFJnSAJSgJBPoJ586ZJNtMVs9un7Jc+TtKWoaqQ6Eagb8pTOo3xFCuIJKUJGQJhR18fdV27tI0E5W1ZdZK8msHhu05emm9sHGilrqlFRmSCmCNNPGi4pcBTvkb2bUqG1JPbBeSfAtpA9Ek699SXU3DNoh0uk5nFIyBZA3DXRXeeAofw59QcSkGJVofGJ9lHuy+yzeKZkAltLCUZRAAUVL1VlG+UgiedcmVuEtjsxaXCTkBGO2b6VZXUEHfooq4A8yN3sqrYZhQzg5eMb/RWlbf7Ehy8cWysCVqlKoSExASERqdBxobXsMqB+UQCPOlY/jdVowlJHLKSsoChAMjcVd+g7qtm8PtXEyXlSJ4zpJjzkjh313f4S23kAIUrMkEpMxrxjjXabNKs3DtH0UWmtgDSdmkGOrfBHJQTPsXp6qce2VX8VST6FfYk02cOTA1J5101hSNAhRzHQAJMzwGhpGmYjO7JXATmCQocwpP1Eg1AVhroIPVrPgkn6qMsWszYq6hy+eBCQpaG2ytKM3BRKwJFVDmIJBOV9a4+Xage0LJFBOxnGuQccBBOYEeyuE8aIk7QLUNUBQ/WUPYZFcHEmD59v6eyfsB9tagWD0V5RNbJsV6KSUehQ+1Q9lSTsxZrH5N/KeRWg/XlpW6GSsFDqJrxHOidGxKyTlcSYjek8d3m5qjr2Juk7koX4KH1Kg1rRtLKVTRVqBxoq6LBGMWY/5h4/2F8KqfwU42g9a2pMdx+uPtq16MT/APmbP+9P/QuiA+p6VKlWMZh08KAtbclMjrTPd2Fa1ixcQPi/4vdWy9P9ytFpb5CoBTxCgJ1GRRg8xpWJNOalKpA3+aJnhqdarB7CsV+UlOgjXnNRrZpJBJMZYO6dP/NO3aFBJChB5GoSHCPTQlyFHRWJ3aeFH3RXfk4kwJ7KEuECIiGlDfv1oFFwCDM+ii3oqtT+Em8wMZV+ooUPqmo5N4t0USpo1LbbbVGHLbCbdKy6FKJkJiD+qZmZoZ/HUONqPpJ/7ab6aGCTbK4hKgfA5Try1j11mM1sKUoWwT2ZrLfTMz8aySf20/aiuldMlr+gJ+cj/wCuslzUjVtMRTVj0x23CwR60fcphzpYYVp5Cgg8M4j2IrMEmnEmikgGhp6RM6oQkWzaU6JQy06THetIPEayd1PjpBToFOvnxt7aPqNBeGyxFw42laUjsoWJSuTlggEGNSf2RRJhe2rzxShixsjJhKQ3GvISsUyoVp8lZtZY276g4z1jS3TmgpSG1HT5CvyckEwEkSaptqFhJb7AnLlmTvHHhWgu2V2+Cl6xsUzpKXUIWO8EP9kjwqjxzYJ5bCciUpUFFULumlAA8ASoH10duxkn3A2weQt1MJ6sBXMnMTp66J9kbx6xu23i2rqVIKVTugEAnvyqTOlCdzhNxaOJLqCgggggggwdCFJJB1HCuV4zJ+MSdVZlk6ySSIIgGd1c8ltpOhSvdv8AYeucYUl9biADC1amVAyTzOsiuH9qHlAg5IIiAgARUB58HzRl8CffXGZOWAntc5+yKZWtkTe+5Z4fjHbJdGeSk8jKVA/VI9NHmztqxcNKWmBmWrsqWAoDhIissBiiXZ24KE5SnfrpGvjT22DbuH6tl0H4v+L91VGIYWhp5nKpSVZs0JVrCdZkp0MxUnZFSbi4KVqKG0JUtZBhQSkSY0IqPe7TWLq0/wC63Ky2TlJuoPDk33Us4umkxscoqSclsCm0OJ531qUpK1KUSTGs8ieIqFcLWiCQgA8oM+MEmiG4Yw4iTZ3SJ4i5B9MFqhzFcJShWZpRLaxKMw7cbiFZRGYEEadx40IqUY1Y+XJGcnJKrLbArFLySAuY7WWcuX0HeKsF4AeQPiU/WNaptknEoU51kpkCJB591E4uEnzShXrH1wayjKhJzg3dUVSsCI+Jr3LH1Goz2CrjUEH0H6qunUq+R9fvqOT/AGR7ffQ0Ni3FlJa4a6mYMHuVBqy8pvG9UPORGmbtJn0zUxnDXHjDbOcjWAFEjvMV2rZW6G63UnuzQPUVCkcDbLgHrrHnc5K8qjxIGX/piiPo0xgLxW1SpBlTmhJCo7K+JE+2oVxsxc/GYJ9SvqVUzo4w/Li9qSCCHDpOg7C+EU1UjH0rSpUqxjNOnGxW7bW4QpKSHSTmcSiewrcVESe6sIdWsGFyTzJnThr4VtHwiD/ulr/fn/LVWIsJlKiNcon0TB9seuni9gMkpuZTGVRXzBkR4RPtqDeKJMxEVLToZHr1qQ80mEkEKJ84RBHpnWncbAU6COOtaX0UWa03CHVoWltxC8rkmISFCAZ17WkEcKCQyOVEuwQK3nkqeUhtDKilBJyqKuwIEwILmb11DPGoMthfWHfSnbZ0sJOshQ3x8nd6qA3NlUxoD45hRHiO0AcaQLh1KXGS4kSPOGaEqkCATkI4bjXisZaJCEraOYSVZ0wBx/apMMkoUxp42pAtabNpWo5gRHfv9u6pLuy7eZIAJnmeVGbvk5QJWyI1Sc/1cxVU5ctB4K61ogaZQsZYgcZnv3VWydA69syhKgACZj42791W7GwbJTKlqEd4PsiiTD7u3Ew6ySd/b9ncK4G0zTS8heZymYV1qYSOREzPLx7qXWHSCu0Fuhm3BTHYW2AFQRpmOoO+dN9U+yjCC8p/QIZ7ZKoGnaOg3k5sogc6sNs8bbumihtxBVnzZRxAkZsygBpwAOs7qqW19VaLhxKSvKkpKVSsaqUAUgpICgkkHup9Tq0FRV1Jnj20IJ80nThp48KaO0ZAhKOPGD9lU7RGcKJRpwKVEHxhOtT73EkrTly26O9CFA+vLXRrfgg8cfJd4ZjLakqS40TmWMhmAmR2wJBB3Tl036GihvZG3eBU35OlCIzLUo8dwKchUk92tZpZmVpTmB1EQnlzJAitQv7Bdnh4K1o611zMAhQXM5QgADUgDMTviam3fIzVLpIqtjbL4z9v6G3D/wBgrk7G2Efztv6Wnfu1PusS6rI23bNTkSVnqlOHNlE6lUb/AKqbOKPiSplnTlbpP1im0InrZU3Ozdu2QUItnUzGZIOh5EKAUmRzGsGKbbYaB/mWvm1Nexo5wlxptGcQFdWGzO9MkGCJGoj1VDYzQQvKFAkKCVZgCDBE0HBDRk2GdvstZW4cSoqS5cthslKxqCRJQCJCSImhza/aUW7vk7K320tBCQGl5Bl1UqeJUcw9Vd7PY8bhoFQ7VsQzMaK7UIUnkoAwaF9ubkKvXilCgM5G4kgjSO/dXPB3OmXcKhqQRXGLo6pS03N6VDck3Khpz9VV+C3Tt5dstJKnwpSszbzqlIiAc870ka8OXOg6zbCnEhwKQgqAUoJJIHEgcSOVa10cbL+Tv+UBcsrMNLWMhWgSZCPOAzAGDwTOtVyTSVIlGL7ndxgtm2strFglY0I8oczA8RAQd1RF4VZawqy5/wA+5P8AlUziOMWCrpRFs8tckg9cEgg67gnQ67qq7/FrKMy7J8RpIfII4b8nfQWLYzyFj1duk/kkMOHk1da+MFI0766cuhAHkiFyY7Sgv/pAV7aGEuWy1Ni2bcaKswAddSpKieAOVJSZGk79RVlgbnU3bZUAvIrUTu5nujf6KSePSPGdhzh2BlGHPutsKZcdRCkGU5RJBjMZjKJ9NZ2rA151AiU8FADT0HXnvo26SNsAMPZjrE9YYIBGU5SoKBI5RPfNY+jHEBalZCrNOhOg8IG+tgydpIbLjTjd7+K/svLrAnARlgjid2vpNX/R9bqTiVrmSCes3hW7sq4a0APYulQI6uJ4hWvtBoi6Mr/NitkiNzu/j5i6tkyJqkiUILu/g+oM1KvMtKohM26ccaVbW1spKGly6RDraXB5itwVoD31jF5tit1OU29qkHeW2QhRHKUnd7q27plZtlMW4uUOrBdOUNuJbg5FakqBERWPLOEDQsXo8Hmz9bdFGK5u1zQUgkHUH+ONWFlbJSZU3n0iDIjvkVZ4I1YudlDlyhCO3DhTzBJCkR6QRx8aKvwxa/nUeulnmce1lIYlLewGRYa+afUfdVhhDRS6AlJJWUp3H84hR/wpNGD20DTgSnrUKy7t0x6NTTKMWYB89sa891Snmco1RWGLS7sC8RdU8wsNhMh4IUT3G5Ok/rUzgmyfWKQIWXFLgpTBGUSoz6EmurK/ct7N9SQnN5SicwChCkPGR7Nan4Fe3FwVqUpKOqSFEt6LgK1iAQBzkaiso1FheRuSLF/BW8ztw+0ghaoYSsKKUoQNDlSRIyhMD+2DVC3dtKJi2t51gdWTr6Vc6Kdt8TS5a2vUJK1QvOTJICSAAAIkSN/EJ3VX4C0LCzN48y2pbyQGErSVCVSc0KnQJSpRj5SOddMZKMV5OaSbZSLvW06Fi2kcmhv9dMvWrdx/RtNqVOVaAU9rSArtEZeExpM8DV0dur5Ti025t1JBEKTaNga7iZBy8d54UX2+B46pKSp2zSFCdWmeI7kUzkmuBEq3sz/B9mVpzB1LZiI7SZ46QT3VziOFv9UlgMko61aiRlUnKQjLABBSRlPHiK1E7PXymlpdcsVLMQYSkH5QUEiDzCt9Vh2NvhuRYK8Fn7anT4KalyZd/sc58i5P6rQP/dXCtkXB/RXn0H76Mb+/ft3S07btJWk6jKT4EEKgg8DXqdplfmW/mn31qkDpAu02cuEPT1L2QAwVNqHAxMbpOladstsU5ZvKfIQ0oZurCnEg+YY3qkArI0jganbFrU/c5HUJRkiUhOuqQoTrEFM+qntpr5aLlbiUBafNggnVU6wBJitDqbTdUPONLpVkVy2v1K7V42AePlMn1SB6qg31hiCUkouVOq5IfE+rrZPoFV93eucEr3EmQRuiSB6agpvnSvRJJkDKoHX1+Fda0/m+xzuEvyv5IitoH3Ow+tZRmyqS4pSgg6gKAUZSUnfEbiONSsJYcez5m+2lWVXVoKiSBvUJJB0ip+1GGPKXb3FvKesht7hlcBSAqJEyFiYB1STWnbVYqrD7AvNhOYAToBmUopEkxvkkkwa555N6RSMdK3RnljhT7XVNtsPZXLhJePUKyhAHnEgaQfroDudkLtZW6ttTeZSjC0LTxPNO7vmtVt9try5aSu3caUr4yFBSSNDMa67u7eKr8M6RLx1wpJOUKCFGNxJyzBmQDvE0ig7sLltTAXZ5KrcgXBbW1Ch1YWEkkgwQvKZ1O6tSwtkPNJcecTkbZWmEfEAbKDEb9ARuHnGhbHrwIdOZppZIBnKBqRyAga1z+ElJw+4ICQCDkXnEkqCSQFACRxgiZKgedSyprcpj0vZvYGMUuGuuLmYoIOgPCBx7PKo91dFxMFaik66JPjvCaorpS1mVqBJ5rB+2pTe0F0lAQl6EgQBKd27lXYsvsQljV7HSW2kq85WhB4g/VofRRE5cpcQ46gEFwLCRJ4ggyonXjqAKC3n1qUVKXKjvMjWijZ3HFBjq1NFwBRMzI1jhEDfU5y1cIaMUu5HfvrpxpFu4t3qgJUEpCgVAmPHQxM1FGAg7hdqPcx/qonTcz/VFfN/01LcbdbSFG0eQDuUBofSBUeOCuz5As7PmNW7ueH5D99W/RhhbycYsyppxIDhklCgB2F8SKuPw2sD+beHrq92Ix5ar+3R+WAUuDmMjzVb58KysDS7G2zSpUqYmAPS/gb90wwlhIUUuKKpUEwChQmSeZFZKejLEI1Sg+Lzf3q0jp6uFJtbfKSJeMwd/YVWOKvVlsZc+add8VSMW+A3FchHYdH2ItOJUENFIMlPXN6jUKHncUkj01fWWxOTN5S02BmPVqQsmRJiddDFZ7cvvJQCZgnSpuzONrS+kBUBfZIk5SdIJ9PHlS5IOimOUGzQbfAWG1ZmxlUOIJ99NO7N26lFSkyVGZk7/AEGh9nblxSykW5JSSCAToRv4GrZrb19LZa8nJQeYJjwOWuVYsn+ZbXDx8DuJ7JpXauMsZUFakqJMxKZjmdxI9NVGz+x7tj17jimlFTWRETorMg8QOCTVgjbJf6Or1n7tRNocfcuLZbSGVpUqIVrpBB+T3VlHItgOUOUcvWTyr+0NsVNB9IMdnQJnPpxhKjvA3mrPpLz+U29qy2koat8uVScyQV9nSTOZKUJAO8RQhs/iFwm8ZU/1qG2VkghMBObzpJA7MTVjtA9cLxK4eW4Ei3La+JCkkpCQmNIJnu31pOSlsaOmX4r/AN+o/sRskpGJlh1QWEKAXkJy6EGVSO0kgH0791FWI3HlKsyIU4pauyCCYUoBAjNpAgRFGGI3DdtbLdTl6wp0JSJzOEeEjMsnlQTsOwMq71SWsqEudSEpAUXE6HTU+BB4mq453zzsSlFVfYkeR27IyO3ln1iVnNmJJgEQICZBmee+o9o1YIUovXzCwrzcpUnLv3HceWs7qBdo7vJdKLM5dB2oJkRmJHCVSadTjaCNUo5aoMeHtrvSfNnI5PwF2K29s8AW8RtQoK7JKlDsnUpMDcFaj9ZVVp2UvVAFtxLyFeatCyUqG6RMeHoqsw7YR98B8LtmWSrs9avIFAchBkUY2GEtNoUhy9tCnOVoy3GUjMO0CQnmAd3E1Cfsy0H5O0XC7NtSmmwoobIKtdCRE6biO/hMVmeJYs4tSjCTyJOvjqd9abjbDLza0N4haIzwDL8gpA+NA1PooMf6PtD1d7h7h4J68JJ8CpETXnQxTtuSZ7n/AK8SjSf3Ky38gyjrFXWaBMFEZoExrumaiXbjSVjqMyk6z1uWeERB8ap3brKopUkAgwRyI9Fci+HyR6v3VbfwcylBP8b/AJNU6JlB54tFpCu0HVqMkJCIyZRMTmPtNadtnatOsBp4ZkOKCcskSZBERrIidOVZ10F4i2G7olIzBTQkDXtlaUjwzfXROzdG6xBxSkrQlohoBYOhhSnHBwgtpKQR+cNKpaXXc5s1ZJX2+5R3Vjg1ostruC2tB1SlbxIPHzU76r2bzAm1Zk3Dg1Ctz8E8yMsGgXEcWUu5cdEflFKVqBHaUSBrw3Crle0jHmqZWCN4KUyO4/8Aiu1X5OQtsfv8PfALV40lY0lbb404AQ2R6wfRQopm8TZdQ0kPNqWpRW320lP5MaEgFJBQd4B13VFtA644mFhBWSmZHZBmZA1jU8Na0+1VaYUgBNzcq61AWsI6rq90BUKQQM0H1a1OSb2HTrkx9zAnQf8Ah3/UPu02rC1Dew+P4/UrW7raGySQSxdnN2hK0gEHlCIimHto7JIJUzcJHPrEfamtU12QNUPJkruGrPmtOjxBP/aK37op6PfJbVLlyJdc7QbVubBGgI3FW4nlMVAwSzsblxpK+vb69Oe3JUjKopJBAKZGYR5pA8K0hrCyBHXPHSJJTp4QnfSPV4M2uzKrbe9VbWDzrSghYACVZQYJUBoOeunCsV/20xNZjy91P7CY9grbdrUW5tVM3DgAUNMxSCSPHSe+sWurKwzZeufJKikaI1I5EJiO+a2NxlJx8BcZKKlWxWI21xHrYXeOkAntCB9adKtOj7H7h3F7brHi4CsgyAPirIPZAE99U9zh1oky2t2QdSoJPsy60VbB4a23iFupK3u27xSkIJyLMSBG7WAaq4RQqbfBvVe15XtTMZz01C38mZNwp5IDishaSD2siozTuHfWVl7CiINxiHh1bf360T4QTkWlt3vGfmKrC1nkarENl9ilnZ5CbR59ahqUOtBPZ4kKSogkb4jcCeFVVkTmzBMlOv8AHOmre7KCFDekzHh9YOoNK7/JuEJzJSoSkEQcqhI3798Txikmpf8APyVxzin18expey20aXWipeVtQUZggCTrpJn/AM1doxNv84j5w99ZvsXgqbnrQoqSE5eW85u7uorTsS2Pjq9QrmlGCe7K65PhBldYzbLCcmVChvIUIPtrxq9b+Wn1iha22IaUoAuqTJiSBAqfedHSGVAF1RB3EAe+lcYPewKUltRcXyGnmltlYAWkpMETqI01rP73Zi4T5TrKbh1sDIcxyBajKh8UDT30Ut7GtfnF+oU+jZFobnHB4Ee6lShHiXwNcn2KXHtqlvWT9otQSthKSpRJTnGdGVIiQCQSI5gd9dYxtS7ZBxDKTkW1AIypSDlLcqhM50kHtZgToDIiVjXR/mQ71CyXHSjMXFaQkzpA36ChvanEw666y3lKFqmVJBUjLCVwRqDmbmJjtd9Vx03SEnxuDN9h7rakpVBKoIhc+dEfXV1svss8u8bQ4iEKVlXrPZ+OBIM6CJHOrC8xq2sSGWrRlxYSC4p1AdKVRqlJVruiRwMxVlZbb3oShxm0t0hUhKkstjUGDr8XUd1XUpad+QZMcNXS0vZsIekW4S06i3bSMrLRAHIrJ19AFBlnfhKklSUnXUEJMjwO+pd/0pXGchTdu6tXZVDSVHTmSO1UFO0K315VMoacWPyYDYSlRHxY0AJ4HdO/fItjyVs9iM8PurLa6at1gLbQpsEA5dFb+Rj2VH8lQEKMqOYHeAI9W6mFMX6RqwoADd2dw7usqA9jjyZSpIEb5SPva11qqORxkObRYIh63buJKXEKLDwSkEEoEoXod5QIMbymnLfosuylKgpWUgEeBGmmar20u3LVpCrd+2Kn1IztpEqTvg9o6Rmg+NEwViW4x6kV5Xqqe8Kr3tHd6bhtMHdk9mH7IlpZUG7laA4oZRlCEuFOpmPyhR31zaX1xbs3DqCqQeqW3JJClNKHWFHEbynw13UU2puw4FPpSUJkqkJ3AE8O8A1lW1uNoWoP28o60ajUQob4gxIJj095pFbluPsv0BVb5mI3aceFXOzWDt3bhD1yi3SB5ytZMaaSNNImqBSpPfU2zw1LjZX1ieyR+T+OoTByjiQNa6bdEVyHexmzLJU+lx4pShBUXMuYZARyOhUNBrrnq0xy4wh51RN1dfqNswAEpAA7XIJ+urC5UlnDWghKUl9wJSCAjsoJMEkAHtqGu7s91ZpjGDusdt1TRClEQh5txUwTqEqMbt9aCfLBJ9gysMYwllUi4vlpy5QlaEFMcIE6RwioeNOYZcJTluXm8qSBNsSCd/aKVn6qBEqB3qgcNP4jhSs8QWnSQQee6qNKydBM7tEpm2RaqUMzDvWsuJ3AK7WYL3wdCIHDXWtjw/bK7fsnXUoZlKEhDrbgcSpwlAUMsCIzTBrKcI2NbVYm6u3nm0pgIS0gKKgpRAyydZMwO6rnZXbCxsW3W2hfOoWQVhaGokaSIVpw9QqE1a6SipPcs+lnalaGmkqbT1kkKKmweG4E7te+sn/2hcmQGwZnzBv5+NGe0GPYfeLUp78JETISFNZEnTzUnduFDzlnhatULvkjjLbSo9S00uOLit+R5z1bJ7FUvHXCZIRP6go66Jbku37HWagOkoSnQJWEGVFO4yFRPdWfuWzaVeeVIIkKSmD4EHcRy1o76IXEjEWEtkz1hJmJjq1Zt3Ddp3U0naEifSFKlSoimVfCCtyu1tQI/njv/u1VhNxalA1jXvrfenRnM1ZApzjyjVMkSMipEjUaVnL+1rLailuyswBoCWsx071b6eKb4DsAdS1qU4yD2lFBiSZhJ3DnvBouTtyeFtZj/wBuiujt8of1e0/+Omm0Pua0D2zuNP2ufIkHPEyJ3Tu9dX7e3VzxQj5v76kq2jS8iFWtqQrTMhGRaSdxkH66pFCCQdCDFb0o90b1H2ZcDbe4+Qj5v76da21f+Sj1H31RginrR1KVpKgFAHVJ3Ecq3pQ8B9SfkImtuXvkI9vvqSnbh782j21X409aKKVW0pJ0UgpMeMknwqG3cgcE+qleHH4N6kvIQnbZ2D+TSO/U+z2emhrBLbq3X7l1oJS2M4BntKJlIgmdVEegVL8vABORswJjKdY4b6qcRxIK0VohRBhJJTInXUmPDuqWRLGumJ1fTx9WVTlQPt3aypRUqCs5iSJk7/trh25WJAUYPAEx6qlOrRKgFHTzdJry3YSR2nMpjdFUWelSElhipO3uM4fcLaWHEFBUOYkVOxHGFugZjKgQQQmII5aaUY7BYFboZuLy5bS822mEpWNFLOgAG4yakI24QVZW7CxT4tTHpkUy696IOMVKlbAzGsefJSsPOAOpkpzGArcsb906+ChVM5iS1TmXM75FaXf7YBP9TsVcz5Mkie4zrVavbVBnNh1gf/bgfUqnjrrY2RpTaYE2D8uozE7xEb54b++K1NvaG/4rn9lPuoXXiFldKQkWbFs5nGRxoqSCrghaSSMqoy5hqCQd00Q3G3NmpOU2a23EyCUuRrxChG+kcezibW3vY5d4reutrQoylYKTCRuOh1AkUG4nslcKQhttPYQVEAz8aCfi67qJEbU25/q7n0n+mnk7S2/6O59IfdSJVxH7BvywYtrW+aTlQ01Hc2gH15JPpq32YtXipxV0RKQAkdUkDVKxJKUgjWKshjtt+Zc+eafRctLYeW2S0rstgLVIUVBwiDwIKf8AFU8idcUUg1fJD2zxlh5tpl5KkBlEAIWnKTwVBnlrrNZ/a4UpbgBDgQTGYNk6egVr2AbMrucSU7cpSDb9gwBvSTru3kmAeU170h9INzb3SmbdzIlCRm0BMnXjugUMEZeWw55wdKMa/szdGxcjQXB8GFfXlpxWwDgSyUh9SlryqSWVjIJAzFUbvRVg70jYid9076IH2U9Y7Y37kZru5JVokIUJJkaEEVeUH5OdTXgvekUlFhatNIUEklZABOXKMqEnTSBG/lWW2mJrbWSondBB91HWJ7bPtpQEX1yVqSCuVpKUmTp5uugB9NDmLYqu7cCLlzOqIS6pKQpC+AUpIBUgnTXcFTpFCPGw04+SE5jKVAwI0ioLFwuYEAHfyp5vZp4g6JEbwSZHdu31GusNU3lzkDNO6TEc9KaxaodsHikqSADOuvqo06N1ODGLNWUJGZST+0hXuoIsLhDZUSnOeBnLHfRz0fOq/C1qDEdZy4ZFRSLdtUO41FNPn4PpClSpUBTOOmu+QzbsLXvzqCfEoI+qawJ26QTMn1VtfwiD/ult/fH/AC1Vgwp1NpUBqyWX08z6qXlCefsPvqGTXmatrZqLW0xNCJkkg9xq6XfMPKQvMsAoAcyJBIcGkkHeCkA6cZoQBFT8OfGfKkQFfZPvplNsGksg8adCjyr3qq9DJ/g1QSjtDh5U+25TDbakkEDcZg7vT3UR49i9s+0nq2i26mNyQEngRIOo4g1g0VSXBxoLubok6EiDuBNFOVfKh+7wRYPYSSPGkl7DIgBwzqo+s1bXVg2XEi2dW8mBm0IIOg4xpNVysNd+QqiXY+zhQBScyljMlUiQJPDWpO0Mqs0t3Dm0YPbJWoJaLuZ4hQBzQcqe1v1A58azq6Cc5UhTKdfzo91XW2ONKSWLdaMzbZ6wjNAUTpMHSQJA8aF3bpBJyoQkSYCtT6waH0+XU6o6M30/pwUr/YnC4B89Tav/AFf3Uy6GyR5gGugdGv1VItsB6zXOykQDuPETxrm/wItAHMyqZ3dwnjoR4V2a0cehkA2YKSkFuZkEuD1e2ii8tzDLiw04pxI6woKVwtMAlUEgFSYV4k0M+UIEZm2zqNEyDv5k17hdzF0oITlCp0me/wB9Rnk61EvHC3jeS+HQToZT8hB9H76dTlH9Egxyn31FCl79B6B7qvbnaAuNpStpGdOgcAAPpEa1mrJ2Q0PNDewD6T764cs0vLR1aA0JykqSXUmYmE6Sr0+NNh9X8CnbrFXhZLSn+jczpgbgpKQfRINRnHTuVi7DDYPAr60cKXZW2pRClqMqJ1IVEmAec0F9IWzL6Lt11xSAh1RKFEwDoNO4jlVHhW315bFsoeXDZAyKJKMuvnJJ76k7ZbXjESwHU9oIMqSqE5iT2gniANImhr9N2zRwvK6iUKrDX+dZ+ePr4U4hK24yvspgyIdTv9dVOJ4eGlkTm/jxNdYXgzj8qQE9kjQn926rRyKatE8mGWOWmXJJescxlTzM/wB4n304zg6VmDcs68StI7t+aomK4M61K1hABMQmfqimsGw43DyGgYKyAPtPoGvorSmoq2CMHJ6UEWOYFboyLXdIcUpIC1NHMMw01iSJABk7zmqA1hWHqaWTdrS4EkpSWyQo8BMaTzrS7HBLLD7QOuW6Hc5ASFjOpUwZ10AKQFRHZz9+la50j2KTCcNZ0/5bf3Kkrmtil6XurMmkVpHRteNLxCxCcyXAqFAkkKhCxI004ad1SXuk60//AFrEfqN//XVxsZt/av39u0ixbbUpcJUEpBT2VGRCRy9tPTQlm2Uq8pUhjJfhFf8ACWv9+f8ALVWD1vPwif8AhLX+/P8AlqrCQU99GjDlpa551M8gJqa7s66QC2h1ZncG1e6rPZLbd6xC0spQesM9sTHDSr9zpUvzudSnwQKeMHLgDaQGDZK9O61fP/pL91P2WzV2h0FVu+kcSWlj7KI19I9+f6yr5qfdSR0mYiBPlCoHNKfdTLG0DUiIbNafOQseKSPrFcC4UNx9g91Wp6VcRCSVLbcHEKQPdUS+xnIoGOy4kOJIJiFftcCCn9k0ztGSs4FwfH0VwXj/AAK6RtOeU/x41Jb2uUPippNUvA1R7sjNrPI+qn0OHkPSKN8MuWbi2DjY/KxuJEZhwiNx+0UPDbYpJCmhIMHXjOtLc1/z8jKMPzfBWBw8hVZeYkpp8FPnJCXBz7KhI9IFFidu2+LR9Y91Bm2+LeUPodaSUZUZTu5nl3Ghqk1TjQNMVunZ10jY0m4ukLQkBHVJiNxmTP8AHKhPNVj+GFuNIYecWWmpKEpSkkHxMGNTx41DHVQdVzw7Ij060sbiqDJ27Gs1ehw0uz8o/N/fSSE8VH5v76Nilts1s+/fPhljLmOsqMJAHMwaL/xTYnavIWENuwdcjqRHcc0Gm+iViL5vKoiApajwgDQemYqXtxjzxeKkuLTJMAGNKeK1MDekkXuF3zSQXWmUDmp9P2TULD3n33VNIFvnTwL+Wf1Tlg1YowBtxpKlPukqEwXEx7TXtp0eNXKihp0lyMwOdJ3cxv4xSPLjv8Q6xyfYX+zF+CCWmQB5yhcA6cTEVIx3DnGbZKkwcxMuocCgN2UFSToD2t8Cs/ucPfacW0Xh2CdMxAJG8Cfq7qYZVJjtAKTCwCdff6ad49VdgXoPbm8KHnC60heaPOBT6U9WUj06iqu6uUKVKW8g5ZlH2kzTmKN5cqfkiD37zPtqHpHfSWZex0Vg8PaaSXY3fWaaBrqhwBuyRbXCQ4kuAqQFAqTJ1EiRv0kaVoGF7NTcW9xYocRbvKKVFyJCTOY7yQMuYA93fWdMIlaREyRpMcefCvo21QhLpZbQEtNpSUjUhLeUFPfBz+ukn5Kw4oHekDEiu6ZYISVJYJQ3uSXFp0G/TKhQg80CsyusFuGSC6jKDO5SDu37lURbeYmX7p51KVBCjCfN3ABM+yh8QB8U/wAeFdGJQmriyeWGTE6nGhWdot7+bbSdQJLiU7928j2VcdHrKm8ctULSEqS8QRP9hdH/AEd7NFNuXHEpBd1AKRogcVT8rlyqLgO2bP4ZbtmrZkpU7lDpSM6QEEQkwTlGXST8Y1NzttICWxtEV7SpUDGTfCGRNpa/3x/y1Vg60EbxX0Z04YM49YJcbBV5O5nUBvylKkk/syCe6Twr52uFSabtZjpLaQEqzjWZEGUxz4Gd+lSFut8F+w/ZUdstFUKkACAe/mfX7BUVVGGWtqDLH0qV8/yWIeT8r/Ca465O7Pp4fvqO1arOqUnxFcvW606qSRPOn1vwJpJarlMEZ/Z++rLIHrJlCVguNOLGXcQhQzDxAUCf2jVAypOYZpjjFSHHUJclomPTSPK26opHH0uVr9O5f2mDJCBmc146H7KmIwZs/wBIPUr3VFTcGO+pDdz41Rpk9vBJbwVA/p0jwzV0nA0z/PI/xe6o/lP9mvfKvH20KY9omIwJH55Htpw7LtK3vD1fvqI3ecxr4mu03vd7aXTI1x8HB6PGDufPzf300ejlvg//AIf31NRfH+DXQvzHH10uiX+oOqPght9GjZ0L/sFV+LbGdUiApBVPnAxp3jmavU4qsH99VuI3KljMokSOzrppoRQSlF7jNxfAQ7AbG3jDhcLXYcaOVUiCCUnTWd3A1F222ceDmYjKk6DWvOjnb65t3OpV+VaO5Kj5sfJPDwNDe1uNXLtwsuhQCjKUzoEndoO6mhlSk49wPBJx19i7ssDSm26wqSVieyqCNOXoNVjGKPtqzNLKFDcU76Yxv8ggpQoxoRyMga+OtVVpfKKVEkSNx/jwrhy45SepcHtfS/U4oQ9NqnX9Ddw1crUorQ4STJOU8a4tnXGlagp7iPfVgna9+DGXcAZEnxqOu7dvXUpgZ4IEbuJ99dUuDy4upWgpa6PnXm2nXMgDg7KpkKnUCU7lAcDXp6MT8tA9dDeAbVPsEN5yWVLBUg7pE6j5J13itGG0Q+Qv0Uk9afSBaJO5Aw50YEf0ifb7q4/For86n2+6iZW0KZ/m1xTa9oh8hdJqy+A6MYN/i3V+cHto22P2gBUkLJ7bC2VGdykdWB6sp9BqoXtQn5KvTQKxiqmLlSyFFHWFWXUAydY78prdck7F6IvY5v7wda7mgyoxBMAzymrXZ/CnHXE5EhagQeqKu0QU5hpy5xqOIqiw1htdylKierUrfGu4xM98A+mi/Z7aLyB3OGkOJMCYhad8wTOuvsroi9MdIkm5y1N2w/c2tKbO7UUdWtpMBJkHUADQjSCqKzDo0cnG7Q83T/0Lor6TtrBc27GSUoczE+aV9kiAoToDM1R9DOAOP4s04gHq7eXFqI0GikpHiVHdyCjwqcGmtgThKPKPpmlSpU4h4RQNjPQzhlw4V9UponU9UspSf2SCkegClSrGK/8AEDhnO4+kH3K8/EBhnyrn6QfcpUqxiSz0I2CRCXLkAf8AMT9yubjoOw9YhS7kgf8AMT9ylSo2zEf+T9hnyrn6Qfcr3+T/AIZ8q5+kH3K8pUDE5PQrh4ES/wDSD7le/iXw/m/9IPu0qVG2Y6/E3Yc3/pP9NS8M6LrNhzOjrSd0KWCP+mlSrWwUd4n0Y2T6wtYcCojsqAnx7NRPxP2PN76QfdpUq1s1C/E/Y83vpP8ATS/FDY83vpB92vaVa2ajw9ENjzf+kH3K8HQ9YZVJPXEKEEFY9Y7OhHOlSrWEas+hawb80v8ApcH3KeteiGxbeS6C8VJmApYKdZBBGTUanTvpUqm8cW7a3KrNkUdKbrwMYh0KYe8SVF8SZhLgAB03Sg6aVDHQBhnyrn6UfcpUqZKibbYh0AYZzuPpR9ynrToLw9pYW2q5SoTBDo4iD8TkaVKiAaHQDhn/APR9L/oqwT0O2A3F/wCk/wBNKlWMTHujCyUkAhwRxCgD68tRD0P2Pyn/AKQfdpUqxrOT0OWPyrj6X/TTNx0I4esQpVx9L700qVYxHT0B4YNxuPpR9yrVjonskJcSC7DqcipWDpIOhy6agUqVYxFd6FsPUU5uvUE8OtgexIPtouwXAbe0aDVu0ltA1hI3nmSdVHvJJpUqCilwPPJKbuTssKVKlR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5578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Environmental Factors: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Design considerations that result from the </a:t>
            </a:r>
            <a:r>
              <a:rPr lang="en-US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environmental impact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during the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p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roduct’</a:t>
            </a:r>
            <a:r>
              <a:rPr lang="en-US" altLang="ja-JP" sz="2000" dirty="0" smtClean="0">
                <a:latin typeface="Tahoma" pitchFamily="34" charset="0"/>
                <a:cs typeface="Tahoma" pitchFamily="34" charset="0"/>
              </a:rPr>
              <a:t>s development, manufacturing, sales, operation and disposal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(cradle-to-grave or cradle-to-cradle)</a:t>
            </a:r>
          </a:p>
          <a:p>
            <a:pPr eaLnBrk="1" hangingPunct="1">
              <a:buFont typeface="Arial" pitchFamily="34" charset="0"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Societal Factors: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Design considerations that result from considering the impact on the </a:t>
            </a:r>
            <a:r>
              <a:rPr lang="en-US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people </a:t>
            </a:r>
          </a:p>
          <a:p>
            <a:pPr marL="120650" indent="-6350" eaLnBrk="1" hangingPunct="1">
              <a:buFont typeface="Arial" pitchFamily="34" charset="0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and society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within which a product is being used; these include issues such as safety, ergonomics, and lifestyle  </a:t>
            </a:r>
          </a:p>
          <a:p>
            <a:pPr eaLnBrk="1" hangingPunct="1">
              <a:buFont typeface="Arial" pitchFamily="34" charset="0"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751" y="609600"/>
            <a:ext cx="7556500" cy="717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cap="none" dirty="0" smtClean="0">
                <a:latin typeface="+mn-lt"/>
                <a:cs typeface="Tahoma" pitchFamily="34" charset="0"/>
              </a:rPr>
              <a:t>Definitions of the Four Factors</a:t>
            </a:r>
          </a:p>
        </p:txBody>
      </p:sp>
    </p:spTree>
    <p:extLst>
      <p:ext uri="{BB962C8B-B14F-4D97-AF65-F5344CB8AC3E}">
        <p14:creationId xmlns:p14="http://schemas.microsoft.com/office/powerpoint/2010/main" val="163238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indent="-228600"/>
            <a:r>
              <a:rPr lang="en-US" sz="2800" b="1" cap="none" dirty="0" smtClean="0">
                <a:latin typeface="+mn-lt"/>
              </a:rPr>
              <a:t>Redefining product archaeology</a:t>
            </a:r>
            <a:endParaRPr lang="en-US" sz="2800" b="1" cap="non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considering products as designed artifacts with a history rooted in their development</a:t>
            </a:r>
            <a:r>
              <a:rPr lang="en-US" dirty="0"/>
              <a:t>, we will synthesize concepts from archaeology with advances in cyber-enhanced product dissection to implement new educational innovations that integrate </a:t>
            </a:r>
            <a:r>
              <a:rPr lang="en-US" b="1" dirty="0">
                <a:solidFill>
                  <a:schemeClr val="accent2"/>
                </a:solidFill>
              </a:rPr>
              <a:t>global, economic, environmental, and societal concerns </a:t>
            </a:r>
            <a:r>
              <a:rPr lang="en-US" dirty="0"/>
              <a:t>into engineering design-related courses using </a:t>
            </a:r>
            <a:r>
              <a:rPr lang="en-US" b="1" dirty="0">
                <a:solidFill>
                  <a:schemeClr val="accent2"/>
                </a:solidFill>
              </a:rPr>
              <a:t>product archaeology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02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5662</TotalTime>
  <Words>2753</Words>
  <Application>Microsoft Macintosh PowerPoint</Application>
  <PresentationFormat>On-screen Show (4:3)</PresentationFormat>
  <Paragraphs>640</Paragraphs>
  <Slides>42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Apothecary</vt:lpstr>
      <vt:lpstr>An Introduction to product archaeology</vt:lpstr>
      <vt:lpstr>Product dissection activities have become increasingly popular over the past 20+ years</vt:lpstr>
      <vt:lpstr>Product dissection activities can facilitate in-depth investigation of manufacturing costs</vt:lpstr>
      <vt:lpstr>Ulrich and Pearson coined the phrase  “product archaeology”</vt:lpstr>
      <vt:lpstr>Chen, Lewis &amp; Simpson (and others) investigated whether product dissection activities facilitate understanding of GSEE factors</vt:lpstr>
      <vt:lpstr>Contextual Analysis (GSEE)</vt:lpstr>
      <vt:lpstr>Definitions of the Four Factors</vt:lpstr>
      <vt:lpstr>Definitions of the Four Factors</vt:lpstr>
      <vt:lpstr>Redefining product archaeology</vt:lpstr>
      <vt:lpstr>4 Phases in an Archaeological Dig</vt:lpstr>
      <vt:lpstr>Mapping between Archaeological Exploration Phases and Kolb’s 4-stage Learning Model</vt:lpstr>
      <vt:lpstr>Template for developing product-based archaeological exercises: Preparation</vt:lpstr>
      <vt:lpstr>Template for developing product-based archaeological exercises: Excavation</vt:lpstr>
      <vt:lpstr>Template for developing product-based archaeological exercises: Evaluation</vt:lpstr>
      <vt:lpstr>Template for developing product-based archaeological exercises: Explanation</vt:lpstr>
      <vt:lpstr>Framework for Classifying Product  Dissection-based Activities</vt:lpstr>
      <vt:lpstr>Framework for Classifying Product  Dissection-based Activities</vt:lpstr>
      <vt:lpstr>Framework for Classifying Product  Dissection-based Activities</vt:lpstr>
      <vt:lpstr>Framework for Classifying Product  Dissection-based Activities</vt:lpstr>
      <vt:lpstr>Framework for Classifying Product  Dissection-based Activities</vt:lpstr>
      <vt:lpstr>Framework for Classifying Product  Dissection-based Activities</vt:lpstr>
      <vt:lpstr>Framework for Classifying Product  Dissection-based Activities</vt:lpstr>
      <vt:lpstr>Framework for Classifying Product  Dissection-based Activities</vt:lpstr>
      <vt:lpstr>Interventions AT NU</vt:lpstr>
      <vt:lpstr>Interventions AT NU: ME 398</vt:lpstr>
      <vt:lpstr>Product Dissection Lab - 2012</vt:lpstr>
      <vt:lpstr>Comparison of dissected products and engineered solutions - 2012</vt:lpstr>
      <vt:lpstr>Comparison of dissected products and engineered solutions - 2012</vt:lpstr>
      <vt:lpstr>Comparison of dissected products and engineered solutions - 2012</vt:lpstr>
      <vt:lpstr>PowerPoint Presentation</vt:lpstr>
      <vt:lpstr> Pre/post survey for product archaeology assessments </vt:lpstr>
      <vt:lpstr> Pre/post survey for product archaeology assessments </vt:lpstr>
      <vt:lpstr>Contextual Analysis Assignment “Prosthetics” NU – DSGN 106-1, Fall 2012</vt:lpstr>
      <vt:lpstr>Product Archaeology Assessment “Prosthetics” NU – DSGN 106-1, Fall 2012</vt:lpstr>
      <vt:lpstr>Product Dissection Lab - 2013</vt:lpstr>
      <vt:lpstr>PowerPoint Presentation</vt:lpstr>
      <vt:lpstr>PowerPoint Presentation</vt:lpstr>
      <vt:lpstr>Dissemination plans</vt:lpstr>
      <vt:lpstr>Dissemination plans - Goals</vt:lpstr>
      <vt:lpstr>Other than ABET outcome (h) are there other reasons to educate our students in these areas?</vt:lpstr>
      <vt:lpstr>Limitations of GSEE analysis</vt:lpstr>
      <vt:lpstr>GSEE Lenses provide perspective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product archaeology</dc:title>
  <dc:creator>David W Gatchell</dc:creator>
  <cp:lastModifiedBy>David Gatchell</cp:lastModifiedBy>
  <cp:revision>77</cp:revision>
  <dcterms:created xsi:type="dcterms:W3CDTF">2013-04-20T18:17:16Z</dcterms:created>
  <dcterms:modified xsi:type="dcterms:W3CDTF">2013-05-06T12:33:09Z</dcterms:modified>
</cp:coreProperties>
</file>