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xlsx" ContentType="application/vnd.openxmlformats-officedocument.spreadsheetml.sheet"/>
  <Default Extension="vml" ContentType="application/vnd.openxmlformats-officedocument.vmlDrawing"/>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charts/chart2.xml" ContentType="application/vnd.openxmlformats-officedocument.drawingml.chart+xml"/>
  <Override PartName="/ppt/notesSlides/notesSlide5.xml" ContentType="application/vnd.openxmlformats-officedocument.presentationml.notesSlide+xml"/>
  <Override PartName="/ppt/charts/chart3.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5"/>
  </p:notesMasterIdLst>
  <p:sldIdLst>
    <p:sldId id="267" r:id="rId2"/>
    <p:sldId id="268" r:id="rId3"/>
    <p:sldId id="300" r:id="rId4"/>
    <p:sldId id="301" r:id="rId5"/>
    <p:sldId id="306" r:id="rId6"/>
    <p:sldId id="271" r:id="rId7"/>
    <p:sldId id="272" r:id="rId8"/>
    <p:sldId id="303" r:id="rId9"/>
    <p:sldId id="304" r:id="rId10"/>
    <p:sldId id="307" r:id="rId11"/>
    <p:sldId id="305" r:id="rId12"/>
    <p:sldId id="273" r:id="rId13"/>
    <p:sldId id="310" r:id="rId14"/>
    <p:sldId id="314" r:id="rId15"/>
    <p:sldId id="315" r:id="rId16"/>
    <p:sldId id="316" r:id="rId17"/>
    <p:sldId id="317" r:id="rId18"/>
    <p:sldId id="318" r:id="rId19"/>
    <p:sldId id="319" r:id="rId20"/>
    <p:sldId id="320" r:id="rId21"/>
    <p:sldId id="321" r:id="rId22"/>
    <p:sldId id="322" r:id="rId23"/>
    <p:sldId id="323" r:id="rId24"/>
    <p:sldId id="324" r:id="rId25"/>
    <p:sldId id="325" r:id="rId26"/>
    <p:sldId id="311" r:id="rId27"/>
    <p:sldId id="312" r:id="rId28"/>
    <p:sldId id="326" r:id="rId29"/>
    <p:sldId id="327" r:id="rId30"/>
    <p:sldId id="328" r:id="rId31"/>
    <p:sldId id="329" r:id="rId32"/>
    <p:sldId id="330" r:id="rId33"/>
    <p:sldId id="331" r:id="rId34"/>
    <p:sldId id="332" r:id="rId35"/>
    <p:sldId id="333" r:id="rId36"/>
    <p:sldId id="334" r:id="rId37"/>
    <p:sldId id="335" r:id="rId38"/>
    <p:sldId id="336" r:id="rId39"/>
    <p:sldId id="337" r:id="rId40"/>
    <p:sldId id="338" r:id="rId41"/>
    <p:sldId id="299" r:id="rId42"/>
    <p:sldId id="339" r:id="rId43"/>
    <p:sldId id="340" r:id="rId4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87885" autoAdjust="0"/>
  </p:normalViewPr>
  <p:slideViewPr>
    <p:cSldViewPr snapToGrid="0" snapToObjects="1">
      <p:cViewPr varScale="1">
        <p:scale>
          <a:sx n="104" d="100"/>
          <a:sy n="104" d="100"/>
        </p:scale>
        <p:origin x="-1672" y="-1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printerSettings" Target="printerSettings/printerSettings1.bin"/><Relationship Id="rId47" Type="http://schemas.openxmlformats.org/officeDocument/2006/relationships/presProps" Target="presProps.xml"/><Relationship Id="rId48" Type="http://schemas.openxmlformats.org/officeDocument/2006/relationships/viewProps" Target="viewProps.xml"/><Relationship Id="rId49" Type="http://schemas.openxmlformats.org/officeDocument/2006/relationships/theme" Target="theme/theme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Number of cases of autism diagnosed in the</a:t>
            </a:r>
            <a:r>
              <a:rPr lang="en-US" baseline="0" dirty="0" smtClean="0"/>
              <a:t> US 1980-2010</a:t>
            </a:r>
          </a:p>
          <a:p>
            <a:pPr>
              <a:defRPr/>
            </a:pPr>
            <a:endParaRPr lang="en-US" dirty="0"/>
          </a:p>
        </c:rich>
      </c:tx>
      <c:layout/>
      <c:overlay val="0"/>
    </c:title>
    <c:autoTitleDeleted val="0"/>
    <c:plotArea>
      <c:layout/>
      <c:lineChart>
        <c:grouping val="standard"/>
        <c:varyColors val="0"/>
        <c:ser>
          <c:idx val="0"/>
          <c:order val="0"/>
          <c:tx>
            <c:strRef>
              <c:f>Sheet1!$B$1</c:f>
              <c:strCache>
                <c:ptCount val="1"/>
                <c:pt idx="0">
                  <c:v>Series 1</c:v>
                </c:pt>
              </c:strCache>
            </c:strRef>
          </c:tx>
          <c:marker>
            <c:symbol val="none"/>
          </c:marker>
          <c:cat>
            <c:numRef>
              <c:f>Sheet1!$A$2:$A$8</c:f>
              <c:numCache>
                <c:formatCode>General</c:formatCode>
                <c:ptCount val="7"/>
                <c:pt idx="0">
                  <c:v>1980.0</c:v>
                </c:pt>
                <c:pt idx="1">
                  <c:v>1985.0</c:v>
                </c:pt>
                <c:pt idx="2">
                  <c:v>1990.0</c:v>
                </c:pt>
                <c:pt idx="3">
                  <c:v>1995.0</c:v>
                </c:pt>
                <c:pt idx="4">
                  <c:v>2000.0</c:v>
                </c:pt>
                <c:pt idx="5">
                  <c:v>2005.0</c:v>
                </c:pt>
                <c:pt idx="6">
                  <c:v>2010.0</c:v>
                </c:pt>
              </c:numCache>
            </c:numRef>
          </c:cat>
          <c:val>
            <c:numRef>
              <c:f>Sheet1!$B$2:$B$8</c:f>
              <c:numCache>
                <c:formatCode>#,##0</c:formatCode>
                <c:ptCount val="7"/>
                <c:pt idx="0">
                  <c:v>10000.0</c:v>
                </c:pt>
                <c:pt idx="1">
                  <c:v>15000.0</c:v>
                </c:pt>
                <c:pt idx="2">
                  <c:v>20000.0</c:v>
                </c:pt>
                <c:pt idx="3">
                  <c:v>35000.0</c:v>
                </c:pt>
                <c:pt idx="4">
                  <c:v>55000.0</c:v>
                </c:pt>
                <c:pt idx="5">
                  <c:v>75000.0</c:v>
                </c:pt>
                <c:pt idx="6">
                  <c:v>105000.0</c:v>
                </c:pt>
              </c:numCache>
            </c:numRef>
          </c:val>
          <c:smooth val="0"/>
        </c:ser>
        <c:dLbls>
          <c:showLegendKey val="0"/>
          <c:showVal val="0"/>
          <c:showCatName val="0"/>
          <c:showSerName val="0"/>
          <c:showPercent val="0"/>
          <c:showBubbleSize val="0"/>
        </c:dLbls>
        <c:marker val="1"/>
        <c:smooth val="0"/>
        <c:axId val="2139041352"/>
        <c:axId val="2138413048"/>
      </c:lineChart>
      <c:catAx>
        <c:axId val="2139041352"/>
        <c:scaling>
          <c:orientation val="minMax"/>
        </c:scaling>
        <c:delete val="0"/>
        <c:axPos val="b"/>
        <c:title>
          <c:tx>
            <c:rich>
              <a:bodyPr/>
              <a:lstStyle/>
              <a:p>
                <a:pPr>
                  <a:defRPr/>
                </a:pPr>
                <a:r>
                  <a:rPr lang="en-US" dirty="0" smtClean="0"/>
                  <a:t>Year</a:t>
                </a:r>
                <a:endParaRPr lang="en-US" dirty="0"/>
              </a:p>
            </c:rich>
          </c:tx>
          <c:layout/>
          <c:overlay val="0"/>
        </c:title>
        <c:numFmt formatCode="General" sourceLinked="1"/>
        <c:majorTickMark val="out"/>
        <c:minorTickMark val="none"/>
        <c:tickLblPos val="nextTo"/>
        <c:crossAx val="2138413048"/>
        <c:crosses val="autoZero"/>
        <c:auto val="1"/>
        <c:lblAlgn val="ctr"/>
        <c:lblOffset val="100"/>
        <c:noMultiLvlLbl val="0"/>
      </c:catAx>
      <c:valAx>
        <c:axId val="2138413048"/>
        <c:scaling>
          <c:orientation val="minMax"/>
        </c:scaling>
        <c:delete val="0"/>
        <c:axPos val="l"/>
        <c:majorGridlines/>
        <c:title>
          <c:tx>
            <c:rich>
              <a:bodyPr rot="-5400000" vert="horz"/>
              <a:lstStyle/>
              <a:p>
                <a:pPr>
                  <a:defRPr/>
                </a:pPr>
                <a:r>
                  <a:rPr lang="en-US" dirty="0" smtClean="0"/>
                  <a:t>Number of cases </a:t>
                </a:r>
                <a:endParaRPr lang="en-US" dirty="0"/>
              </a:p>
            </c:rich>
          </c:tx>
          <c:layout/>
          <c:overlay val="0"/>
        </c:title>
        <c:numFmt formatCode="#,##0" sourceLinked="1"/>
        <c:majorTickMark val="out"/>
        <c:minorTickMark val="none"/>
        <c:tickLblPos val="nextTo"/>
        <c:crossAx val="2139041352"/>
        <c:crosses val="autoZero"/>
        <c:crossBetween val="between"/>
      </c:valAx>
    </c:plotArea>
    <c:plotVisOnly val="1"/>
    <c:dispBlanksAs val="gap"/>
    <c:showDLblsOverMax val="0"/>
  </c:chart>
  <c:spPr>
    <a:solidFill>
      <a:schemeClr val="accent6">
        <a:lumMod val="40000"/>
        <a:lumOff val="60000"/>
      </a:schemeClr>
    </a:solidFill>
  </c:spPr>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Number of cases of autism diagnosed in the</a:t>
            </a:r>
            <a:r>
              <a:rPr lang="en-US" baseline="0" dirty="0" smtClean="0"/>
              <a:t> US 1980-2010</a:t>
            </a:r>
          </a:p>
          <a:p>
            <a:pPr>
              <a:defRPr/>
            </a:pPr>
            <a:endParaRPr lang="en-US" dirty="0"/>
          </a:p>
        </c:rich>
      </c:tx>
      <c:layout/>
      <c:overlay val="0"/>
    </c:title>
    <c:autoTitleDeleted val="0"/>
    <c:plotArea>
      <c:layout/>
      <c:lineChart>
        <c:grouping val="standard"/>
        <c:varyColors val="0"/>
        <c:ser>
          <c:idx val="0"/>
          <c:order val="0"/>
          <c:tx>
            <c:strRef>
              <c:f>Sheet1!$B$1</c:f>
              <c:strCache>
                <c:ptCount val="1"/>
                <c:pt idx="0">
                  <c:v>Series 1</c:v>
                </c:pt>
              </c:strCache>
            </c:strRef>
          </c:tx>
          <c:marker>
            <c:symbol val="none"/>
          </c:marker>
          <c:cat>
            <c:numRef>
              <c:f>Sheet1!$A$2:$A$8</c:f>
              <c:numCache>
                <c:formatCode>General</c:formatCode>
                <c:ptCount val="7"/>
                <c:pt idx="0">
                  <c:v>1980.0</c:v>
                </c:pt>
                <c:pt idx="1">
                  <c:v>1985.0</c:v>
                </c:pt>
                <c:pt idx="2">
                  <c:v>1990.0</c:v>
                </c:pt>
                <c:pt idx="3">
                  <c:v>1995.0</c:v>
                </c:pt>
                <c:pt idx="4">
                  <c:v>2000.0</c:v>
                </c:pt>
                <c:pt idx="5">
                  <c:v>2005.0</c:v>
                </c:pt>
                <c:pt idx="6">
                  <c:v>2010.0</c:v>
                </c:pt>
              </c:numCache>
            </c:numRef>
          </c:cat>
          <c:val>
            <c:numRef>
              <c:f>Sheet1!$B$2:$B$8</c:f>
              <c:numCache>
                <c:formatCode>#,##0</c:formatCode>
                <c:ptCount val="7"/>
                <c:pt idx="0">
                  <c:v>10000.0</c:v>
                </c:pt>
                <c:pt idx="1">
                  <c:v>15000.0</c:v>
                </c:pt>
                <c:pt idx="2">
                  <c:v>20000.0</c:v>
                </c:pt>
                <c:pt idx="3">
                  <c:v>35000.0</c:v>
                </c:pt>
                <c:pt idx="4">
                  <c:v>55000.0</c:v>
                </c:pt>
                <c:pt idx="5">
                  <c:v>75000.0</c:v>
                </c:pt>
                <c:pt idx="6">
                  <c:v>105000.0</c:v>
                </c:pt>
              </c:numCache>
            </c:numRef>
          </c:val>
          <c:smooth val="0"/>
        </c:ser>
        <c:dLbls>
          <c:showLegendKey val="0"/>
          <c:showVal val="0"/>
          <c:showCatName val="0"/>
          <c:showSerName val="0"/>
          <c:showPercent val="0"/>
          <c:showBubbleSize val="0"/>
        </c:dLbls>
        <c:marker val="1"/>
        <c:smooth val="0"/>
        <c:axId val="2066090296"/>
        <c:axId val="2066191816"/>
      </c:lineChart>
      <c:catAx>
        <c:axId val="2066090296"/>
        <c:scaling>
          <c:orientation val="minMax"/>
        </c:scaling>
        <c:delete val="0"/>
        <c:axPos val="b"/>
        <c:title>
          <c:tx>
            <c:rich>
              <a:bodyPr/>
              <a:lstStyle/>
              <a:p>
                <a:pPr>
                  <a:defRPr/>
                </a:pPr>
                <a:r>
                  <a:rPr lang="en-US" dirty="0" smtClean="0"/>
                  <a:t>Year</a:t>
                </a:r>
                <a:endParaRPr lang="en-US" dirty="0"/>
              </a:p>
            </c:rich>
          </c:tx>
          <c:layout/>
          <c:overlay val="0"/>
        </c:title>
        <c:numFmt formatCode="General" sourceLinked="1"/>
        <c:majorTickMark val="out"/>
        <c:minorTickMark val="none"/>
        <c:tickLblPos val="nextTo"/>
        <c:crossAx val="2066191816"/>
        <c:crosses val="autoZero"/>
        <c:auto val="1"/>
        <c:lblAlgn val="ctr"/>
        <c:lblOffset val="100"/>
        <c:noMultiLvlLbl val="0"/>
      </c:catAx>
      <c:valAx>
        <c:axId val="2066191816"/>
        <c:scaling>
          <c:orientation val="minMax"/>
        </c:scaling>
        <c:delete val="0"/>
        <c:axPos val="l"/>
        <c:majorGridlines/>
        <c:title>
          <c:tx>
            <c:rich>
              <a:bodyPr rot="-5400000" vert="horz"/>
              <a:lstStyle/>
              <a:p>
                <a:pPr>
                  <a:defRPr/>
                </a:pPr>
                <a:r>
                  <a:rPr lang="en-US" dirty="0" smtClean="0"/>
                  <a:t>Number of cases </a:t>
                </a:r>
                <a:endParaRPr lang="en-US" dirty="0"/>
              </a:p>
            </c:rich>
          </c:tx>
          <c:layout/>
          <c:overlay val="0"/>
        </c:title>
        <c:numFmt formatCode="#,##0" sourceLinked="1"/>
        <c:majorTickMark val="out"/>
        <c:minorTickMark val="none"/>
        <c:tickLblPos val="nextTo"/>
        <c:crossAx val="2066090296"/>
        <c:crosses val="autoZero"/>
        <c:crossBetween val="between"/>
      </c:valAx>
    </c:plotArea>
    <c:plotVisOnly val="1"/>
    <c:dispBlanksAs val="gap"/>
    <c:showDLblsOverMax val="0"/>
  </c:chart>
  <c:spPr>
    <a:solidFill>
      <a:schemeClr val="accent6">
        <a:lumMod val="40000"/>
        <a:lumOff val="60000"/>
      </a:schemeClr>
    </a:solidFill>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Number of cases of autism diagnosed in the</a:t>
            </a:r>
            <a:r>
              <a:rPr lang="en-US" baseline="0" dirty="0" smtClean="0"/>
              <a:t> US 1980-2010</a:t>
            </a:r>
          </a:p>
          <a:p>
            <a:pPr>
              <a:defRPr/>
            </a:pPr>
            <a:endParaRPr lang="en-US" dirty="0"/>
          </a:p>
        </c:rich>
      </c:tx>
      <c:layout/>
      <c:overlay val="0"/>
    </c:title>
    <c:autoTitleDeleted val="0"/>
    <c:plotArea>
      <c:layout/>
      <c:lineChart>
        <c:grouping val="standard"/>
        <c:varyColors val="0"/>
        <c:ser>
          <c:idx val="0"/>
          <c:order val="0"/>
          <c:tx>
            <c:strRef>
              <c:f>Sheet1!$B$1</c:f>
              <c:strCache>
                <c:ptCount val="1"/>
                <c:pt idx="0">
                  <c:v>Series 1</c:v>
                </c:pt>
              </c:strCache>
            </c:strRef>
          </c:tx>
          <c:marker>
            <c:symbol val="none"/>
          </c:marker>
          <c:cat>
            <c:numRef>
              <c:f>Sheet1!$A$2:$A$8</c:f>
              <c:numCache>
                <c:formatCode>General</c:formatCode>
                <c:ptCount val="7"/>
                <c:pt idx="0">
                  <c:v>1980.0</c:v>
                </c:pt>
                <c:pt idx="1">
                  <c:v>1985.0</c:v>
                </c:pt>
                <c:pt idx="2">
                  <c:v>1990.0</c:v>
                </c:pt>
                <c:pt idx="3">
                  <c:v>1995.0</c:v>
                </c:pt>
                <c:pt idx="4">
                  <c:v>2000.0</c:v>
                </c:pt>
                <c:pt idx="5">
                  <c:v>2005.0</c:v>
                </c:pt>
                <c:pt idx="6">
                  <c:v>2010.0</c:v>
                </c:pt>
              </c:numCache>
            </c:numRef>
          </c:cat>
          <c:val>
            <c:numRef>
              <c:f>Sheet1!$B$2:$B$8</c:f>
              <c:numCache>
                <c:formatCode>#,##0</c:formatCode>
                <c:ptCount val="7"/>
                <c:pt idx="0">
                  <c:v>10000.0</c:v>
                </c:pt>
                <c:pt idx="1">
                  <c:v>15000.0</c:v>
                </c:pt>
                <c:pt idx="2">
                  <c:v>20000.0</c:v>
                </c:pt>
                <c:pt idx="3">
                  <c:v>35000.0</c:v>
                </c:pt>
                <c:pt idx="4">
                  <c:v>55000.0</c:v>
                </c:pt>
                <c:pt idx="5">
                  <c:v>75000.0</c:v>
                </c:pt>
                <c:pt idx="6">
                  <c:v>105000.0</c:v>
                </c:pt>
              </c:numCache>
            </c:numRef>
          </c:val>
          <c:smooth val="0"/>
        </c:ser>
        <c:dLbls>
          <c:showLegendKey val="0"/>
          <c:showVal val="0"/>
          <c:showCatName val="0"/>
          <c:showSerName val="0"/>
          <c:showPercent val="0"/>
          <c:showBubbleSize val="0"/>
        </c:dLbls>
        <c:marker val="1"/>
        <c:smooth val="0"/>
        <c:axId val="2066060184"/>
        <c:axId val="2066050008"/>
      </c:lineChart>
      <c:catAx>
        <c:axId val="2066060184"/>
        <c:scaling>
          <c:orientation val="minMax"/>
        </c:scaling>
        <c:delete val="0"/>
        <c:axPos val="b"/>
        <c:title>
          <c:tx>
            <c:rich>
              <a:bodyPr/>
              <a:lstStyle/>
              <a:p>
                <a:pPr>
                  <a:defRPr/>
                </a:pPr>
                <a:r>
                  <a:rPr lang="en-US" dirty="0" smtClean="0"/>
                  <a:t>Year</a:t>
                </a:r>
                <a:endParaRPr lang="en-US" dirty="0"/>
              </a:p>
            </c:rich>
          </c:tx>
          <c:layout/>
          <c:overlay val="0"/>
        </c:title>
        <c:numFmt formatCode="General" sourceLinked="1"/>
        <c:majorTickMark val="out"/>
        <c:minorTickMark val="none"/>
        <c:tickLblPos val="nextTo"/>
        <c:crossAx val="2066050008"/>
        <c:crosses val="autoZero"/>
        <c:auto val="1"/>
        <c:lblAlgn val="ctr"/>
        <c:lblOffset val="100"/>
        <c:noMultiLvlLbl val="0"/>
      </c:catAx>
      <c:valAx>
        <c:axId val="2066050008"/>
        <c:scaling>
          <c:orientation val="minMax"/>
        </c:scaling>
        <c:delete val="0"/>
        <c:axPos val="l"/>
        <c:majorGridlines/>
        <c:title>
          <c:tx>
            <c:rich>
              <a:bodyPr rot="-5400000" vert="horz"/>
              <a:lstStyle/>
              <a:p>
                <a:pPr>
                  <a:defRPr/>
                </a:pPr>
                <a:r>
                  <a:rPr lang="en-US" dirty="0" smtClean="0"/>
                  <a:t>Number of cases </a:t>
                </a:r>
                <a:endParaRPr lang="en-US" dirty="0"/>
              </a:p>
            </c:rich>
          </c:tx>
          <c:layout/>
          <c:overlay val="0"/>
        </c:title>
        <c:numFmt formatCode="#,##0" sourceLinked="1"/>
        <c:majorTickMark val="out"/>
        <c:minorTickMark val="none"/>
        <c:tickLblPos val="nextTo"/>
        <c:crossAx val="2066060184"/>
        <c:crosses val="autoZero"/>
        <c:crossBetween val="between"/>
      </c:valAx>
    </c:plotArea>
    <c:plotVisOnly val="1"/>
    <c:dispBlanksAs val="gap"/>
    <c:showDLblsOverMax val="0"/>
  </c:chart>
  <c:spPr>
    <a:solidFill>
      <a:schemeClr val="accent6">
        <a:lumMod val="40000"/>
        <a:lumOff val="60000"/>
      </a:schemeClr>
    </a:solidFill>
  </c:spPr>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AD7E1AA-96CA-4637-8E94-32805AD72B69}"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9F35CBE5-8484-4577-97E2-E1796D9BFCAD}">
      <dgm:prSet/>
      <dgm:spPr/>
      <dgm:t>
        <a:bodyPr/>
        <a:lstStyle/>
        <a:p>
          <a:pPr rtl="0"/>
          <a:r>
            <a:rPr lang="en-US" dirty="0" smtClean="0"/>
            <a:t>Key Areas to Assess</a:t>
          </a:r>
          <a:endParaRPr lang="en-US" dirty="0"/>
        </a:p>
      </dgm:t>
    </dgm:pt>
    <dgm:pt modelId="{C8A671D2-D5F1-4CE4-8DA3-D8F426C8B563}" type="parTrans" cxnId="{EF731AAE-19DE-4972-A50E-CAD7C1119627}">
      <dgm:prSet/>
      <dgm:spPr/>
      <dgm:t>
        <a:bodyPr/>
        <a:lstStyle/>
        <a:p>
          <a:endParaRPr lang="en-US"/>
        </a:p>
      </dgm:t>
    </dgm:pt>
    <dgm:pt modelId="{99B4C93E-8685-453B-84C7-A51C9B39AAD7}" type="sibTrans" cxnId="{EF731AAE-19DE-4972-A50E-CAD7C1119627}">
      <dgm:prSet/>
      <dgm:spPr/>
      <dgm:t>
        <a:bodyPr/>
        <a:lstStyle/>
        <a:p>
          <a:endParaRPr lang="en-US"/>
        </a:p>
      </dgm:t>
    </dgm:pt>
    <dgm:pt modelId="{B5046798-D57B-4D57-B123-9ABA29D3C242}">
      <dgm:prSet/>
      <dgm:spPr/>
      <dgm:t>
        <a:bodyPr/>
        <a:lstStyle/>
        <a:p>
          <a:pPr rtl="0"/>
          <a:r>
            <a:rPr lang="en-US" smtClean="0"/>
            <a:t>Ability to generate plausible alternatives</a:t>
          </a:r>
          <a:endParaRPr lang="en-US"/>
        </a:p>
      </dgm:t>
    </dgm:pt>
    <dgm:pt modelId="{E8FA0500-7AE0-47D4-8759-C71935ED6D3C}" type="parTrans" cxnId="{97EC05D8-225E-483A-BD8F-E0813F6E2E8A}">
      <dgm:prSet/>
      <dgm:spPr/>
      <dgm:t>
        <a:bodyPr/>
        <a:lstStyle/>
        <a:p>
          <a:endParaRPr lang="en-US"/>
        </a:p>
      </dgm:t>
    </dgm:pt>
    <dgm:pt modelId="{F9621244-59DA-478A-AC35-E387EBAC76B2}" type="sibTrans" cxnId="{97EC05D8-225E-483A-BD8F-E0813F6E2E8A}">
      <dgm:prSet/>
      <dgm:spPr/>
      <dgm:t>
        <a:bodyPr/>
        <a:lstStyle/>
        <a:p>
          <a:endParaRPr lang="en-US"/>
        </a:p>
      </dgm:t>
    </dgm:pt>
    <dgm:pt modelId="{12763C98-0BC0-47CB-940B-58FFA8FCCB3A}">
      <dgm:prSet/>
      <dgm:spPr/>
      <dgm:t>
        <a:bodyPr/>
        <a:lstStyle/>
        <a:p>
          <a:pPr rtl="0"/>
          <a:r>
            <a:rPr lang="en-US" smtClean="0"/>
            <a:t>Belief in the infallibility of data</a:t>
          </a:r>
          <a:endParaRPr lang="en-US"/>
        </a:p>
      </dgm:t>
    </dgm:pt>
    <dgm:pt modelId="{1FCB9F25-2174-4E27-8EDD-4B0B52FC5042}" type="parTrans" cxnId="{B0039CF6-B022-4969-9538-3C1669D64FBC}">
      <dgm:prSet/>
      <dgm:spPr/>
      <dgm:t>
        <a:bodyPr/>
        <a:lstStyle/>
        <a:p>
          <a:endParaRPr lang="en-US"/>
        </a:p>
      </dgm:t>
    </dgm:pt>
    <dgm:pt modelId="{CB543206-60EC-4A22-87C5-4DBFF4A0CE9C}" type="sibTrans" cxnId="{B0039CF6-B022-4969-9538-3C1669D64FBC}">
      <dgm:prSet/>
      <dgm:spPr/>
      <dgm:t>
        <a:bodyPr/>
        <a:lstStyle/>
        <a:p>
          <a:endParaRPr lang="en-US"/>
        </a:p>
      </dgm:t>
    </dgm:pt>
    <dgm:pt modelId="{BD5DEA0E-C7BE-4B10-9E74-CE13289AEEDB}">
      <dgm:prSet/>
      <dgm:spPr/>
      <dgm:t>
        <a:bodyPr/>
        <a:lstStyle/>
        <a:p>
          <a:pPr rtl="0"/>
          <a:r>
            <a:rPr lang="en-US" smtClean="0"/>
            <a:t>Communication of explanations &amp; reasoning</a:t>
          </a:r>
          <a:endParaRPr lang="en-US"/>
        </a:p>
      </dgm:t>
    </dgm:pt>
    <dgm:pt modelId="{594E6098-3B41-406A-B652-98D417ADCE4B}" type="parTrans" cxnId="{3C4C8632-72A1-4182-9512-5CF9234EFC9D}">
      <dgm:prSet/>
      <dgm:spPr/>
      <dgm:t>
        <a:bodyPr/>
        <a:lstStyle/>
        <a:p>
          <a:endParaRPr lang="en-US"/>
        </a:p>
      </dgm:t>
    </dgm:pt>
    <dgm:pt modelId="{6BD705C6-BCA0-4ABA-B3B0-8EE462A3E89C}" type="sibTrans" cxnId="{3C4C8632-72A1-4182-9512-5CF9234EFC9D}">
      <dgm:prSet/>
      <dgm:spPr/>
      <dgm:t>
        <a:bodyPr/>
        <a:lstStyle/>
        <a:p>
          <a:endParaRPr lang="en-US"/>
        </a:p>
      </dgm:t>
    </dgm:pt>
    <dgm:pt modelId="{AAF2C2E1-90C4-49D4-AD52-75611A92D337}">
      <dgm:prSet/>
      <dgm:spPr/>
      <dgm:t>
        <a:bodyPr/>
        <a:lstStyle/>
        <a:p>
          <a:pPr rtl="0"/>
          <a:r>
            <a:rPr lang="en-US" dirty="0" smtClean="0"/>
            <a:t>Pedagogical Approaches</a:t>
          </a:r>
          <a:endParaRPr lang="en-US" dirty="0"/>
        </a:p>
      </dgm:t>
    </dgm:pt>
    <dgm:pt modelId="{50B35B40-7E7D-47FF-A1C5-14ACA9ABE29B}" type="parTrans" cxnId="{52FB2310-96B4-40A4-B610-5FAF2BE3F6EC}">
      <dgm:prSet/>
      <dgm:spPr/>
      <dgm:t>
        <a:bodyPr/>
        <a:lstStyle/>
        <a:p>
          <a:endParaRPr lang="en-US"/>
        </a:p>
      </dgm:t>
    </dgm:pt>
    <dgm:pt modelId="{63D0B1A5-D03E-45B9-9A5F-575752E1D9F4}" type="sibTrans" cxnId="{52FB2310-96B4-40A4-B610-5FAF2BE3F6EC}">
      <dgm:prSet/>
      <dgm:spPr/>
      <dgm:t>
        <a:bodyPr/>
        <a:lstStyle/>
        <a:p>
          <a:endParaRPr lang="en-US"/>
        </a:p>
      </dgm:t>
    </dgm:pt>
    <dgm:pt modelId="{EA2BB3B4-8FA3-4617-B684-3202E7960C06}">
      <dgm:prSet/>
      <dgm:spPr/>
      <dgm:t>
        <a:bodyPr/>
        <a:lstStyle/>
        <a:p>
          <a:pPr rtl="0"/>
          <a:r>
            <a:rPr lang="en-US" dirty="0" smtClean="0"/>
            <a:t>Model thinking</a:t>
          </a:r>
          <a:endParaRPr lang="en-US" dirty="0"/>
        </a:p>
      </dgm:t>
    </dgm:pt>
    <dgm:pt modelId="{664BF61C-B7AF-4928-A89E-ED87048FFBE0}" type="parTrans" cxnId="{4D55283E-FD70-43AE-9801-3ED17455A308}">
      <dgm:prSet/>
      <dgm:spPr/>
      <dgm:t>
        <a:bodyPr/>
        <a:lstStyle/>
        <a:p>
          <a:endParaRPr lang="en-US"/>
        </a:p>
      </dgm:t>
    </dgm:pt>
    <dgm:pt modelId="{82E72DBF-40E7-40A8-996D-BC0C6B3C08C0}" type="sibTrans" cxnId="{4D55283E-FD70-43AE-9801-3ED17455A308}">
      <dgm:prSet/>
      <dgm:spPr/>
      <dgm:t>
        <a:bodyPr/>
        <a:lstStyle/>
        <a:p>
          <a:endParaRPr lang="en-US"/>
        </a:p>
      </dgm:t>
    </dgm:pt>
    <dgm:pt modelId="{4BB7714E-2BA6-48E5-99E0-760F7E94579D}">
      <dgm:prSet/>
      <dgm:spPr/>
      <dgm:t>
        <a:bodyPr/>
        <a:lstStyle/>
        <a:p>
          <a:pPr rtl="0"/>
          <a:r>
            <a:rPr lang="en-US" dirty="0" smtClean="0"/>
            <a:t>Question assumptions</a:t>
          </a:r>
          <a:endParaRPr lang="en-US" dirty="0"/>
        </a:p>
      </dgm:t>
    </dgm:pt>
    <dgm:pt modelId="{D76B988C-4B13-4C55-82D2-5C2CF099A42D}" type="parTrans" cxnId="{E045808B-D586-41DC-8418-10C5C149E0C4}">
      <dgm:prSet/>
      <dgm:spPr/>
      <dgm:t>
        <a:bodyPr/>
        <a:lstStyle/>
        <a:p>
          <a:endParaRPr lang="en-US"/>
        </a:p>
      </dgm:t>
    </dgm:pt>
    <dgm:pt modelId="{31B41974-9D62-4977-9EA5-1615239CDB6D}" type="sibTrans" cxnId="{E045808B-D586-41DC-8418-10C5C149E0C4}">
      <dgm:prSet/>
      <dgm:spPr/>
      <dgm:t>
        <a:bodyPr/>
        <a:lstStyle/>
        <a:p>
          <a:endParaRPr lang="en-US"/>
        </a:p>
      </dgm:t>
    </dgm:pt>
    <dgm:pt modelId="{4C1B6A99-B270-45DE-91E0-C451DAB57E27}">
      <dgm:prSet/>
      <dgm:spPr/>
      <dgm:t>
        <a:bodyPr/>
        <a:lstStyle/>
        <a:p>
          <a:pPr rtl="0"/>
          <a:r>
            <a:rPr lang="en-US" dirty="0" smtClean="0"/>
            <a:t>Ask for written explanations and reasoning</a:t>
          </a:r>
          <a:endParaRPr lang="en-US" dirty="0"/>
        </a:p>
      </dgm:t>
    </dgm:pt>
    <dgm:pt modelId="{DE9208F4-3855-4439-94FA-CD41BD386924}" type="parTrans" cxnId="{80100BDA-4E2F-41F6-9556-8CE3CD48D923}">
      <dgm:prSet/>
      <dgm:spPr/>
      <dgm:t>
        <a:bodyPr/>
        <a:lstStyle/>
        <a:p>
          <a:endParaRPr lang="en-US"/>
        </a:p>
      </dgm:t>
    </dgm:pt>
    <dgm:pt modelId="{A75AC67F-7C19-4404-9606-E33670045E2D}" type="sibTrans" cxnId="{80100BDA-4E2F-41F6-9556-8CE3CD48D923}">
      <dgm:prSet/>
      <dgm:spPr/>
      <dgm:t>
        <a:bodyPr/>
        <a:lstStyle/>
        <a:p>
          <a:endParaRPr lang="en-US"/>
        </a:p>
      </dgm:t>
    </dgm:pt>
    <dgm:pt modelId="{59652381-60C8-4F6E-8764-CAE082A49829}">
      <dgm:prSet/>
      <dgm:spPr/>
      <dgm:t>
        <a:bodyPr/>
        <a:lstStyle/>
        <a:p>
          <a:pPr rtl="0"/>
          <a:r>
            <a:rPr lang="en-US" dirty="0" smtClean="0"/>
            <a:t>Utilize peer feedback</a:t>
          </a:r>
          <a:endParaRPr lang="en-US" dirty="0"/>
        </a:p>
      </dgm:t>
    </dgm:pt>
    <dgm:pt modelId="{9701B7E6-8C09-4A3A-B62F-E5A3459511BD}" type="parTrans" cxnId="{44EA20AC-1175-453C-B09D-46FFD9103EE2}">
      <dgm:prSet/>
      <dgm:spPr/>
      <dgm:t>
        <a:bodyPr/>
        <a:lstStyle/>
        <a:p>
          <a:endParaRPr lang="en-US"/>
        </a:p>
      </dgm:t>
    </dgm:pt>
    <dgm:pt modelId="{DDF7A28E-2561-4EFE-BC09-8280E4759DD7}" type="sibTrans" cxnId="{44EA20AC-1175-453C-B09D-46FFD9103EE2}">
      <dgm:prSet/>
      <dgm:spPr/>
      <dgm:t>
        <a:bodyPr/>
        <a:lstStyle/>
        <a:p>
          <a:endParaRPr lang="en-US"/>
        </a:p>
      </dgm:t>
    </dgm:pt>
    <dgm:pt modelId="{2E5484D0-B964-4443-9F39-D8A48C38165A}">
      <dgm:prSet/>
      <dgm:spPr/>
      <dgm:t>
        <a:bodyPr/>
        <a:lstStyle/>
        <a:p>
          <a:pPr rtl="0"/>
          <a:r>
            <a:rPr lang="en-US" dirty="0" smtClean="0"/>
            <a:t>Use real world examples</a:t>
          </a:r>
          <a:endParaRPr lang="en-US" dirty="0"/>
        </a:p>
      </dgm:t>
    </dgm:pt>
    <dgm:pt modelId="{6950039E-620F-490B-A2D0-84B3144BBB9F}" type="parTrans" cxnId="{EF402F1B-D58D-4799-95BC-7DBD2BDB4363}">
      <dgm:prSet/>
      <dgm:spPr/>
      <dgm:t>
        <a:bodyPr/>
        <a:lstStyle/>
        <a:p>
          <a:endParaRPr lang="en-US"/>
        </a:p>
      </dgm:t>
    </dgm:pt>
    <dgm:pt modelId="{5B333B00-BA65-4B99-BA8D-E0AE648533FD}" type="sibTrans" cxnId="{EF402F1B-D58D-4799-95BC-7DBD2BDB4363}">
      <dgm:prSet/>
      <dgm:spPr/>
      <dgm:t>
        <a:bodyPr/>
        <a:lstStyle/>
        <a:p>
          <a:endParaRPr lang="en-US"/>
        </a:p>
      </dgm:t>
    </dgm:pt>
    <dgm:pt modelId="{3EF05FC0-9A32-4C2F-9B33-36BCBE85F8E9}">
      <dgm:prSet/>
      <dgm:spPr/>
      <dgm:t>
        <a:bodyPr/>
        <a:lstStyle/>
        <a:p>
          <a:pPr rtl="0"/>
          <a:r>
            <a:rPr lang="en-US" smtClean="0"/>
            <a:t>Benefits</a:t>
          </a:r>
          <a:endParaRPr lang="en-US"/>
        </a:p>
      </dgm:t>
    </dgm:pt>
    <dgm:pt modelId="{342EB740-FA3E-4DB0-AE30-ADC12B598887}" type="parTrans" cxnId="{874DE2FF-7C53-49BC-8502-527319F58659}">
      <dgm:prSet/>
      <dgm:spPr/>
      <dgm:t>
        <a:bodyPr/>
        <a:lstStyle/>
        <a:p>
          <a:endParaRPr lang="en-US"/>
        </a:p>
      </dgm:t>
    </dgm:pt>
    <dgm:pt modelId="{688F1022-970E-450B-97DE-DC03C61E0B7A}" type="sibTrans" cxnId="{874DE2FF-7C53-49BC-8502-527319F58659}">
      <dgm:prSet/>
      <dgm:spPr/>
      <dgm:t>
        <a:bodyPr/>
        <a:lstStyle/>
        <a:p>
          <a:endParaRPr lang="en-US"/>
        </a:p>
      </dgm:t>
    </dgm:pt>
    <dgm:pt modelId="{5007E0C6-3C3B-4D88-A849-B98CE544CC8E}">
      <dgm:prSet/>
      <dgm:spPr/>
      <dgm:t>
        <a:bodyPr/>
        <a:lstStyle/>
        <a:p>
          <a:pPr rtl="0"/>
          <a:r>
            <a:rPr lang="en-US" dirty="0" smtClean="0"/>
            <a:t>Enhanced critical thinking</a:t>
          </a:r>
          <a:endParaRPr lang="en-US" dirty="0"/>
        </a:p>
      </dgm:t>
    </dgm:pt>
    <dgm:pt modelId="{A1E871EF-AE4D-49E7-AAD8-671943D1D1D7}" type="parTrans" cxnId="{51BF9A11-976A-494B-BF91-E99D9F5B186D}">
      <dgm:prSet/>
      <dgm:spPr/>
      <dgm:t>
        <a:bodyPr/>
        <a:lstStyle/>
        <a:p>
          <a:endParaRPr lang="en-US"/>
        </a:p>
      </dgm:t>
    </dgm:pt>
    <dgm:pt modelId="{5FFDE49B-48C4-4D2E-9396-F61A13F4DF2F}" type="sibTrans" cxnId="{51BF9A11-976A-494B-BF91-E99D9F5B186D}">
      <dgm:prSet/>
      <dgm:spPr/>
      <dgm:t>
        <a:bodyPr/>
        <a:lstStyle/>
        <a:p>
          <a:endParaRPr lang="en-US"/>
        </a:p>
      </dgm:t>
    </dgm:pt>
    <dgm:pt modelId="{AB61F8A3-BCED-4E47-BC35-FEC97E70B94C}">
      <dgm:prSet/>
      <dgm:spPr/>
      <dgm:t>
        <a:bodyPr/>
        <a:lstStyle/>
        <a:p>
          <a:pPr rtl="0"/>
          <a:r>
            <a:rPr lang="en-US" dirty="0" smtClean="0"/>
            <a:t>Greater satisfaction with learning</a:t>
          </a:r>
          <a:endParaRPr lang="en-US" dirty="0"/>
        </a:p>
      </dgm:t>
    </dgm:pt>
    <dgm:pt modelId="{6FF27FD6-0F9B-4C81-96D7-EB3BF5D092E4}" type="parTrans" cxnId="{C7822BDE-31E7-46A8-BBA1-B9A7B651ADA6}">
      <dgm:prSet/>
      <dgm:spPr/>
      <dgm:t>
        <a:bodyPr/>
        <a:lstStyle/>
        <a:p>
          <a:endParaRPr lang="en-US"/>
        </a:p>
      </dgm:t>
    </dgm:pt>
    <dgm:pt modelId="{848C767E-A617-471E-B178-EC365AEBFEA2}" type="sibTrans" cxnId="{C7822BDE-31E7-46A8-BBA1-B9A7B651ADA6}">
      <dgm:prSet/>
      <dgm:spPr/>
      <dgm:t>
        <a:bodyPr/>
        <a:lstStyle/>
        <a:p>
          <a:endParaRPr lang="en-US"/>
        </a:p>
      </dgm:t>
    </dgm:pt>
    <dgm:pt modelId="{3F6917B8-0A58-415F-B050-E7008DE3C5FE}">
      <dgm:prSet/>
      <dgm:spPr/>
      <dgm:t>
        <a:bodyPr/>
        <a:lstStyle/>
        <a:p>
          <a:pPr rtl="0"/>
          <a:r>
            <a:rPr lang="en-US" dirty="0" smtClean="0"/>
            <a:t>Enhanced creativity</a:t>
          </a:r>
          <a:endParaRPr lang="en-US" dirty="0"/>
        </a:p>
      </dgm:t>
    </dgm:pt>
    <dgm:pt modelId="{E2BE576F-5C66-4B11-8509-4926CC10B37A}" type="parTrans" cxnId="{A545BCC1-1BA7-4B74-A072-A7F2FC677A93}">
      <dgm:prSet/>
      <dgm:spPr/>
    </dgm:pt>
    <dgm:pt modelId="{68D17F54-CF95-471E-9E29-777213CA76E0}" type="sibTrans" cxnId="{A545BCC1-1BA7-4B74-A072-A7F2FC677A93}">
      <dgm:prSet/>
      <dgm:spPr/>
    </dgm:pt>
    <dgm:pt modelId="{B3D7A3E9-001D-45E1-A39F-ED1EE59C7E16}" type="pres">
      <dgm:prSet presAssocID="{DAD7E1AA-96CA-4637-8E94-32805AD72B69}" presName="Name0" presStyleCnt="0">
        <dgm:presLayoutVars>
          <dgm:dir/>
          <dgm:animLvl val="lvl"/>
          <dgm:resizeHandles val="exact"/>
        </dgm:presLayoutVars>
      </dgm:prSet>
      <dgm:spPr/>
      <dgm:t>
        <a:bodyPr/>
        <a:lstStyle/>
        <a:p>
          <a:endParaRPr lang="en-US"/>
        </a:p>
      </dgm:t>
    </dgm:pt>
    <dgm:pt modelId="{2D96678F-4940-43FF-B61E-FF7C350B83F3}" type="pres">
      <dgm:prSet presAssocID="{9F35CBE5-8484-4577-97E2-E1796D9BFCAD}" presName="composite" presStyleCnt="0"/>
      <dgm:spPr/>
    </dgm:pt>
    <dgm:pt modelId="{CCC33B8D-5075-436D-B697-8EE978C04707}" type="pres">
      <dgm:prSet presAssocID="{9F35CBE5-8484-4577-97E2-E1796D9BFCAD}" presName="parTx" presStyleLbl="alignNode1" presStyleIdx="0" presStyleCnt="3">
        <dgm:presLayoutVars>
          <dgm:chMax val="0"/>
          <dgm:chPref val="0"/>
          <dgm:bulletEnabled val="1"/>
        </dgm:presLayoutVars>
      </dgm:prSet>
      <dgm:spPr/>
      <dgm:t>
        <a:bodyPr/>
        <a:lstStyle/>
        <a:p>
          <a:endParaRPr lang="en-US"/>
        </a:p>
      </dgm:t>
    </dgm:pt>
    <dgm:pt modelId="{B7FEBBD6-5FE6-4EDD-ADE3-8F0E5820E283}" type="pres">
      <dgm:prSet presAssocID="{9F35CBE5-8484-4577-97E2-E1796D9BFCAD}" presName="desTx" presStyleLbl="alignAccFollowNode1" presStyleIdx="0" presStyleCnt="3">
        <dgm:presLayoutVars>
          <dgm:bulletEnabled val="1"/>
        </dgm:presLayoutVars>
      </dgm:prSet>
      <dgm:spPr/>
      <dgm:t>
        <a:bodyPr/>
        <a:lstStyle/>
        <a:p>
          <a:endParaRPr lang="en-US"/>
        </a:p>
      </dgm:t>
    </dgm:pt>
    <dgm:pt modelId="{E825825B-37F3-4BBF-A892-DAB1BD6F35BA}" type="pres">
      <dgm:prSet presAssocID="{99B4C93E-8685-453B-84C7-A51C9B39AAD7}" presName="space" presStyleCnt="0"/>
      <dgm:spPr/>
    </dgm:pt>
    <dgm:pt modelId="{F4D10FC1-7294-4C5D-84B3-50D1A38AA193}" type="pres">
      <dgm:prSet presAssocID="{AAF2C2E1-90C4-49D4-AD52-75611A92D337}" presName="composite" presStyleCnt="0"/>
      <dgm:spPr/>
    </dgm:pt>
    <dgm:pt modelId="{114F86D6-EE97-4591-A1B7-AB1982221E25}" type="pres">
      <dgm:prSet presAssocID="{AAF2C2E1-90C4-49D4-AD52-75611A92D337}" presName="parTx" presStyleLbl="alignNode1" presStyleIdx="1" presStyleCnt="3">
        <dgm:presLayoutVars>
          <dgm:chMax val="0"/>
          <dgm:chPref val="0"/>
          <dgm:bulletEnabled val="1"/>
        </dgm:presLayoutVars>
      </dgm:prSet>
      <dgm:spPr/>
      <dgm:t>
        <a:bodyPr/>
        <a:lstStyle/>
        <a:p>
          <a:endParaRPr lang="en-US"/>
        </a:p>
      </dgm:t>
    </dgm:pt>
    <dgm:pt modelId="{B7619E8C-C8D2-47D1-8A23-5E8BF293A036}" type="pres">
      <dgm:prSet presAssocID="{AAF2C2E1-90C4-49D4-AD52-75611A92D337}" presName="desTx" presStyleLbl="alignAccFollowNode1" presStyleIdx="1" presStyleCnt="3">
        <dgm:presLayoutVars>
          <dgm:bulletEnabled val="1"/>
        </dgm:presLayoutVars>
      </dgm:prSet>
      <dgm:spPr/>
      <dgm:t>
        <a:bodyPr/>
        <a:lstStyle/>
        <a:p>
          <a:endParaRPr lang="en-US"/>
        </a:p>
      </dgm:t>
    </dgm:pt>
    <dgm:pt modelId="{9D34A7EA-A592-406B-A5A8-F9729A156E45}" type="pres">
      <dgm:prSet presAssocID="{63D0B1A5-D03E-45B9-9A5F-575752E1D9F4}" presName="space" presStyleCnt="0"/>
      <dgm:spPr/>
    </dgm:pt>
    <dgm:pt modelId="{C1E1AD4D-C986-4AB0-B3F7-519FE82DD55D}" type="pres">
      <dgm:prSet presAssocID="{3EF05FC0-9A32-4C2F-9B33-36BCBE85F8E9}" presName="composite" presStyleCnt="0"/>
      <dgm:spPr/>
    </dgm:pt>
    <dgm:pt modelId="{D9BA8482-5AE4-46E5-B3F9-1C36FB0D766B}" type="pres">
      <dgm:prSet presAssocID="{3EF05FC0-9A32-4C2F-9B33-36BCBE85F8E9}" presName="parTx" presStyleLbl="alignNode1" presStyleIdx="2" presStyleCnt="3">
        <dgm:presLayoutVars>
          <dgm:chMax val="0"/>
          <dgm:chPref val="0"/>
          <dgm:bulletEnabled val="1"/>
        </dgm:presLayoutVars>
      </dgm:prSet>
      <dgm:spPr/>
      <dgm:t>
        <a:bodyPr/>
        <a:lstStyle/>
        <a:p>
          <a:endParaRPr lang="en-US"/>
        </a:p>
      </dgm:t>
    </dgm:pt>
    <dgm:pt modelId="{5926B5AC-BBEC-4B36-8FB5-C025F6C8AE0D}" type="pres">
      <dgm:prSet presAssocID="{3EF05FC0-9A32-4C2F-9B33-36BCBE85F8E9}" presName="desTx" presStyleLbl="alignAccFollowNode1" presStyleIdx="2" presStyleCnt="3">
        <dgm:presLayoutVars>
          <dgm:bulletEnabled val="1"/>
        </dgm:presLayoutVars>
      </dgm:prSet>
      <dgm:spPr/>
      <dgm:t>
        <a:bodyPr/>
        <a:lstStyle/>
        <a:p>
          <a:endParaRPr lang="en-US"/>
        </a:p>
      </dgm:t>
    </dgm:pt>
  </dgm:ptLst>
  <dgm:cxnLst>
    <dgm:cxn modelId="{DBF4D91A-1D5D-4E17-A0A8-732C5F19FB8F}" type="presOf" srcId="{5007E0C6-3C3B-4D88-A849-B98CE544CC8E}" destId="{5926B5AC-BBEC-4B36-8FB5-C025F6C8AE0D}" srcOrd="0" destOrd="0" presId="urn:microsoft.com/office/officeart/2005/8/layout/hList1"/>
    <dgm:cxn modelId="{874DE2FF-7C53-49BC-8502-527319F58659}" srcId="{DAD7E1AA-96CA-4637-8E94-32805AD72B69}" destId="{3EF05FC0-9A32-4C2F-9B33-36BCBE85F8E9}" srcOrd="2" destOrd="0" parTransId="{342EB740-FA3E-4DB0-AE30-ADC12B598887}" sibTransId="{688F1022-970E-450B-97DE-DC03C61E0B7A}"/>
    <dgm:cxn modelId="{52FB2310-96B4-40A4-B610-5FAF2BE3F6EC}" srcId="{DAD7E1AA-96CA-4637-8E94-32805AD72B69}" destId="{AAF2C2E1-90C4-49D4-AD52-75611A92D337}" srcOrd="1" destOrd="0" parTransId="{50B35B40-7E7D-47FF-A1C5-14ACA9ABE29B}" sibTransId="{63D0B1A5-D03E-45B9-9A5F-575752E1D9F4}"/>
    <dgm:cxn modelId="{45E7E81F-A76D-40F4-ACB7-B53E040C4642}" type="presOf" srcId="{4BB7714E-2BA6-48E5-99E0-760F7E94579D}" destId="{B7619E8C-C8D2-47D1-8A23-5E8BF293A036}" srcOrd="0" destOrd="1" presId="urn:microsoft.com/office/officeart/2005/8/layout/hList1"/>
    <dgm:cxn modelId="{3C4C8632-72A1-4182-9512-5CF9234EFC9D}" srcId="{9F35CBE5-8484-4577-97E2-E1796D9BFCAD}" destId="{BD5DEA0E-C7BE-4B10-9E74-CE13289AEEDB}" srcOrd="2" destOrd="0" parTransId="{594E6098-3B41-406A-B652-98D417ADCE4B}" sibTransId="{6BD705C6-BCA0-4ABA-B3B0-8EE462A3E89C}"/>
    <dgm:cxn modelId="{13187FBC-0C4A-41B4-B132-5EA5BF61171E}" type="presOf" srcId="{59652381-60C8-4F6E-8764-CAE082A49829}" destId="{B7619E8C-C8D2-47D1-8A23-5E8BF293A036}" srcOrd="0" destOrd="3" presId="urn:microsoft.com/office/officeart/2005/8/layout/hList1"/>
    <dgm:cxn modelId="{894FA89A-DCAB-426F-96BC-5601FA6D6227}" type="presOf" srcId="{AB61F8A3-BCED-4E47-BC35-FEC97E70B94C}" destId="{5926B5AC-BBEC-4B36-8FB5-C025F6C8AE0D}" srcOrd="0" destOrd="2" presId="urn:microsoft.com/office/officeart/2005/8/layout/hList1"/>
    <dgm:cxn modelId="{6765F447-B738-46BE-BADF-1297B34962C5}" type="presOf" srcId="{BD5DEA0E-C7BE-4B10-9E74-CE13289AEEDB}" destId="{B7FEBBD6-5FE6-4EDD-ADE3-8F0E5820E283}" srcOrd="0" destOrd="2" presId="urn:microsoft.com/office/officeart/2005/8/layout/hList1"/>
    <dgm:cxn modelId="{2D1AB95B-0393-4342-BAA8-982E21E96023}" type="presOf" srcId="{DAD7E1AA-96CA-4637-8E94-32805AD72B69}" destId="{B3D7A3E9-001D-45E1-A39F-ED1EE59C7E16}" srcOrd="0" destOrd="0" presId="urn:microsoft.com/office/officeart/2005/8/layout/hList1"/>
    <dgm:cxn modelId="{C7822BDE-31E7-46A8-BBA1-B9A7B651ADA6}" srcId="{3EF05FC0-9A32-4C2F-9B33-36BCBE85F8E9}" destId="{AB61F8A3-BCED-4E47-BC35-FEC97E70B94C}" srcOrd="2" destOrd="0" parTransId="{6FF27FD6-0F9B-4C81-96D7-EB3BF5D092E4}" sibTransId="{848C767E-A617-471E-B178-EC365AEBFEA2}"/>
    <dgm:cxn modelId="{44EA20AC-1175-453C-B09D-46FFD9103EE2}" srcId="{AAF2C2E1-90C4-49D4-AD52-75611A92D337}" destId="{59652381-60C8-4F6E-8764-CAE082A49829}" srcOrd="3" destOrd="0" parTransId="{9701B7E6-8C09-4A3A-B62F-E5A3459511BD}" sibTransId="{DDF7A28E-2561-4EFE-BC09-8280E4759DD7}"/>
    <dgm:cxn modelId="{E5CF45BD-EFD1-4046-A926-3D88CA410A7D}" type="presOf" srcId="{B5046798-D57B-4D57-B123-9ABA29D3C242}" destId="{B7FEBBD6-5FE6-4EDD-ADE3-8F0E5820E283}" srcOrd="0" destOrd="0" presId="urn:microsoft.com/office/officeart/2005/8/layout/hList1"/>
    <dgm:cxn modelId="{6504B80C-E4B9-48CA-A9CD-65E4BEA69C08}" type="presOf" srcId="{3EF05FC0-9A32-4C2F-9B33-36BCBE85F8E9}" destId="{D9BA8482-5AE4-46E5-B3F9-1C36FB0D766B}" srcOrd="0" destOrd="0" presId="urn:microsoft.com/office/officeart/2005/8/layout/hList1"/>
    <dgm:cxn modelId="{A545BCC1-1BA7-4B74-A072-A7F2FC677A93}" srcId="{3EF05FC0-9A32-4C2F-9B33-36BCBE85F8E9}" destId="{3F6917B8-0A58-415F-B050-E7008DE3C5FE}" srcOrd="1" destOrd="0" parTransId="{E2BE576F-5C66-4B11-8509-4926CC10B37A}" sibTransId="{68D17F54-CF95-471E-9E29-777213CA76E0}"/>
    <dgm:cxn modelId="{EF731AAE-19DE-4972-A50E-CAD7C1119627}" srcId="{DAD7E1AA-96CA-4637-8E94-32805AD72B69}" destId="{9F35CBE5-8484-4577-97E2-E1796D9BFCAD}" srcOrd="0" destOrd="0" parTransId="{C8A671D2-D5F1-4CE4-8DA3-D8F426C8B563}" sibTransId="{99B4C93E-8685-453B-84C7-A51C9B39AAD7}"/>
    <dgm:cxn modelId="{E045808B-D586-41DC-8418-10C5C149E0C4}" srcId="{AAF2C2E1-90C4-49D4-AD52-75611A92D337}" destId="{4BB7714E-2BA6-48E5-99E0-760F7E94579D}" srcOrd="1" destOrd="0" parTransId="{D76B988C-4B13-4C55-82D2-5C2CF099A42D}" sibTransId="{31B41974-9D62-4977-9EA5-1615239CDB6D}"/>
    <dgm:cxn modelId="{97EC05D8-225E-483A-BD8F-E0813F6E2E8A}" srcId="{9F35CBE5-8484-4577-97E2-E1796D9BFCAD}" destId="{B5046798-D57B-4D57-B123-9ABA29D3C242}" srcOrd="0" destOrd="0" parTransId="{E8FA0500-7AE0-47D4-8759-C71935ED6D3C}" sibTransId="{F9621244-59DA-478A-AC35-E387EBAC76B2}"/>
    <dgm:cxn modelId="{CDBCAFDC-B13E-473C-ABE6-0DEA976CC209}" type="presOf" srcId="{AAF2C2E1-90C4-49D4-AD52-75611A92D337}" destId="{114F86D6-EE97-4591-A1B7-AB1982221E25}" srcOrd="0" destOrd="0" presId="urn:microsoft.com/office/officeart/2005/8/layout/hList1"/>
    <dgm:cxn modelId="{4D55283E-FD70-43AE-9801-3ED17455A308}" srcId="{AAF2C2E1-90C4-49D4-AD52-75611A92D337}" destId="{EA2BB3B4-8FA3-4617-B684-3202E7960C06}" srcOrd="0" destOrd="0" parTransId="{664BF61C-B7AF-4928-A89E-ED87048FFBE0}" sibTransId="{82E72DBF-40E7-40A8-996D-BC0C6B3C08C0}"/>
    <dgm:cxn modelId="{51BF9A11-976A-494B-BF91-E99D9F5B186D}" srcId="{3EF05FC0-9A32-4C2F-9B33-36BCBE85F8E9}" destId="{5007E0C6-3C3B-4D88-A849-B98CE544CC8E}" srcOrd="0" destOrd="0" parTransId="{A1E871EF-AE4D-49E7-AAD8-671943D1D1D7}" sibTransId="{5FFDE49B-48C4-4D2E-9396-F61A13F4DF2F}"/>
    <dgm:cxn modelId="{EF402F1B-D58D-4799-95BC-7DBD2BDB4363}" srcId="{AAF2C2E1-90C4-49D4-AD52-75611A92D337}" destId="{2E5484D0-B964-4443-9F39-D8A48C38165A}" srcOrd="4" destOrd="0" parTransId="{6950039E-620F-490B-A2D0-84B3144BBB9F}" sibTransId="{5B333B00-BA65-4B99-BA8D-E0AE648533FD}"/>
    <dgm:cxn modelId="{0E2A469E-7E38-40B6-BF92-60FDEB9943C6}" type="presOf" srcId="{2E5484D0-B964-4443-9F39-D8A48C38165A}" destId="{B7619E8C-C8D2-47D1-8A23-5E8BF293A036}" srcOrd="0" destOrd="4" presId="urn:microsoft.com/office/officeart/2005/8/layout/hList1"/>
    <dgm:cxn modelId="{D4C7B382-5F19-4CF8-9C90-FF7C7C894B43}" type="presOf" srcId="{12763C98-0BC0-47CB-940B-58FFA8FCCB3A}" destId="{B7FEBBD6-5FE6-4EDD-ADE3-8F0E5820E283}" srcOrd="0" destOrd="1" presId="urn:microsoft.com/office/officeart/2005/8/layout/hList1"/>
    <dgm:cxn modelId="{B0039CF6-B022-4969-9538-3C1669D64FBC}" srcId="{9F35CBE5-8484-4577-97E2-E1796D9BFCAD}" destId="{12763C98-0BC0-47CB-940B-58FFA8FCCB3A}" srcOrd="1" destOrd="0" parTransId="{1FCB9F25-2174-4E27-8EDD-4B0B52FC5042}" sibTransId="{CB543206-60EC-4A22-87C5-4DBFF4A0CE9C}"/>
    <dgm:cxn modelId="{FE8935B0-88EF-4B93-84E1-9A08E7150218}" type="presOf" srcId="{EA2BB3B4-8FA3-4617-B684-3202E7960C06}" destId="{B7619E8C-C8D2-47D1-8A23-5E8BF293A036}" srcOrd="0" destOrd="0" presId="urn:microsoft.com/office/officeart/2005/8/layout/hList1"/>
    <dgm:cxn modelId="{5355F786-425F-4A5D-88CD-FBB93D7BC9B1}" type="presOf" srcId="{4C1B6A99-B270-45DE-91E0-C451DAB57E27}" destId="{B7619E8C-C8D2-47D1-8A23-5E8BF293A036}" srcOrd="0" destOrd="2" presId="urn:microsoft.com/office/officeart/2005/8/layout/hList1"/>
    <dgm:cxn modelId="{B7AC946B-6A27-456B-BA87-ECB7F099FDCB}" type="presOf" srcId="{9F35CBE5-8484-4577-97E2-E1796D9BFCAD}" destId="{CCC33B8D-5075-436D-B697-8EE978C04707}" srcOrd="0" destOrd="0" presId="urn:microsoft.com/office/officeart/2005/8/layout/hList1"/>
    <dgm:cxn modelId="{1A9CC4AB-92D4-432E-B8A9-E15795002BCC}" type="presOf" srcId="{3F6917B8-0A58-415F-B050-E7008DE3C5FE}" destId="{5926B5AC-BBEC-4B36-8FB5-C025F6C8AE0D}" srcOrd="0" destOrd="1" presId="urn:microsoft.com/office/officeart/2005/8/layout/hList1"/>
    <dgm:cxn modelId="{80100BDA-4E2F-41F6-9556-8CE3CD48D923}" srcId="{AAF2C2E1-90C4-49D4-AD52-75611A92D337}" destId="{4C1B6A99-B270-45DE-91E0-C451DAB57E27}" srcOrd="2" destOrd="0" parTransId="{DE9208F4-3855-4439-94FA-CD41BD386924}" sibTransId="{A75AC67F-7C19-4404-9606-E33670045E2D}"/>
    <dgm:cxn modelId="{883489CF-2773-48C6-93E6-B080BF48A4C7}" type="presParOf" srcId="{B3D7A3E9-001D-45E1-A39F-ED1EE59C7E16}" destId="{2D96678F-4940-43FF-B61E-FF7C350B83F3}" srcOrd="0" destOrd="0" presId="urn:microsoft.com/office/officeart/2005/8/layout/hList1"/>
    <dgm:cxn modelId="{D3E73454-FE60-460E-B376-0C7DBAAF6D81}" type="presParOf" srcId="{2D96678F-4940-43FF-B61E-FF7C350B83F3}" destId="{CCC33B8D-5075-436D-B697-8EE978C04707}" srcOrd="0" destOrd="0" presId="urn:microsoft.com/office/officeart/2005/8/layout/hList1"/>
    <dgm:cxn modelId="{D09DBCD3-594B-4CEB-8FB3-37C7FA146C0C}" type="presParOf" srcId="{2D96678F-4940-43FF-B61E-FF7C350B83F3}" destId="{B7FEBBD6-5FE6-4EDD-ADE3-8F0E5820E283}" srcOrd="1" destOrd="0" presId="urn:microsoft.com/office/officeart/2005/8/layout/hList1"/>
    <dgm:cxn modelId="{41DDA96E-7C70-475A-84F8-9B6D8B529C41}" type="presParOf" srcId="{B3D7A3E9-001D-45E1-A39F-ED1EE59C7E16}" destId="{E825825B-37F3-4BBF-A892-DAB1BD6F35BA}" srcOrd="1" destOrd="0" presId="urn:microsoft.com/office/officeart/2005/8/layout/hList1"/>
    <dgm:cxn modelId="{EB1B8074-21D6-4EF1-85FA-956A27D8F3C4}" type="presParOf" srcId="{B3D7A3E9-001D-45E1-A39F-ED1EE59C7E16}" destId="{F4D10FC1-7294-4C5D-84B3-50D1A38AA193}" srcOrd="2" destOrd="0" presId="urn:microsoft.com/office/officeart/2005/8/layout/hList1"/>
    <dgm:cxn modelId="{D6DA9AA7-05BF-43D3-8805-5E772C43D81B}" type="presParOf" srcId="{F4D10FC1-7294-4C5D-84B3-50D1A38AA193}" destId="{114F86D6-EE97-4591-A1B7-AB1982221E25}" srcOrd="0" destOrd="0" presId="urn:microsoft.com/office/officeart/2005/8/layout/hList1"/>
    <dgm:cxn modelId="{18631E65-0401-4E95-854B-6485E72E686E}" type="presParOf" srcId="{F4D10FC1-7294-4C5D-84B3-50D1A38AA193}" destId="{B7619E8C-C8D2-47D1-8A23-5E8BF293A036}" srcOrd="1" destOrd="0" presId="urn:microsoft.com/office/officeart/2005/8/layout/hList1"/>
    <dgm:cxn modelId="{ED5A5787-40BB-4F1D-960A-C1F1C8A6F3C3}" type="presParOf" srcId="{B3D7A3E9-001D-45E1-A39F-ED1EE59C7E16}" destId="{9D34A7EA-A592-406B-A5A8-F9729A156E45}" srcOrd="3" destOrd="0" presId="urn:microsoft.com/office/officeart/2005/8/layout/hList1"/>
    <dgm:cxn modelId="{2465A7CB-8D55-4970-8C2C-F3F85FB49AA8}" type="presParOf" srcId="{B3D7A3E9-001D-45E1-A39F-ED1EE59C7E16}" destId="{C1E1AD4D-C986-4AB0-B3F7-519FE82DD55D}" srcOrd="4" destOrd="0" presId="urn:microsoft.com/office/officeart/2005/8/layout/hList1"/>
    <dgm:cxn modelId="{DA832589-52E7-45D4-B154-71FEA550068F}" type="presParOf" srcId="{C1E1AD4D-C986-4AB0-B3F7-519FE82DD55D}" destId="{D9BA8482-5AE4-46E5-B3F9-1C36FB0D766B}" srcOrd="0" destOrd="0" presId="urn:microsoft.com/office/officeart/2005/8/layout/hList1"/>
    <dgm:cxn modelId="{E1EF856A-DEE9-4882-9428-4B77FA17AA52}" type="presParOf" srcId="{C1E1AD4D-C986-4AB0-B3F7-519FE82DD55D}" destId="{5926B5AC-BBEC-4B36-8FB5-C025F6C8AE0D}"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6.png"/><Relationship Id="rId2" Type="http://schemas.openxmlformats.org/officeDocument/2006/relationships/image" Target="../media/image17.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6.emf"/><Relationship Id="rId2" Type="http://schemas.openxmlformats.org/officeDocument/2006/relationships/image" Target="../media/image27.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6.emf"/><Relationship Id="rId2" Type="http://schemas.openxmlformats.org/officeDocument/2006/relationships/image" Target="../media/image27.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D2EC894-175C-470A-91C6-B8F19876820A}" type="datetimeFigureOut">
              <a:rPr lang="en-US" smtClean="0"/>
              <a:t>5/1/14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9A50FB-B05A-4975-8428-2004185BB407}" type="slidenum">
              <a:rPr lang="en-US" smtClean="0"/>
              <a:t>‹#›</a:t>
            </a:fld>
            <a:endParaRPr lang="en-US" dirty="0"/>
          </a:p>
        </p:txBody>
      </p:sp>
    </p:spTree>
    <p:extLst>
      <p:ext uri="{BB962C8B-B14F-4D97-AF65-F5344CB8AC3E}">
        <p14:creationId xmlns:p14="http://schemas.microsoft.com/office/powerpoint/2010/main" val="21720317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B2C99C-B84B-4B29-B99B-73318FADB861}"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23469999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smtClean="0"/>
              <a:t>Need to consider</a:t>
            </a:r>
            <a:r>
              <a:rPr lang="en-US" baseline="0" dirty="0" smtClean="0"/>
              <a:t> the actual magnitude of the temperature. If the incinerator operates at 1500 F, this change might be meaningless. </a:t>
            </a:r>
            <a:r>
              <a:rPr lang="en-US" baseline="0" dirty="0" err="1" smtClean="0"/>
              <a:t>Eg</a:t>
            </a:r>
            <a:r>
              <a:rPr lang="en-US" baseline="0" dirty="0" smtClean="0"/>
              <a:t>., drift in the thermocouple.</a:t>
            </a:r>
          </a:p>
          <a:p>
            <a:r>
              <a:rPr lang="en-US" baseline="0" dirty="0" smtClean="0"/>
              <a:t>What is the error associated with measurement? With the process?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smtClean="0"/>
              <a:t>Need to consider</a:t>
            </a:r>
            <a:r>
              <a:rPr lang="en-US" baseline="0" dirty="0" smtClean="0"/>
              <a:t> the actual magnitude of the temperature. If the incinerator operates at 1500 F, this change might be meaningless. </a:t>
            </a:r>
            <a:r>
              <a:rPr lang="en-US" baseline="0" dirty="0" err="1" smtClean="0"/>
              <a:t>Eg</a:t>
            </a:r>
            <a:r>
              <a:rPr lang="en-US" baseline="0" dirty="0" smtClean="0"/>
              <a:t>., drift in the thermocouple.</a:t>
            </a:r>
          </a:p>
          <a:p>
            <a:r>
              <a:rPr lang="en-US" baseline="0" dirty="0" smtClean="0"/>
              <a:t>What is the error associated with measurement? With the process?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9A50FB-B05A-4975-8428-2004185BB407}" type="slidenum">
              <a:rPr lang="en-US" smtClean="0"/>
              <a:t>19</a:t>
            </a:fld>
            <a:endParaRPr lang="en-US"/>
          </a:p>
        </p:txBody>
      </p:sp>
    </p:spTree>
    <p:extLst>
      <p:ext uri="{BB962C8B-B14F-4D97-AF65-F5344CB8AC3E}">
        <p14:creationId xmlns:p14="http://schemas.microsoft.com/office/powerpoint/2010/main" val="11187117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9A50FB-B05A-4975-8428-2004185BB407}" type="slidenum">
              <a:rPr lang="en-US" smtClean="0"/>
              <a:t>20</a:t>
            </a:fld>
            <a:endParaRPr lang="en-US"/>
          </a:p>
        </p:txBody>
      </p:sp>
    </p:spTree>
    <p:extLst>
      <p:ext uri="{BB962C8B-B14F-4D97-AF65-F5344CB8AC3E}">
        <p14:creationId xmlns:p14="http://schemas.microsoft.com/office/powerpoint/2010/main" val="11187117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9A50FB-B05A-4975-8428-2004185BB407}" type="slidenum">
              <a:rPr lang="en-US" smtClean="0"/>
              <a:t>21</a:t>
            </a:fld>
            <a:endParaRPr lang="en-US"/>
          </a:p>
        </p:txBody>
      </p:sp>
    </p:spTree>
    <p:extLst>
      <p:ext uri="{BB962C8B-B14F-4D97-AF65-F5344CB8AC3E}">
        <p14:creationId xmlns:p14="http://schemas.microsoft.com/office/powerpoint/2010/main" val="11187117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9A50FB-B05A-4975-8428-2004185BB407}" type="slidenum">
              <a:rPr lang="en-US" smtClean="0"/>
              <a:t>22</a:t>
            </a:fld>
            <a:endParaRPr lang="en-US"/>
          </a:p>
        </p:txBody>
      </p:sp>
    </p:spTree>
    <p:extLst>
      <p:ext uri="{BB962C8B-B14F-4D97-AF65-F5344CB8AC3E}">
        <p14:creationId xmlns:p14="http://schemas.microsoft.com/office/powerpoint/2010/main" val="11187117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9A50FB-B05A-4975-8428-2004185BB407}" type="slidenum">
              <a:rPr lang="en-US" smtClean="0"/>
              <a:t>23</a:t>
            </a:fld>
            <a:endParaRPr lang="en-US"/>
          </a:p>
        </p:txBody>
      </p:sp>
    </p:spTree>
    <p:extLst>
      <p:ext uri="{BB962C8B-B14F-4D97-AF65-F5344CB8AC3E}">
        <p14:creationId xmlns:p14="http://schemas.microsoft.com/office/powerpoint/2010/main" val="11187117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9A50FB-B05A-4975-8428-2004185BB407}" type="slidenum">
              <a:rPr lang="en-US" smtClean="0"/>
              <a:t>24</a:t>
            </a:fld>
            <a:endParaRPr lang="en-US"/>
          </a:p>
        </p:txBody>
      </p:sp>
    </p:spTree>
    <p:extLst>
      <p:ext uri="{BB962C8B-B14F-4D97-AF65-F5344CB8AC3E}">
        <p14:creationId xmlns:p14="http://schemas.microsoft.com/office/powerpoint/2010/main" val="11187117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9A50FB-B05A-4975-8428-2004185BB407}" type="slidenum">
              <a:rPr lang="en-US" smtClean="0"/>
              <a:t>25</a:t>
            </a:fld>
            <a:endParaRPr lang="en-US"/>
          </a:p>
        </p:txBody>
      </p:sp>
    </p:spTree>
    <p:extLst>
      <p:ext uri="{BB962C8B-B14F-4D97-AF65-F5344CB8AC3E}">
        <p14:creationId xmlns:p14="http://schemas.microsoft.com/office/powerpoint/2010/main" val="11187117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9A50FB-B05A-4975-8428-2004185BB407}" type="slidenum">
              <a:rPr lang="en-US" smtClean="0"/>
              <a:t>28</a:t>
            </a:fld>
            <a:endParaRPr lang="en-US"/>
          </a:p>
        </p:txBody>
      </p:sp>
    </p:spTree>
    <p:extLst>
      <p:ext uri="{BB962C8B-B14F-4D97-AF65-F5344CB8AC3E}">
        <p14:creationId xmlns:p14="http://schemas.microsoft.com/office/powerpoint/2010/main" val="11187117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596A0912-4EAB-46EB-A407-D6CDB76F88E4}" type="slidenum">
              <a:rPr lang="en-US" smtClean="0"/>
              <a:pPr/>
              <a:t>6</a:t>
            </a:fld>
            <a:endParaRPr lang="en-US" smtClean="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eaLnBrk="1" hangingPunct="1"/>
            <a:r>
              <a:rPr lang="en-US" smtClean="0"/>
              <a:t>These are the skill areas that the CAT instrument is designed to assess.  While faculty in each discipline do not necessarily consider all of these skill areas to be essential components of critical thinking, most faculty find at least 8 of the 12 skills to be important components of critical thinking. </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smtClean="0"/>
              <a:t>Need to consider</a:t>
            </a:r>
            <a:r>
              <a:rPr lang="en-US" baseline="0" dirty="0" smtClean="0"/>
              <a:t> the actual magnitude of the temperature. If the incinerator operates at 1500 F, this change might be meaningless. </a:t>
            </a:r>
            <a:r>
              <a:rPr lang="en-US" baseline="0" dirty="0" err="1" smtClean="0"/>
              <a:t>Eg</a:t>
            </a:r>
            <a:r>
              <a:rPr lang="en-US" baseline="0" dirty="0" smtClean="0"/>
              <a:t>., drift in the thermocouple.</a:t>
            </a:r>
          </a:p>
          <a:p>
            <a:r>
              <a:rPr lang="en-US" baseline="0" dirty="0" smtClean="0"/>
              <a:t>What is the error associated with measurement? With the process?</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baseline="0" dirty="0" smtClean="0"/>
              <a:t>State anticipated results, and how you would interpret them</a:t>
            </a:r>
          </a:p>
          <a:p>
            <a:endParaRPr lang="en-US" baseline="0" dirty="0" smtClean="0"/>
          </a:p>
          <a:p>
            <a:r>
              <a:rPr lang="en-US" baseline="0" dirty="0" smtClean="0"/>
              <a:t>Have students formulate these answers in teams, then share and write answers upon on the board</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baseline="0" dirty="0" smtClean="0"/>
              <a:t>Use think-pair-share and then discuss as a class</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9A50FB-B05A-4975-8428-2004185BB407}" type="slidenum">
              <a:rPr lang="en-US" smtClean="0"/>
              <a:t>35</a:t>
            </a:fld>
            <a:endParaRPr lang="en-US"/>
          </a:p>
        </p:txBody>
      </p:sp>
    </p:spTree>
    <p:extLst>
      <p:ext uri="{BB962C8B-B14F-4D97-AF65-F5344CB8AC3E}">
        <p14:creationId xmlns:p14="http://schemas.microsoft.com/office/powerpoint/2010/main" val="11187117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596A0912-4EAB-46EB-A407-D6CDB76F88E4}" type="slidenum">
              <a:rPr lang="en-US" smtClean="0"/>
              <a:pPr/>
              <a:t>7</a:t>
            </a:fld>
            <a:endParaRPr lang="en-US" smtClean="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eaLnBrk="1" hangingPunct="1"/>
            <a:r>
              <a:rPr lang="en-US" smtClean="0"/>
              <a:t>These are the skill areas that the CAT instrument is designed to assess.  While faculty in each discipline do not necessarily consider all of these skill areas to be essential components of critical thinking, most faculty find at least 8 of the 12 skills to be important components of critical thinking.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596A0912-4EAB-46EB-A407-D6CDB76F88E4}" type="slidenum">
              <a:rPr lang="en-US" smtClean="0"/>
              <a:pPr/>
              <a:t>8</a:t>
            </a:fld>
            <a:endParaRPr lang="en-US" smtClean="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eaLnBrk="1" hangingPunct="1"/>
            <a:r>
              <a:rPr lang="en-US" smtClean="0"/>
              <a:t>These are the skill areas that the CAT instrument is designed to assess.  While faculty in each discipline do not necessarily consider all of these skill areas to be essential components of critical thinking, most faculty find at least 8 of the 12 skills to be important components of critical thinking.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596A0912-4EAB-46EB-A407-D6CDB76F88E4}" type="slidenum">
              <a:rPr lang="en-US" smtClean="0"/>
              <a:pPr/>
              <a:t>9</a:t>
            </a:fld>
            <a:endParaRPr lang="en-US" smtClean="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eaLnBrk="1" hangingPunct="1"/>
            <a:r>
              <a:rPr lang="en-US" smtClean="0"/>
              <a:t>These are the skill areas that the CAT instrument is designed to assess.  While faculty in each discipline do not necessarily consider all of these skill areas to be essential components of critical thinking, most faculty find at least 8 of the 12 skills to be important components of critical thinking.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596A0912-4EAB-46EB-A407-D6CDB76F88E4}" type="slidenum">
              <a:rPr lang="en-US" smtClean="0"/>
              <a:pPr/>
              <a:t>10</a:t>
            </a:fld>
            <a:endParaRPr lang="en-US" smtClean="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eaLnBrk="1" hangingPunct="1"/>
            <a:r>
              <a:rPr lang="en-US" smtClean="0"/>
              <a:t>These are the skill areas that the CAT instrument is designed to assess.  While faculty in each discipline do not necessarily consider all of these skill areas to be essential components of critical thinking, most faculty find at least 8 of the 12 skills to be important components of critical thinking.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596A0912-4EAB-46EB-A407-D6CDB76F88E4}" type="slidenum">
              <a:rPr lang="en-US" smtClean="0"/>
              <a:pPr/>
              <a:t>12</a:t>
            </a:fld>
            <a:endParaRPr lang="en-US" smtClean="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eaLnBrk="1" hangingPunct="1"/>
            <a:r>
              <a:rPr lang="en-US" smtClean="0"/>
              <a:t>These are the skill areas that the CAT instrument is designed to assess.  While faculty in each discipline do not necessarily consider all of these skill areas to be essential components of critical thinking, most faculty find at least 8 of the 12 skills to be important components of critical thinking.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9A50FB-B05A-4975-8428-2004185BB407}" type="slidenum">
              <a:rPr lang="en-US" smtClean="0"/>
              <a:t>14</a:t>
            </a:fld>
            <a:endParaRPr lang="en-US"/>
          </a:p>
        </p:txBody>
      </p:sp>
    </p:spTree>
    <p:extLst>
      <p:ext uri="{BB962C8B-B14F-4D97-AF65-F5344CB8AC3E}">
        <p14:creationId xmlns:p14="http://schemas.microsoft.com/office/powerpoint/2010/main" val="11187117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smtClean="0"/>
              <a:t>Need to consider</a:t>
            </a:r>
            <a:r>
              <a:rPr lang="en-US" baseline="0" dirty="0" smtClean="0"/>
              <a:t> the actual magnitude of the temperature. If the incinerator operates at 1500 F, this change might be meaningless. </a:t>
            </a:r>
            <a:r>
              <a:rPr lang="en-US" baseline="0" dirty="0" err="1" smtClean="0"/>
              <a:t>Eg</a:t>
            </a:r>
            <a:r>
              <a:rPr lang="en-US" baseline="0" dirty="0" smtClean="0"/>
              <a:t>., drift in the thermocouple.</a:t>
            </a:r>
          </a:p>
          <a:p>
            <a:r>
              <a:rPr lang="en-US" baseline="0" dirty="0" smtClean="0"/>
              <a:t>What is the error associated with measurement? With the process?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72FA46F-863A-BE4A-A61D-3573B0C0D7BA}" type="datetimeFigureOut">
              <a:rPr lang="en-US" smtClean="0"/>
              <a:t>5/1/14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FF983ED-1576-4B47-A05D-5FBB2517D7A1}" type="slidenum">
              <a:rPr lang="en-US" smtClean="0"/>
              <a:t>‹#›</a:t>
            </a:fld>
            <a:endParaRPr lang="en-US" dirty="0"/>
          </a:p>
        </p:txBody>
      </p:sp>
    </p:spTree>
    <p:extLst>
      <p:ext uri="{BB962C8B-B14F-4D97-AF65-F5344CB8AC3E}">
        <p14:creationId xmlns:p14="http://schemas.microsoft.com/office/powerpoint/2010/main" val="37038307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2FA46F-863A-BE4A-A61D-3573B0C0D7BA}" type="datetimeFigureOut">
              <a:rPr lang="en-US" smtClean="0"/>
              <a:t>5/1/14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FF983ED-1576-4B47-A05D-5FBB2517D7A1}" type="slidenum">
              <a:rPr lang="en-US" smtClean="0"/>
              <a:t>‹#›</a:t>
            </a:fld>
            <a:endParaRPr lang="en-US" dirty="0"/>
          </a:p>
        </p:txBody>
      </p:sp>
    </p:spTree>
    <p:extLst>
      <p:ext uri="{BB962C8B-B14F-4D97-AF65-F5344CB8AC3E}">
        <p14:creationId xmlns:p14="http://schemas.microsoft.com/office/powerpoint/2010/main" val="32203641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2FA46F-863A-BE4A-A61D-3573B0C0D7BA}" type="datetimeFigureOut">
              <a:rPr lang="en-US" smtClean="0"/>
              <a:t>5/1/14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FF983ED-1576-4B47-A05D-5FBB2517D7A1}" type="slidenum">
              <a:rPr lang="en-US" smtClean="0"/>
              <a:t>‹#›</a:t>
            </a:fld>
            <a:endParaRPr lang="en-US" dirty="0"/>
          </a:p>
        </p:txBody>
      </p:sp>
    </p:spTree>
    <p:extLst>
      <p:ext uri="{BB962C8B-B14F-4D97-AF65-F5344CB8AC3E}">
        <p14:creationId xmlns:p14="http://schemas.microsoft.com/office/powerpoint/2010/main" val="13112456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2FA46F-863A-BE4A-A61D-3573B0C0D7BA}" type="datetimeFigureOut">
              <a:rPr lang="en-US" smtClean="0"/>
              <a:t>5/1/14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FF983ED-1576-4B47-A05D-5FBB2517D7A1}" type="slidenum">
              <a:rPr lang="en-US" smtClean="0"/>
              <a:t>‹#›</a:t>
            </a:fld>
            <a:endParaRPr lang="en-US" dirty="0"/>
          </a:p>
        </p:txBody>
      </p:sp>
    </p:spTree>
    <p:extLst>
      <p:ext uri="{BB962C8B-B14F-4D97-AF65-F5344CB8AC3E}">
        <p14:creationId xmlns:p14="http://schemas.microsoft.com/office/powerpoint/2010/main" val="1597752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72FA46F-863A-BE4A-A61D-3573B0C0D7BA}" type="datetimeFigureOut">
              <a:rPr lang="en-US" smtClean="0"/>
              <a:t>5/1/14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FF983ED-1576-4B47-A05D-5FBB2517D7A1}" type="slidenum">
              <a:rPr lang="en-US" smtClean="0"/>
              <a:t>‹#›</a:t>
            </a:fld>
            <a:endParaRPr lang="en-US" dirty="0"/>
          </a:p>
        </p:txBody>
      </p:sp>
    </p:spTree>
    <p:extLst>
      <p:ext uri="{BB962C8B-B14F-4D97-AF65-F5344CB8AC3E}">
        <p14:creationId xmlns:p14="http://schemas.microsoft.com/office/powerpoint/2010/main" val="227103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72FA46F-863A-BE4A-A61D-3573B0C0D7BA}" type="datetimeFigureOut">
              <a:rPr lang="en-US" smtClean="0"/>
              <a:t>5/1/14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FF983ED-1576-4B47-A05D-5FBB2517D7A1}" type="slidenum">
              <a:rPr lang="en-US" smtClean="0"/>
              <a:t>‹#›</a:t>
            </a:fld>
            <a:endParaRPr lang="en-US" dirty="0"/>
          </a:p>
        </p:txBody>
      </p:sp>
    </p:spTree>
    <p:extLst>
      <p:ext uri="{BB962C8B-B14F-4D97-AF65-F5344CB8AC3E}">
        <p14:creationId xmlns:p14="http://schemas.microsoft.com/office/powerpoint/2010/main" val="10491195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72FA46F-863A-BE4A-A61D-3573B0C0D7BA}" type="datetimeFigureOut">
              <a:rPr lang="en-US" smtClean="0"/>
              <a:t>5/1/14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FF983ED-1576-4B47-A05D-5FBB2517D7A1}" type="slidenum">
              <a:rPr lang="en-US" smtClean="0"/>
              <a:t>‹#›</a:t>
            </a:fld>
            <a:endParaRPr lang="en-US" dirty="0"/>
          </a:p>
        </p:txBody>
      </p:sp>
    </p:spTree>
    <p:extLst>
      <p:ext uri="{BB962C8B-B14F-4D97-AF65-F5344CB8AC3E}">
        <p14:creationId xmlns:p14="http://schemas.microsoft.com/office/powerpoint/2010/main" val="28315985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72FA46F-863A-BE4A-A61D-3573B0C0D7BA}" type="datetimeFigureOut">
              <a:rPr lang="en-US" smtClean="0"/>
              <a:t>5/1/14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FF983ED-1576-4B47-A05D-5FBB2517D7A1}" type="slidenum">
              <a:rPr lang="en-US" smtClean="0"/>
              <a:t>‹#›</a:t>
            </a:fld>
            <a:endParaRPr lang="en-US" dirty="0"/>
          </a:p>
        </p:txBody>
      </p:sp>
    </p:spTree>
    <p:extLst>
      <p:ext uri="{BB962C8B-B14F-4D97-AF65-F5344CB8AC3E}">
        <p14:creationId xmlns:p14="http://schemas.microsoft.com/office/powerpoint/2010/main" val="10717006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2FA46F-863A-BE4A-A61D-3573B0C0D7BA}" type="datetimeFigureOut">
              <a:rPr lang="en-US" smtClean="0"/>
              <a:t>5/1/14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FF983ED-1576-4B47-A05D-5FBB2517D7A1}" type="slidenum">
              <a:rPr lang="en-US" smtClean="0"/>
              <a:t>‹#›</a:t>
            </a:fld>
            <a:endParaRPr lang="en-US" dirty="0"/>
          </a:p>
        </p:txBody>
      </p:sp>
    </p:spTree>
    <p:extLst>
      <p:ext uri="{BB962C8B-B14F-4D97-AF65-F5344CB8AC3E}">
        <p14:creationId xmlns:p14="http://schemas.microsoft.com/office/powerpoint/2010/main" val="1542624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2FA46F-863A-BE4A-A61D-3573B0C0D7BA}" type="datetimeFigureOut">
              <a:rPr lang="en-US" smtClean="0"/>
              <a:t>5/1/14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FF983ED-1576-4B47-A05D-5FBB2517D7A1}" type="slidenum">
              <a:rPr lang="en-US" smtClean="0"/>
              <a:t>‹#›</a:t>
            </a:fld>
            <a:endParaRPr lang="en-US" dirty="0"/>
          </a:p>
        </p:txBody>
      </p:sp>
    </p:spTree>
    <p:extLst>
      <p:ext uri="{BB962C8B-B14F-4D97-AF65-F5344CB8AC3E}">
        <p14:creationId xmlns:p14="http://schemas.microsoft.com/office/powerpoint/2010/main" val="10274291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2FA46F-863A-BE4A-A61D-3573B0C0D7BA}" type="datetimeFigureOut">
              <a:rPr lang="en-US" smtClean="0"/>
              <a:t>5/1/14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FF983ED-1576-4B47-A05D-5FBB2517D7A1}" type="slidenum">
              <a:rPr lang="en-US" smtClean="0"/>
              <a:t>‹#›</a:t>
            </a:fld>
            <a:endParaRPr lang="en-US" dirty="0"/>
          </a:p>
        </p:txBody>
      </p:sp>
    </p:spTree>
    <p:extLst>
      <p:ext uri="{BB962C8B-B14F-4D97-AF65-F5344CB8AC3E}">
        <p14:creationId xmlns:p14="http://schemas.microsoft.com/office/powerpoint/2010/main" val="316724910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2FA46F-863A-BE4A-A61D-3573B0C0D7BA}" type="datetimeFigureOut">
              <a:rPr lang="en-US" smtClean="0"/>
              <a:t>5/1/14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F983ED-1576-4B47-A05D-5FBB2517D7A1}" type="slidenum">
              <a:rPr lang="en-US" smtClean="0"/>
              <a:t>‹#›</a:t>
            </a:fld>
            <a:endParaRPr lang="en-US" dirty="0"/>
          </a:p>
        </p:txBody>
      </p:sp>
    </p:spTree>
    <p:extLst>
      <p:ext uri="{BB962C8B-B14F-4D97-AF65-F5344CB8AC3E}">
        <p14:creationId xmlns:p14="http://schemas.microsoft.com/office/powerpoint/2010/main" val="25832324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3.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5.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5.emf"/></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1.xml"/><Relationship Id="rId4" Type="http://schemas.openxmlformats.org/officeDocument/2006/relationships/oleObject" Target="../embeddings/oleObject1.bin"/><Relationship Id="rId5" Type="http://schemas.openxmlformats.org/officeDocument/2006/relationships/package" Target="../embeddings/Microsoft_Word_Document4.docx"/><Relationship Id="rId6" Type="http://schemas.openxmlformats.org/officeDocument/2006/relationships/image" Target="../media/image16.png"/><Relationship Id="rId7" Type="http://schemas.openxmlformats.org/officeDocument/2006/relationships/oleObject" Target="../embeddings/oleObject2.bin"/><Relationship Id="rId8" Type="http://schemas.openxmlformats.org/officeDocument/2006/relationships/package" Target="../embeddings/Microsoft_Word_Document5.docx"/><Relationship Id="rId9" Type="http://schemas.openxmlformats.org/officeDocument/2006/relationships/image" Target="../media/image17.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18.wmf"/><Relationship Id="rId4" Type="http://schemas.openxmlformats.org/officeDocument/2006/relationships/image" Target="../media/image19.wmf"/><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1.xml.rels><?xml version="1.0" encoding="UTF-8" standalone="yes"?>
<Relationships xmlns="http://schemas.openxmlformats.org/package/2006/relationships"><Relationship Id="rId3" Type="http://schemas.openxmlformats.org/officeDocument/2006/relationships/image" Target="../media/image18.wmf"/><Relationship Id="rId4" Type="http://schemas.openxmlformats.org/officeDocument/2006/relationships/image" Target="../media/image19.wmf"/><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2.xml.rels><?xml version="1.0" encoding="UTF-8" standalone="yes"?>
<Relationships xmlns="http://schemas.openxmlformats.org/package/2006/relationships"><Relationship Id="rId3" Type="http://schemas.openxmlformats.org/officeDocument/2006/relationships/image" Target="../media/image18.wmf"/><Relationship Id="rId4" Type="http://schemas.openxmlformats.org/officeDocument/2006/relationships/image" Target="../media/image19.wmf"/><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3.xml.rels><?xml version="1.0" encoding="UTF-8" standalone="yes"?>
<Relationships xmlns="http://schemas.openxmlformats.org/package/2006/relationships"><Relationship Id="rId3" Type="http://schemas.openxmlformats.org/officeDocument/2006/relationships/image" Target="../media/image18.wmf"/><Relationship Id="rId4" Type="http://schemas.openxmlformats.org/officeDocument/2006/relationships/image" Target="../media/image19.wmf"/><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4.xml.rels><?xml version="1.0" encoding="UTF-8" standalone="yes"?>
<Relationships xmlns="http://schemas.openxmlformats.org/package/2006/relationships"><Relationship Id="rId3" Type="http://schemas.openxmlformats.org/officeDocument/2006/relationships/image" Target="../media/image18.wmf"/><Relationship Id="rId4" Type="http://schemas.openxmlformats.org/officeDocument/2006/relationships/image" Target="../media/image19.wmf"/><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5.xml.rels><?xml version="1.0" encoding="UTF-8" standalone="yes"?>
<Relationships xmlns="http://schemas.openxmlformats.org/package/2006/relationships"><Relationship Id="rId3" Type="http://schemas.openxmlformats.org/officeDocument/2006/relationships/image" Target="../media/image18.wmf"/><Relationship Id="rId4" Type="http://schemas.openxmlformats.org/officeDocument/2006/relationships/image" Target="../media/image19.wmf"/><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image" Target="../media/image22.e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2.e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2.e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5.e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3.bin"/><Relationship Id="rId4" Type="http://schemas.openxmlformats.org/officeDocument/2006/relationships/image" Target="../media/image26.emf"/><Relationship Id="rId5" Type="http://schemas.openxmlformats.org/officeDocument/2006/relationships/oleObject" Target="../embeddings/oleObject4.bin"/><Relationship Id="rId6" Type="http://schemas.openxmlformats.org/officeDocument/2006/relationships/package" Target="../embeddings/Microsoft_Word_Document6.docx"/><Relationship Id="rId7" Type="http://schemas.openxmlformats.org/officeDocument/2006/relationships/image" Target="../media/image27.png"/><Relationship Id="rId1" Type="http://schemas.openxmlformats.org/officeDocument/2006/relationships/vmlDrawing" Target="../drawings/vmlDrawing2.vml"/><Relationship Id="rId2"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5.bin"/><Relationship Id="rId4" Type="http://schemas.openxmlformats.org/officeDocument/2006/relationships/image" Target="../media/image26.emf"/><Relationship Id="rId5" Type="http://schemas.openxmlformats.org/officeDocument/2006/relationships/oleObject" Target="../embeddings/oleObject6.bin"/><Relationship Id="rId6" Type="http://schemas.openxmlformats.org/officeDocument/2006/relationships/package" Target="../embeddings/Microsoft_Word_Document7.docx"/><Relationship Id="rId7" Type="http://schemas.openxmlformats.org/officeDocument/2006/relationships/image" Target="../media/image27.png"/><Relationship Id="rId8" Type="http://schemas.openxmlformats.org/officeDocument/2006/relationships/image" Target="../media/image28.png"/><Relationship Id="rId9" Type="http://schemas.openxmlformats.org/officeDocument/2006/relationships/image" Target="../media/image29.png"/><Relationship Id="rId1" Type="http://schemas.openxmlformats.org/officeDocument/2006/relationships/vmlDrawing" Target="../drawings/vmlDrawing3.vml"/><Relationship Id="rId2"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10.png"/><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7" Type="http://schemas.openxmlformats.org/officeDocument/2006/relationships/image" Target="../media/image30.png"/><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png"/><Relationship Id="rId3" Type="http://schemas.openxmlformats.org/officeDocument/2006/relationships/image" Target="../media/image3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chart" Target="../charts/char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chart" Target="../charts/char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chart" Target="../charts/char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391886" y="1782547"/>
            <a:ext cx="7772400" cy="2011136"/>
          </a:xfrm>
        </p:spPr>
        <p:txBody>
          <a:bodyPr>
            <a:noAutofit/>
          </a:bodyPr>
          <a:lstStyle/>
          <a:p>
            <a:r>
              <a:rPr lang="en-US" sz="3200" dirty="0"/>
              <a:t>Assessing and Enhancing Critical Thinking Skills in the Laboratory and Science/Engineering Classroom</a:t>
            </a:r>
          </a:p>
        </p:txBody>
      </p:sp>
      <p:sp>
        <p:nvSpPr>
          <p:cNvPr id="7" name="Subtitle 6"/>
          <p:cNvSpPr>
            <a:spLocks noGrp="1"/>
          </p:cNvSpPr>
          <p:nvPr>
            <p:ph type="subTitle" idx="1"/>
          </p:nvPr>
        </p:nvSpPr>
        <p:spPr>
          <a:xfrm>
            <a:off x="468086" y="3498340"/>
            <a:ext cx="7826828" cy="1752600"/>
          </a:xfrm>
        </p:spPr>
        <p:txBody>
          <a:bodyPr>
            <a:normAutofit/>
          </a:bodyPr>
          <a:lstStyle/>
          <a:p>
            <a:endParaRPr lang="en-US" sz="2400" smtClean="0">
              <a:solidFill>
                <a:schemeClr val="tx1"/>
              </a:solidFill>
            </a:endParaRPr>
          </a:p>
          <a:p>
            <a:r>
              <a:rPr lang="en-US" sz="2400" smtClean="0">
                <a:solidFill>
                  <a:schemeClr val="tx1"/>
                </a:solidFill>
              </a:rPr>
              <a:t>Matt </a:t>
            </a:r>
            <a:r>
              <a:rPr lang="en-US" sz="2400" dirty="0" smtClean="0">
                <a:solidFill>
                  <a:schemeClr val="tx1"/>
                </a:solidFill>
              </a:rPr>
              <a:t>Grayson, </a:t>
            </a:r>
            <a:r>
              <a:rPr lang="en-US" sz="2400" dirty="0">
                <a:solidFill>
                  <a:schemeClr val="tx1"/>
                </a:solidFill>
              </a:rPr>
              <a:t>Josh Leonard, </a:t>
            </a:r>
            <a:endParaRPr lang="en-US" sz="2400" dirty="0" smtClean="0">
              <a:solidFill>
                <a:schemeClr val="tx1"/>
              </a:solidFill>
            </a:endParaRPr>
          </a:p>
          <a:p>
            <a:r>
              <a:rPr lang="en-US" sz="2400" dirty="0" smtClean="0">
                <a:solidFill>
                  <a:schemeClr val="tx1"/>
                </a:solidFill>
              </a:rPr>
              <a:t>&amp; Denise </a:t>
            </a:r>
            <a:r>
              <a:rPr lang="en-US" sz="2400" dirty="0" err="1" smtClean="0">
                <a:solidFill>
                  <a:schemeClr val="tx1"/>
                </a:solidFill>
              </a:rPr>
              <a:t>Drane</a:t>
            </a:r>
            <a:endParaRPr lang="en-US" sz="2400" dirty="0">
              <a:solidFill>
                <a:schemeClr val="tx1"/>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0" y="4540880"/>
            <a:ext cx="1524000" cy="153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391886" y="6076899"/>
            <a:ext cx="8588828" cy="646331"/>
          </a:xfrm>
          <a:prstGeom prst="rect">
            <a:avLst/>
          </a:prstGeom>
          <a:noFill/>
        </p:spPr>
        <p:txBody>
          <a:bodyPr wrap="square" rtlCol="0">
            <a:spAutoFit/>
          </a:bodyPr>
          <a:lstStyle/>
          <a:p>
            <a:r>
              <a:rPr lang="en-US" b="1" dirty="0" smtClean="0">
                <a:solidFill>
                  <a:schemeClr val="tx2">
                    <a:lumMod val="60000"/>
                    <a:lumOff val="40000"/>
                  </a:schemeClr>
                </a:solidFill>
                <a:latin typeface="Times New Roman" pitchFamily="18" charset="0"/>
                <a:cs typeface="Times New Roman" pitchFamily="18" charset="0"/>
              </a:rPr>
              <a:t>Support </a:t>
            </a:r>
            <a:r>
              <a:rPr lang="en-US" b="1" dirty="0">
                <a:solidFill>
                  <a:schemeClr val="tx2">
                    <a:lumMod val="60000"/>
                    <a:lumOff val="40000"/>
                  </a:schemeClr>
                </a:solidFill>
                <a:latin typeface="Times New Roman" pitchFamily="18" charset="0"/>
                <a:cs typeface="Times New Roman" pitchFamily="18" charset="0"/>
              </a:rPr>
              <a:t>for this work was provided by the National Science Foundation’s TUES Program: grant 942404</a:t>
            </a:r>
            <a:r>
              <a:rPr lang="en-US" dirty="0">
                <a:solidFill>
                  <a:srgbClr val="FFFFFF"/>
                </a:solidFill>
                <a:effectLst>
                  <a:outerShdw blurRad="50800" dist="38100" dir="2700000" algn="tl" rotWithShape="0">
                    <a:prstClr val="black">
                      <a:alpha val="40000"/>
                    </a:prstClr>
                  </a:outerShdw>
                </a:effectLst>
                <a:latin typeface="Times New Roman" pitchFamily="18" charset="0"/>
                <a:cs typeface="Times New Roman" pitchFamily="18" charset="0"/>
              </a:rPr>
              <a:t>.</a:t>
            </a:r>
            <a:endParaRPr lang="en-US" dirty="0"/>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413" y="4163055"/>
            <a:ext cx="2390775" cy="1914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13827" y="55655"/>
            <a:ext cx="2200275" cy="2076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2874" y="173745"/>
            <a:ext cx="5000625"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1237972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Text Box 8"/>
          <p:cNvSpPr txBox="1">
            <a:spLocks noChangeArrowheads="1"/>
          </p:cNvSpPr>
          <p:nvPr/>
        </p:nvSpPr>
        <p:spPr bwMode="auto">
          <a:xfrm>
            <a:off x="381000" y="1570463"/>
            <a:ext cx="8458200" cy="5562600"/>
          </a:xfrm>
          <a:prstGeom prst="rect">
            <a:avLst/>
          </a:prstGeom>
          <a:noFill/>
          <a:ln w="9525">
            <a:noFill/>
            <a:miter lim="800000"/>
            <a:headEnd/>
            <a:tailEnd/>
          </a:ln>
        </p:spPr>
        <p:txBody>
          <a:bodyPr/>
          <a:lstStyle/>
          <a:p>
            <a:pPr marL="457200" indent="-457200" algn="l" eaLnBrk="1" hangingPunct="1">
              <a:spcBef>
                <a:spcPct val="50000"/>
              </a:spcBef>
              <a:buFont typeface="Arial" pitchFamily="34" charset="0"/>
              <a:buChar char="•"/>
            </a:pPr>
            <a:r>
              <a:rPr lang="en-US" sz="3200" b="0" dirty="0" smtClean="0">
                <a:latin typeface="+mn-lt"/>
                <a:cs typeface="Times New Roman" pitchFamily="18" charset="0"/>
              </a:rPr>
              <a:t>Separate </a:t>
            </a:r>
            <a:r>
              <a:rPr lang="en-US" sz="3200" b="0" dirty="0">
                <a:latin typeface="+mn-lt"/>
                <a:cs typeface="Times New Roman" pitchFamily="18" charset="0"/>
              </a:rPr>
              <a:t>factual information from </a:t>
            </a:r>
            <a:r>
              <a:rPr lang="en-US" sz="3200" b="0" dirty="0" smtClean="0">
                <a:latin typeface="+mn-lt"/>
                <a:cs typeface="Times New Roman" pitchFamily="18" charset="0"/>
              </a:rPr>
              <a:t>inferences.</a:t>
            </a:r>
          </a:p>
          <a:p>
            <a:pPr marL="457200" indent="-457200" algn="l" eaLnBrk="1" hangingPunct="1">
              <a:spcBef>
                <a:spcPct val="50000"/>
              </a:spcBef>
              <a:buFont typeface="Arial" pitchFamily="34" charset="0"/>
              <a:buChar char="•"/>
            </a:pPr>
            <a:r>
              <a:rPr lang="en-US" sz="3200" b="0" dirty="0" smtClean="0">
                <a:latin typeface="+mn-lt"/>
                <a:cs typeface="Times New Roman" pitchFamily="18" charset="0"/>
              </a:rPr>
              <a:t>Interpret </a:t>
            </a:r>
            <a:r>
              <a:rPr lang="en-US" sz="3200" b="0" dirty="0">
                <a:latin typeface="+mn-lt"/>
                <a:cs typeface="Times New Roman" pitchFamily="18" charset="0"/>
              </a:rPr>
              <a:t>numerical relationships in </a:t>
            </a:r>
            <a:r>
              <a:rPr lang="en-US" sz="3200" b="0" dirty="0" smtClean="0">
                <a:latin typeface="+mn-lt"/>
                <a:cs typeface="Times New Roman" pitchFamily="18" charset="0"/>
              </a:rPr>
              <a:t>graphs.</a:t>
            </a:r>
          </a:p>
          <a:p>
            <a:pPr marL="457200" indent="-457200" algn="l" eaLnBrk="1" hangingPunct="1">
              <a:spcBef>
                <a:spcPct val="50000"/>
              </a:spcBef>
              <a:buFont typeface="Arial" pitchFamily="34" charset="0"/>
              <a:buChar char="•"/>
            </a:pPr>
            <a:r>
              <a:rPr lang="en-US" sz="3200" b="0" dirty="0" smtClean="0">
                <a:latin typeface="+mn-lt"/>
                <a:cs typeface="Times New Roman" pitchFamily="18" charset="0"/>
              </a:rPr>
              <a:t>Understand </a:t>
            </a:r>
            <a:r>
              <a:rPr lang="en-US" sz="3200" b="0" dirty="0">
                <a:latin typeface="+mn-lt"/>
                <a:cs typeface="Times New Roman" pitchFamily="18" charset="0"/>
              </a:rPr>
              <a:t>the limitations of correlational </a:t>
            </a:r>
            <a:r>
              <a:rPr lang="en-US" sz="3200" b="0" dirty="0" smtClean="0">
                <a:latin typeface="+mn-lt"/>
                <a:cs typeface="Times New Roman" pitchFamily="18" charset="0"/>
              </a:rPr>
              <a:t>data.</a:t>
            </a:r>
          </a:p>
          <a:p>
            <a:pPr marL="457200" indent="-457200" algn="l" eaLnBrk="1" hangingPunct="1">
              <a:spcBef>
                <a:spcPct val="50000"/>
              </a:spcBef>
              <a:buFont typeface="Arial" pitchFamily="34" charset="0"/>
              <a:buChar char="•"/>
            </a:pPr>
            <a:r>
              <a:rPr lang="en-US" sz="3200" dirty="0" smtClean="0">
                <a:cs typeface="Times New Roman" pitchFamily="18" charset="0"/>
              </a:rPr>
              <a:t>Identify </a:t>
            </a:r>
            <a:r>
              <a:rPr lang="en-US" sz="3200" dirty="0">
                <a:cs typeface="Times New Roman" pitchFamily="18" charset="0"/>
              </a:rPr>
              <a:t>alternative interpretations for data or  </a:t>
            </a:r>
            <a:r>
              <a:rPr lang="en-US" sz="3200" dirty="0" smtClean="0">
                <a:cs typeface="Times New Roman" pitchFamily="18" charset="0"/>
              </a:rPr>
              <a:t>observations.</a:t>
            </a:r>
          </a:p>
          <a:p>
            <a:pPr marL="457200" indent="-457200" algn="l" eaLnBrk="1" hangingPunct="1">
              <a:spcBef>
                <a:spcPct val="50000"/>
              </a:spcBef>
              <a:buFont typeface="Arial" pitchFamily="34" charset="0"/>
              <a:buChar char="•"/>
            </a:pPr>
            <a:r>
              <a:rPr lang="en-US" sz="3200" dirty="0" smtClean="0">
                <a:cs typeface="Times New Roman" pitchFamily="18" charset="0"/>
              </a:rPr>
              <a:t>Identify </a:t>
            </a:r>
            <a:r>
              <a:rPr lang="en-US" sz="3200" dirty="0">
                <a:cs typeface="Times New Roman" pitchFamily="18" charset="0"/>
              </a:rPr>
              <a:t>new information that might support or contradict a hypothesis.</a:t>
            </a:r>
          </a:p>
          <a:p>
            <a:pPr marL="914400" lvl="1" indent="-457200" algn="l" eaLnBrk="1" hangingPunct="1">
              <a:spcBef>
                <a:spcPct val="50000"/>
              </a:spcBef>
            </a:pPr>
            <a:endParaRPr lang="en-US" sz="3200" b="0" dirty="0">
              <a:latin typeface="+mn-lt"/>
            </a:endParaRPr>
          </a:p>
        </p:txBody>
      </p:sp>
      <p:sp>
        <p:nvSpPr>
          <p:cNvPr id="4" name="Rectangle 3"/>
          <p:cNvSpPr/>
          <p:nvPr/>
        </p:nvSpPr>
        <p:spPr bwMode="auto">
          <a:xfrm>
            <a:off x="135396" y="105169"/>
            <a:ext cx="6099149" cy="862130"/>
          </a:xfrm>
          <a:prstGeom prst="rect">
            <a:avLst/>
          </a:prstGeom>
          <a:solidFill>
            <a:schemeClr val="accent3">
              <a:lumMod val="60000"/>
              <a:lumOff val="40000"/>
            </a:schemeClr>
          </a:solidFill>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600" b="1" i="0" u="none" strike="noStrike" cap="none" normalizeH="0" baseline="0" dirty="0" smtClean="0">
                <a:ln>
                  <a:noFill/>
                </a:ln>
                <a:solidFill>
                  <a:schemeClr val="tx1"/>
                </a:solidFill>
                <a:effectLst/>
              </a:rPr>
              <a:t>Critical Thinking Skills</a:t>
            </a:r>
          </a:p>
        </p:txBody>
      </p:sp>
    </p:spTree>
    <p:extLst>
      <p:ext uri="{BB962C8B-B14F-4D97-AF65-F5344CB8AC3E}">
        <p14:creationId xmlns:p14="http://schemas.microsoft.com/office/powerpoint/2010/main" val="217983348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45865" y="158700"/>
            <a:ext cx="7965104" cy="4141248"/>
          </a:xfrm>
          <a:prstGeom prst="rect">
            <a:avLst/>
          </a:prstGeom>
          <a:solidFill>
            <a:srgbClr val="00B0F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256939" y="4556886"/>
            <a:ext cx="8985793" cy="1938992"/>
          </a:xfrm>
          <a:prstGeom prst="rect">
            <a:avLst/>
          </a:prstGeom>
          <a:noFill/>
        </p:spPr>
        <p:txBody>
          <a:bodyPr wrap="none" rtlCol="0">
            <a:spAutoFit/>
          </a:bodyPr>
          <a:lstStyle/>
          <a:p>
            <a:pPr marL="457200" indent="-457200">
              <a:buAutoNum type="arabicPeriod"/>
            </a:pPr>
            <a:r>
              <a:rPr lang="en-US" sz="2400" dirty="0" smtClean="0"/>
              <a:t>Design a wallet using this piece of paper.</a:t>
            </a:r>
          </a:p>
          <a:p>
            <a:endParaRPr lang="en-US" sz="2400" dirty="0" smtClean="0"/>
          </a:p>
          <a:p>
            <a:r>
              <a:rPr lang="en-US" sz="2400" dirty="0" smtClean="0"/>
              <a:t>2. List 3 factors that would lead you to change the design of the wallet.</a:t>
            </a:r>
          </a:p>
          <a:p>
            <a:r>
              <a:rPr lang="en-US" sz="2400" dirty="0"/>
              <a:t> </a:t>
            </a:r>
            <a:r>
              <a:rPr lang="en-US" sz="2400" dirty="0" smtClean="0"/>
              <a:t>    Describe how you would alter your design in direct response to </a:t>
            </a:r>
          </a:p>
          <a:p>
            <a:r>
              <a:rPr lang="en-US" sz="2400" dirty="0"/>
              <a:t> </a:t>
            </a:r>
            <a:r>
              <a:rPr lang="en-US" sz="2400" dirty="0" smtClean="0"/>
              <a:t>    a change in each factor?</a:t>
            </a:r>
            <a:endParaRPr lang="en-US" sz="2400" dirty="0"/>
          </a:p>
        </p:txBody>
      </p:sp>
    </p:spTree>
    <p:extLst>
      <p:ext uri="{BB962C8B-B14F-4D97-AF65-F5344CB8AC3E}">
        <p14:creationId xmlns:p14="http://schemas.microsoft.com/office/powerpoint/2010/main" val="164630460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Text Box 8"/>
          <p:cNvSpPr txBox="1">
            <a:spLocks noChangeArrowheads="1"/>
          </p:cNvSpPr>
          <p:nvPr/>
        </p:nvSpPr>
        <p:spPr bwMode="auto">
          <a:xfrm>
            <a:off x="381000" y="1514708"/>
            <a:ext cx="8305800" cy="5562600"/>
          </a:xfrm>
          <a:prstGeom prst="rect">
            <a:avLst/>
          </a:prstGeom>
          <a:noFill/>
          <a:ln w="9525">
            <a:noFill/>
            <a:miter lim="800000"/>
            <a:headEnd/>
            <a:tailEnd/>
          </a:ln>
        </p:spPr>
        <p:txBody>
          <a:bodyPr/>
          <a:lstStyle/>
          <a:p>
            <a:pPr marL="914400" lvl="1" indent="-457200" algn="l" eaLnBrk="1" hangingPunct="1">
              <a:spcBef>
                <a:spcPct val="50000"/>
              </a:spcBef>
              <a:buFont typeface="Arial" pitchFamily="34" charset="0"/>
              <a:buChar char="•"/>
            </a:pPr>
            <a:r>
              <a:rPr lang="en-US" sz="3200" b="0" dirty="0" smtClean="0">
                <a:latin typeface="+mn-lt"/>
                <a:cs typeface="Times New Roman" pitchFamily="18" charset="0"/>
              </a:rPr>
              <a:t>Explain </a:t>
            </a:r>
            <a:r>
              <a:rPr lang="en-US" sz="3200" b="0" dirty="0">
                <a:latin typeface="+mn-lt"/>
                <a:cs typeface="Times New Roman" pitchFamily="18" charset="0"/>
              </a:rPr>
              <a:t>how new information can change a problem</a:t>
            </a:r>
            <a:r>
              <a:rPr lang="en-US" sz="3200" b="0" dirty="0" smtClean="0">
                <a:latin typeface="+mn-lt"/>
                <a:cs typeface="Times New Roman" pitchFamily="18" charset="0"/>
              </a:rPr>
              <a:t>.</a:t>
            </a:r>
          </a:p>
          <a:p>
            <a:pPr marL="914400" lvl="1" indent="-457200" algn="l" eaLnBrk="1" hangingPunct="1">
              <a:spcBef>
                <a:spcPct val="50000"/>
              </a:spcBef>
              <a:buFont typeface="Arial" pitchFamily="34" charset="0"/>
              <a:buChar char="•"/>
            </a:pPr>
            <a:r>
              <a:rPr lang="en-US" sz="3200" dirty="0" smtClean="0">
                <a:cs typeface="Times New Roman" pitchFamily="18" charset="0"/>
              </a:rPr>
              <a:t>Communication</a:t>
            </a:r>
            <a:endParaRPr lang="en-US" sz="3200" b="0" dirty="0">
              <a:latin typeface="+mn-lt"/>
              <a:cs typeface="Times New Roman" pitchFamily="18" charset="0"/>
            </a:endParaRPr>
          </a:p>
          <a:p>
            <a:pPr marL="457200" indent="-457200" algn="l" eaLnBrk="1" hangingPunct="1">
              <a:spcBef>
                <a:spcPct val="50000"/>
              </a:spcBef>
            </a:pPr>
            <a:endParaRPr lang="en-US" sz="3200" b="0" dirty="0">
              <a:latin typeface="+mn-lt"/>
              <a:cs typeface="Times New Roman" pitchFamily="18" charset="0"/>
            </a:endParaRPr>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98" y="341640"/>
            <a:ext cx="6127750" cy="993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804148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5374" y="1129907"/>
            <a:ext cx="7772400" cy="1362075"/>
          </a:xfrm>
        </p:spPr>
        <p:txBody>
          <a:bodyPr>
            <a:normAutofit fontScale="90000"/>
          </a:bodyPr>
          <a:lstStyle/>
          <a:p>
            <a:r>
              <a:rPr lang="en-US" dirty="0" smtClean="0"/>
              <a:t>Critical thinking assessment questions in </a:t>
            </a:r>
            <a:br>
              <a:rPr lang="en-US" dirty="0" smtClean="0"/>
            </a:br>
            <a:r>
              <a:rPr lang="en-US" dirty="0" smtClean="0"/>
              <a:t>Chemical and biological engineering </a:t>
            </a:r>
            <a:br>
              <a:rPr lang="en-US" dirty="0" smtClean="0"/>
            </a:br>
            <a:r>
              <a:rPr lang="en-US" dirty="0" smtClean="0"/>
              <a:t>&amp; Electrical Engineering</a:t>
            </a:r>
            <a:endParaRPr lang="en-US" dirty="0"/>
          </a:p>
        </p:txBody>
      </p:sp>
      <p:sp>
        <p:nvSpPr>
          <p:cNvPr id="3" name="Text Placeholder 2"/>
          <p:cNvSpPr>
            <a:spLocks noGrp="1"/>
          </p:cNvSpPr>
          <p:nvPr>
            <p:ph type="body" idx="1"/>
          </p:nvPr>
        </p:nvSpPr>
        <p:spPr>
          <a:xfrm>
            <a:off x="790326" y="3866456"/>
            <a:ext cx="7772400" cy="1500187"/>
          </a:xfrm>
        </p:spPr>
        <p:txBody>
          <a:bodyPr/>
          <a:lstStyle/>
          <a:p>
            <a:endParaRPr lang="en-US" dirty="0"/>
          </a:p>
        </p:txBody>
      </p:sp>
      <p:pic>
        <p:nvPicPr>
          <p:cNvPr id="7170" name="Picture 2" descr="https://encrypted-tbn3.gstatic.com/images?q=tbn:ANd9GcR1VoQkAG3Q6ONrdJiJY_533fdC67-FB0YoxpolTLHvJAEdZ84Z"/>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1775" y="5067299"/>
            <a:ext cx="2562225" cy="17907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023654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Chem. Eng. 341: “Dynamics &amp; Control of Chemical and Biological Processes”</a:t>
            </a:r>
            <a:endParaRPr lang="en-US" dirty="0"/>
          </a:p>
        </p:txBody>
      </p:sp>
      <p:sp>
        <p:nvSpPr>
          <p:cNvPr id="3" name="Content Placeholder 2"/>
          <p:cNvSpPr>
            <a:spLocks noGrp="1"/>
          </p:cNvSpPr>
          <p:nvPr>
            <p:ph idx="1"/>
          </p:nvPr>
        </p:nvSpPr>
        <p:spPr>
          <a:xfrm>
            <a:off x="360564" y="2057055"/>
            <a:ext cx="4747238" cy="4234777"/>
          </a:xfrm>
        </p:spPr>
        <p:txBody>
          <a:bodyPr>
            <a:normAutofit fontScale="85000" lnSpcReduction="20000"/>
          </a:bodyPr>
          <a:lstStyle/>
          <a:p>
            <a:r>
              <a:rPr lang="en-US" sz="2800" dirty="0" smtClean="0">
                <a:solidFill>
                  <a:srgbClr val="0000FF"/>
                </a:solidFill>
              </a:rPr>
              <a:t>Course themes: </a:t>
            </a:r>
            <a:r>
              <a:rPr lang="en-US" sz="2800" dirty="0" smtClean="0"/>
              <a:t>mathematical analysis of processes that change in time, strategies for controlling process dynamics</a:t>
            </a:r>
          </a:p>
          <a:p>
            <a:pPr marL="0" indent="0">
              <a:buNone/>
            </a:pPr>
            <a:endParaRPr lang="en-US" sz="2800" dirty="0" smtClean="0"/>
          </a:p>
          <a:p>
            <a:r>
              <a:rPr lang="en-US" sz="2800" dirty="0" smtClean="0">
                <a:solidFill>
                  <a:srgbClr val="0000FF"/>
                </a:solidFill>
              </a:rPr>
              <a:t>Pedagogical goal: </a:t>
            </a:r>
            <a:r>
              <a:rPr lang="en-US" sz="2800" dirty="0" smtClean="0"/>
              <a:t>improve students’ ability to utilize and draw appropriate conclusions from empirical data</a:t>
            </a:r>
            <a:endParaRPr lang="en-US" dirty="0" smtClean="0"/>
          </a:p>
          <a:p>
            <a:pPr marL="0" indent="0">
              <a:buNone/>
            </a:pPr>
            <a:endParaRPr lang="en-US" sz="2800" dirty="0" smtClean="0"/>
          </a:p>
          <a:p>
            <a:r>
              <a:rPr lang="en-US" sz="2800" dirty="0" smtClean="0">
                <a:solidFill>
                  <a:srgbClr val="0000FF"/>
                </a:solidFill>
              </a:rPr>
              <a:t>Students:</a:t>
            </a:r>
            <a:r>
              <a:rPr lang="en-US" sz="2800" dirty="0">
                <a:solidFill>
                  <a:srgbClr val="0000FF"/>
                </a:solidFill>
              </a:rPr>
              <a:t> </a:t>
            </a:r>
            <a:r>
              <a:rPr lang="en-US" sz="2800" dirty="0" smtClean="0"/>
              <a:t>~30 senior ChE undergrads and a few MS</a:t>
            </a:r>
          </a:p>
        </p:txBody>
      </p:sp>
      <p:pic>
        <p:nvPicPr>
          <p:cNvPr id="4" name="Picture 3"/>
          <p:cNvPicPr>
            <a:picLocks noChangeAspect="1"/>
          </p:cNvPicPr>
          <p:nvPr/>
        </p:nvPicPr>
        <p:blipFill>
          <a:blip r:embed="rId3"/>
          <a:stretch>
            <a:fillRect/>
          </a:stretch>
        </p:blipFill>
        <p:spPr>
          <a:xfrm>
            <a:off x="5176829" y="2126082"/>
            <a:ext cx="3810000" cy="3822700"/>
          </a:xfrm>
          <a:prstGeom prst="rect">
            <a:avLst/>
          </a:prstGeom>
        </p:spPr>
      </p:pic>
      <p:sp>
        <p:nvSpPr>
          <p:cNvPr id="5" name="Rectangle 4"/>
          <p:cNvSpPr/>
          <p:nvPr/>
        </p:nvSpPr>
        <p:spPr>
          <a:xfrm>
            <a:off x="2408206" y="6425365"/>
            <a:ext cx="4518748" cy="369332"/>
          </a:xfrm>
          <a:prstGeom prst="rect">
            <a:avLst/>
          </a:prstGeom>
        </p:spPr>
        <p:txBody>
          <a:bodyPr wrap="none">
            <a:spAutoFit/>
          </a:bodyPr>
          <a:lstStyle/>
          <a:p>
            <a:r>
              <a:rPr lang="en-US" dirty="0" smtClean="0">
                <a:solidFill>
                  <a:srgbClr val="0000FF"/>
                </a:solidFill>
              </a:rPr>
              <a:t>Source: Joshua Leonard, ChE 341 2012 &amp; 2013</a:t>
            </a:r>
            <a:endParaRPr lang="en-US" dirty="0"/>
          </a:p>
        </p:txBody>
      </p:sp>
    </p:spTree>
    <p:extLst>
      <p:ext uri="{BB962C8B-B14F-4D97-AF65-F5344CB8AC3E}">
        <p14:creationId xmlns:p14="http://schemas.microsoft.com/office/powerpoint/2010/main" val="367216470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Designing assessment questions: </a:t>
            </a:r>
            <a:br>
              <a:rPr lang="en-US" dirty="0" smtClean="0"/>
            </a:br>
            <a:r>
              <a:rPr lang="en-US" dirty="0" smtClean="0"/>
              <a:t>critical thinking skills targeted</a:t>
            </a:r>
            <a:endParaRPr lang="en-US" u="sng" dirty="0"/>
          </a:p>
        </p:txBody>
      </p:sp>
      <p:sp>
        <p:nvSpPr>
          <p:cNvPr id="3" name="Content Placeholder 2"/>
          <p:cNvSpPr>
            <a:spLocks noGrp="1"/>
          </p:cNvSpPr>
          <p:nvPr>
            <p:ph idx="1"/>
          </p:nvPr>
        </p:nvSpPr>
        <p:spPr>
          <a:xfrm>
            <a:off x="715541" y="2304747"/>
            <a:ext cx="7712918" cy="3959494"/>
          </a:xfrm>
        </p:spPr>
        <p:txBody>
          <a:bodyPr>
            <a:normAutofit/>
          </a:bodyPr>
          <a:lstStyle/>
          <a:p>
            <a:r>
              <a:rPr lang="en-US" sz="2800" dirty="0" smtClean="0">
                <a:solidFill>
                  <a:srgbClr val="0000FF"/>
                </a:solidFill>
              </a:rPr>
              <a:t>Summarize </a:t>
            </a:r>
            <a:r>
              <a:rPr lang="en-US" sz="2800" dirty="0">
                <a:solidFill>
                  <a:srgbClr val="0000FF"/>
                </a:solidFill>
              </a:rPr>
              <a:t>the pattern of results in a graph without making inappropriate inferences</a:t>
            </a:r>
          </a:p>
          <a:p>
            <a:r>
              <a:rPr lang="en-US" sz="2800" dirty="0" smtClean="0">
                <a:solidFill>
                  <a:srgbClr val="0000FF"/>
                </a:solidFill>
              </a:rPr>
              <a:t>Evaluate </a:t>
            </a:r>
            <a:r>
              <a:rPr lang="en-US" sz="2800" dirty="0">
                <a:solidFill>
                  <a:srgbClr val="0000FF"/>
                </a:solidFill>
              </a:rPr>
              <a:t>how strongly correlation-type data supports a hypothesis</a:t>
            </a:r>
          </a:p>
          <a:p>
            <a:r>
              <a:rPr lang="en-US" sz="2800" dirty="0" smtClean="0">
                <a:solidFill>
                  <a:srgbClr val="0000FF"/>
                </a:solidFill>
              </a:rPr>
              <a:t>Evaluate </a:t>
            </a:r>
            <a:r>
              <a:rPr lang="en-US" sz="2800" dirty="0">
                <a:solidFill>
                  <a:srgbClr val="0000FF"/>
                </a:solidFill>
              </a:rPr>
              <a:t>whether spurious information strongly supports a hypothesis</a:t>
            </a:r>
          </a:p>
          <a:p>
            <a:r>
              <a:rPr lang="en-US" sz="2800" dirty="0" smtClean="0">
                <a:solidFill>
                  <a:srgbClr val="0000FF"/>
                </a:solidFill>
              </a:rPr>
              <a:t>Identify </a:t>
            </a:r>
            <a:r>
              <a:rPr lang="en-US" sz="2800" dirty="0">
                <a:solidFill>
                  <a:srgbClr val="0000FF"/>
                </a:solidFill>
              </a:rPr>
              <a:t>additional information needed to evaluate a hypothesis</a:t>
            </a:r>
          </a:p>
          <a:p>
            <a:endParaRPr lang="en-US" sz="2800" dirty="0" smtClean="0">
              <a:solidFill>
                <a:srgbClr val="0000FF"/>
              </a:solidFill>
            </a:endParaRPr>
          </a:p>
        </p:txBody>
      </p:sp>
    </p:spTree>
    <p:extLst>
      <p:ext uri="{BB962C8B-B14F-4D97-AF65-F5344CB8AC3E}">
        <p14:creationId xmlns:p14="http://schemas.microsoft.com/office/powerpoint/2010/main" val="90777892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3">
                                            <p:txEl>
                                              <p:pRg st="0" end="0"/>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9"/>
          <p:cNvSpPr txBox="1">
            <a:spLocks/>
          </p:cNvSpPr>
          <p:nvPr/>
        </p:nvSpPr>
        <p:spPr>
          <a:xfrm>
            <a:off x="143849" y="5143477"/>
            <a:ext cx="8856302" cy="1572572"/>
          </a:xfrm>
          <a:prstGeom prst="rect">
            <a:avLst/>
          </a:prstGeom>
        </p:spPr>
        <p:txBody>
          <a:bodyPr vert="horz" lIns="91440" tIns="45720" rIns="91440" bIns="45720" rtlCol="0">
            <a:normAutofit fontScale="47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None/>
            </a:pPr>
            <a:r>
              <a:rPr lang="en-US" dirty="0"/>
              <a:t>A control engineer is working in a chemical plant in which it has been determined that an existing chemical reactor must be outfitted with a new control scheme in order to keep the concentration of product produced by that reactor (C</a:t>
            </a:r>
            <a:r>
              <a:rPr lang="en-US" baseline="-25000" dirty="0"/>
              <a:t>P</a:t>
            </a:r>
            <a:r>
              <a:rPr lang="en-US" dirty="0"/>
              <a:t>) within desired limits. The engineer hypothesized that it should be possible to modulate the product concentration by adjusting the rate at which the feed enters the reactor (F). In order to program the controller, the engineer must derive an equation that relates the quantities F and C</a:t>
            </a:r>
            <a:r>
              <a:rPr lang="en-US" baseline="-25000" dirty="0"/>
              <a:t>P</a:t>
            </a:r>
            <a:r>
              <a:rPr lang="en-US" dirty="0"/>
              <a:t>. Therefore, the engineer performed an experiment in which F was adjusted to a particular value and held constant for 1 hour, then C</a:t>
            </a:r>
            <a:r>
              <a:rPr lang="en-US" baseline="-25000" dirty="0"/>
              <a:t>P</a:t>
            </a:r>
            <a:r>
              <a:rPr lang="en-US" dirty="0"/>
              <a:t> was measured, and then F was adjusted to a new value, and so on in order to obtain the data plotted below (i.e., 6 such measurements were made).</a:t>
            </a:r>
          </a:p>
          <a:p>
            <a:pPr marL="0" indent="0" algn="just">
              <a:buNone/>
            </a:pPr>
            <a:endParaRPr lang="en-US" dirty="0" smtClean="0">
              <a:solidFill>
                <a:srgbClr val="0000FF"/>
              </a:solidFill>
            </a:endParaRPr>
          </a:p>
        </p:txBody>
      </p:sp>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461288" y="1672802"/>
            <a:ext cx="6221425" cy="3263088"/>
          </a:xfrm>
          <a:prstGeom prst="rect">
            <a:avLst/>
          </a:prstGeom>
          <a:noFill/>
          <a:ln>
            <a:noFill/>
          </a:ln>
        </p:spPr>
      </p:pic>
      <p:sp>
        <p:nvSpPr>
          <p:cNvPr id="7" name="Title 1"/>
          <p:cNvSpPr>
            <a:spLocks noGrp="1"/>
          </p:cNvSpPr>
          <p:nvPr>
            <p:ph type="title"/>
          </p:nvPr>
        </p:nvSpPr>
        <p:spPr>
          <a:xfrm>
            <a:off x="457200" y="274638"/>
            <a:ext cx="8229600" cy="1143000"/>
          </a:xfrm>
        </p:spPr>
        <p:txBody>
          <a:bodyPr>
            <a:noAutofit/>
          </a:bodyPr>
          <a:lstStyle/>
          <a:p>
            <a:r>
              <a:rPr lang="en-US" sz="3200" dirty="0" smtClean="0"/>
              <a:t>Example : </a:t>
            </a:r>
            <a:r>
              <a:rPr lang="en-US" sz="3200" dirty="0"/>
              <a:t>Summarize the pattern of results in a graph without making inappropriate </a:t>
            </a:r>
            <a:r>
              <a:rPr lang="en-US" sz="3200" dirty="0" smtClean="0"/>
              <a:t>inferences</a:t>
            </a:r>
            <a:endParaRPr lang="en-US" sz="3200" u="sng" dirty="0"/>
          </a:p>
        </p:txBody>
      </p:sp>
    </p:spTree>
    <p:extLst>
      <p:ext uri="{BB962C8B-B14F-4D97-AF65-F5344CB8AC3E}">
        <p14:creationId xmlns:p14="http://schemas.microsoft.com/office/powerpoint/2010/main" val="77263381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9"/>
          <p:cNvSpPr txBox="1">
            <a:spLocks/>
          </p:cNvSpPr>
          <p:nvPr/>
        </p:nvSpPr>
        <p:spPr>
          <a:xfrm>
            <a:off x="143849" y="5143477"/>
            <a:ext cx="8856302" cy="1572572"/>
          </a:xfrm>
          <a:prstGeom prst="rect">
            <a:avLst/>
          </a:prstGeom>
        </p:spPr>
        <p:txBody>
          <a:bodyPr vert="horz" lIns="91440" tIns="45720" rIns="91440" bIns="45720" rtlCol="0">
            <a:normAutofit fontScale="47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None/>
            </a:pPr>
            <a:r>
              <a:rPr lang="en-US" b="1" dirty="0">
                <a:solidFill>
                  <a:srgbClr val="FF0000"/>
                </a:solidFill>
              </a:rPr>
              <a:t>A control engineer is working in a chemical plant </a:t>
            </a:r>
            <a:r>
              <a:rPr lang="en-US" dirty="0"/>
              <a:t>in which it has been determined that an existing chemical </a:t>
            </a:r>
            <a:r>
              <a:rPr lang="en-US" b="1" dirty="0">
                <a:solidFill>
                  <a:srgbClr val="FF0000"/>
                </a:solidFill>
              </a:rPr>
              <a:t>reactor must be outfitted with a new control scheme </a:t>
            </a:r>
            <a:r>
              <a:rPr lang="en-US" dirty="0"/>
              <a:t>in order to keep the concentration of product produced by that reactor (C</a:t>
            </a:r>
            <a:r>
              <a:rPr lang="en-US" baseline="-25000" dirty="0"/>
              <a:t>P</a:t>
            </a:r>
            <a:r>
              <a:rPr lang="en-US" dirty="0"/>
              <a:t>) within desired limits. The engineer hypothesized that it should be possible to modulate the product concentration by adjusting the rate at which the feed enters the reactor (F). In order to program the controller, </a:t>
            </a:r>
            <a:r>
              <a:rPr lang="en-US" b="1" dirty="0">
                <a:solidFill>
                  <a:srgbClr val="FF0000"/>
                </a:solidFill>
              </a:rPr>
              <a:t>the engineer must derive an equation </a:t>
            </a:r>
            <a:r>
              <a:rPr lang="en-US" dirty="0"/>
              <a:t>that relates the quantities F and C</a:t>
            </a:r>
            <a:r>
              <a:rPr lang="en-US" baseline="-25000" dirty="0"/>
              <a:t>P</a:t>
            </a:r>
            <a:r>
              <a:rPr lang="en-US" dirty="0"/>
              <a:t>. Therefore, </a:t>
            </a:r>
            <a:r>
              <a:rPr lang="en-US" b="1" dirty="0">
                <a:solidFill>
                  <a:srgbClr val="FF0000"/>
                </a:solidFill>
              </a:rPr>
              <a:t>the engineer performed an experiment</a:t>
            </a:r>
            <a:r>
              <a:rPr lang="en-US" dirty="0"/>
              <a:t> in which F was adjusted to a particular value and held constant for 1 hour, then C</a:t>
            </a:r>
            <a:r>
              <a:rPr lang="en-US" baseline="-25000" dirty="0"/>
              <a:t>P</a:t>
            </a:r>
            <a:r>
              <a:rPr lang="en-US" dirty="0"/>
              <a:t> was measured, and then F was adjusted to a new value, and so on in order to obtain the data plotted below (i.e., 6 such measurements were made).</a:t>
            </a:r>
          </a:p>
          <a:p>
            <a:pPr marL="0" indent="0" algn="just">
              <a:buNone/>
            </a:pPr>
            <a:endParaRPr lang="en-US" dirty="0" smtClean="0">
              <a:solidFill>
                <a:srgbClr val="0000FF"/>
              </a:solidFill>
            </a:endParaRPr>
          </a:p>
        </p:txBody>
      </p:sp>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461288" y="1672802"/>
            <a:ext cx="6221425" cy="3263088"/>
          </a:xfrm>
          <a:prstGeom prst="rect">
            <a:avLst/>
          </a:prstGeom>
          <a:noFill/>
          <a:ln>
            <a:noFill/>
          </a:ln>
        </p:spPr>
      </p:pic>
      <p:sp>
        <p:nvSpPr>
          <p:cNvPr id="7" name="Title 1"/>
          <p:cNvSpPr>
            <a:spLocks noGrp="1"/>
          </p:cNvSpPr>
          <p:nvPr>
            <p:ph type="title"/>
          </p:nvPr>
        </p:nvSpPr>
        <p:spPr>
          <a:xfrm>
            <a:off x="457200" y="274638"/>
            <a:ext cx="8229600" cy="1143000"/>
          </a:xfrm>
        </p:spPr>
        <p:txBody>
          <a:bodyPr>
            <a:noAutofit/>
          </a:bodyPr>
          <a:lstStyle/>
          <a:p>
            <a:r>
              <a:rPr lang="en-US" sz="3200" dirty="0" smtClean="0"/>
              <a:t>Example : </a:t>
            </a:r>
            <a:r>
              <a:rPr lang="en-US" sz="3200" dirty="0">
                <a:solidFill>
                  <a:srgbClr val="000000"/>
                </a:solidFill>
              </a:rPr>
              <a:t>Summarize the pattern of results in a graph without making inappropriate </a:t>
            </a:r>
            <a:r>
              <a:rPr lang="en-US" sz="3200" dirty="0" smtClean="0">
                <a:solidFill>
                  <a:srgbClr val="000000"/>
                </a:solidFill>
              </a:rPr>
              <a:t>inferences</a:t>
            </a:r>
            <a:endParaRPr lang="en-US" sz="3200" u="sng" dirty="0">
              <a:solidFill>
                <a:srgbClr val="000000"/>
              </a:solidFill>
            </a:endParaRPr>
          </a:p>
        </p:txBody>
      </p:sp>
    </p:spTree>
    <p:extLst>
      <p:ext uri="{BB962C8B-B14F-4D97-AF65-F5344CB8AC3E}">
        <p14:creationId xmlns:p14="http://schemas.microsoft.com/office/powerpoint/2010/main" val="249280868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457200" y="274638"/>
            <a:ext cx="8229600" cy="1143000"/>
          </a:xfrm>
        </p:spPr>
        <p:txBody>
          <a:bodyPr>
            <a:noAutofit/>
          </a:bodyPr>
          <a:lstStyle/>
          <a:p>
            <a:r>
              <a:rPr lang="en-US" sz="3200" dirty="0" smtClean="0"/>
              <a:t>Example : </a:t>
            </a:r>
            <a:r>
              <a:rPr lang="en-US" sz="3200" dirty="0">
                <a:solidFill>
                  <a:srgbClr val="000000"/>
                </a:solidFill>
              </a:rPr>
              <a:t>Summarize the pattern of results in a graph without making inappropriate </a:t>
            </a:r>
            <a:r>
              <a:rPr lang="en-US" sz="3200" dirty="0" smtClean="0">
                <a:solidFill>
                  <a:srgbClr val="000000"/>
                </a:solidFill>
              </a:rPr>
              <a:t>inferences</a:t>
            </a:r>
            <a:endParaRPr lang="en-US" sz="3200" u="sng" dirty="0">
              <a:solidFill>
                <a:srgbClr val="000000"/>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2358668295"/>
              </p:ext>
            </p:extLst>
          </p:nvPr>
        </p:nvGraphicFramePr>
        <p:xfrm>
          <a:off x="1524000" y="2709264"/>
          <a:ext cx="6096000" cy="1333500"/>
        </p:xfrm>
        <a:graphic>
          <a:graphicData uri="http://schemas.openxmlformats.org/presentationml/2006/ole">
            <mc:AlternateContent xmlns:mc="http://schemas.openxmlformats.org/markup-compatibility/2006">
              <mc:Choice xmlns:v="urn:schemas-microsoft-com:vml" Requires="v">
                <p:oleObj spid="_x0000_s3095" name="Document" r:id="rId5" imgW="6096000" imgH="1333500" progId="Word.Document.12">
                  <p:embed/>
                </p:oleObj>
              </mc:Choice>
              <mc:Fallback>
                <p:oleObj name="Document" r:id="rId5" imgW="6096000" imgH="1333500" progId="Word.Document.12">
                  <p:embed/>
                  <p:pic>
                    <p:nvPicPr>
                      <p:cNvPr id="0" name=""/>
                      <p:cNvPicPr/>
                      <p:nvPr/>
                    </p:nvPicPr>
                    <p:blipFill>
                      <a:blip r:embed="rId6"/>
                      <a:stretch>
                        <a:fillRect/>
                      </a:stretch>
                    </p:blipFill>
                    <p:spPr>
                      <a:xfrm>
                        <a:off x="1524000" y="2709264"/>
                        <a:ext cx="6096000" cy="1333500"/>
                      </a:xfrm>
                      <a:prstGeom prst="rect">
                        <a:avLst/>
                      </a:prstGeom>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2849787163"/>
              </p:ext>
            </p:extLst>
          </p:nvPr>
        </p:nvGraphicFramePr>
        <p:xfrm>
          <a:off x="1622156" y="4687767"/>
          <a:ext cx="6096000" cy="2133600"/>
        </p:xfrm>
        <a:graphic>
          <a:graphicData uri="http://schemas.openxmlformats.org/presentationml/2006/ole">
            <mc:AlternateContent xmlns:mc="http://schemas.openxmlformats.org/markup-compatibility/2006">
              <mc:Choice xmlns:v="urn:schemas-microsoft-com:vml" Requires="v">
                <p:oleObj spid="_x0000_s3096" name="Document" r:id="rId8" imgW="6096000" imgH="2133600" progId="Word.Document.12">
                  <p:embed/>
                </p:oleObj>
              </mc:Choice>
              <mc:Fallback>
                <p:oleObj name="Document" r:id="rId8" imgW="6096000" imgH="2133600" progId="Word.Document.12">
                  <p:embed/>
                  <p:pic>
                    <p:nvPicPr>
                      <p:cNvPr id="0" name=""/>
                      <p:cNvPicPr/>
                      <p:nvPr/>
                    </p:nvPicPr>
                    <p:blipFill>
                      <a:blip r:embed="rId9"/>
                      <a:stretch>
                        <a:fillRect/>
                      </a:stretch>
                    </p:blipFill>
                    <p:spPr>
                      <a:xfrm>
                        <a:off x="1622156" y="4687767"/>
                        <a:ext cx="6096000" cy="2133600"/>
                      </a:xfrm>
                      <a:prstGeom prst="rect">
                        <a:avLst/>
                      </a:prstGeom>
                    </p:spPr>
                  </p:pic>
                </p:oleObj>
              </mc:Fallback>
            </mc:AlternateContent>
          </a:graphicData>
        </a:graphic>
      </p:graphicFrame>
      <p:sp>
        <p:nvSpPr>
          <p:cNvPr id="5" name="Rectangle 4"/>
          <p:cNvSpPr/>
          <p:nvPr/>
        </p:nvSpPr>
        <p:spPr>
          <a:xfrm>
            <a:off x="653514" y="1756094"/>
            <a:ext cx="8033285" cy="369332"/>
          </a:xfrm>
          <a:prstGeom prst="rect">
            <a:avLst/>
          </a:prstGeom>
        </p:spPr>
        <p:txBody>
          <a:bodyPr wrap="square">
            <a:spAutoFit/>
          </a:bodyPr>
          <a:lstStyle/>
          <a:p>
            <a:r>
              <a:rPr lang="en-US" b="1" dirty="0" smtClean="0">
                <a:solidFill>
                  <a:srgbClr val="0000FF"/>
                </a:solidFill>
              </a:rPr>
              <a:t>1. Summarize the information presented in Figure 1 above</a:t>
            </a:r>
            <a:endParaRPr lang="en-US" b="1" dirty="0">
              <a:solidFill>
                <a:srgbClr val="0000FF"/>
              </a:solidFill>
            </a:endParaRPr>
          </a:p>
        </p:txBody>
      </p:sp>
      <p:sp>
        <p:nvSpPr>
          <p:cNvPr id="8" name="Rectangle 7"/>
          <p:cNvSpPr/>
          <p:nvPr/>
        </p:nvSpPr>
        <p:spPr>
          <a:xfrm>
            <a:off x="653514" y="2228532"/>
            <a:ext cx="8033285" cy="369332"/>
          </a:xfrm>
          <a:prstGeom prst="rect">
            <a:avLst/>
          </a:prstGeom>
        </p:spPr>
        <p:txBody>
          <a:bodyPr wrap="square">
            <a:spAutoFit/>
          </a:bodyPr>
          <a:lstStyle/>
          <a:p>
            <a:pPr algn="ctr"/>
            <a:r>
              <a:rPr lang="en-US" b="1" dirty="0">
                <a:solidFill>
                  <a:srgbClr val="FF0000"/>
                </a:solidFill>
              </a:rPr>
              <a:t>Criterion 1: Can they can read the graph?</a:t>
            </a:r>
            <a:endParaRPr lang="en-US" dirty="0">
              <a:solidFill>
                <a:srgbClr val="FF0000"/>
              </a:solidFill>
            </a:endParaRPr>
          </a:p>
        </p:txBody>
      </p:sp>
      <p:sp>
        <p:nvSpPr>
          <p:cNvPr id="9" name="Rectangle 8"/>
          <p:cNvSpPr/>
          <p:nvPr/>
        </p:nvSpPr>
        <p:spPr>
          <a:xfrm>
            <a:off x="653514" y="4229421"/>
            <a:ext cx="8033285" cy="369332"/>
          </a:xfrm>
          <a:prstGeom prst="rect">
            <a:avLst/>
          </a:prstGeom>
        </p:spPr>
        <p:txBody>
          <a:bodyPr wrap="square">
            <a:spAutoFit/>
          </a:bodyPr>
          <a:lstStyle/>
          <a:p>
            <a:pPr algn="ctr"/>
            <a:r>
              <a:rPr lang="en-US" b="1" dirty="0">
                <a:solidFill>
                  <a:srgbClr val="FF0000"/>
                </a:solidFill>
              </a:rPr>
              <a:t>Criterion 2: Were inappropriate inferences made?</a:t>
            </a:r>
            <a:endParaRPr lang="en-US" dirty="0">
              <a:solidFill>
                <a:srgbClr val="FF0000"/>
              </a:solidFill>
            </a:endParaRPr>
          </a:p>
        </p:txBody>
      </p:sp>
    </p:spTree>
    <p:extLst>
      <p:ext uri="{BB962C8B-B14F-4D97-AF65-F5344CB8AC3E}">
        <p14:creationId xmlns:p14="http://schemas.microsoft.com/office/powerpoint/2010/main" val="25784604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EECS 384: “Solid State </a:t>
            </a:r>
            <a:br>
              <a:rPr lang="en-US" dirty="0" smtClean="0"/>
            </a:br>
            <a:r>
              <a:rPr lang="en-US" dirty="0" smtClean="0"/>
              <a:t>Electronic Devices”</a:t>
            </a:r>
            <a:endParaRPr lang="en-US" dirty="0"/>
          </a:p>
        </p:txBody>
      </p:sp>
      <p:sp>
        <p:nvSpPr>
          <p:cNvPr id="3" name="Content Placeholder 2"/>
          <p:cNvSpPr>
            <a:spLocks noGrp="1"/>
          </p:cNvSpPr>
          <p:nvPr>
            <p:ph idx="1"/>
          </p:nvPr>
        </p:nvSpPr>
        <p:spPr>
          <a:xfrm>
            <a:off x="360563" y="2057055"/>
            <a:ext cx="7944375" cy="4234777"/>
          </a:xfrm>
        </p:spPr>
        <p:txBody>
          <a:bodyPr>
            <a:normAutofit/>
          </a:bodyPr>
          <a:lstStyle/>
          <a:p>
            <a:r>
              <a:rPr lang="en-US" sz="2800" dirty="0" smtClean="0">
                <a:solidFill>
                  <a:srgbClr val="0000FF"/>
                </a:solidFill>
              </a:rPr>
              <a:t>Course themes: </a:t>
            </a:r>
            <a:r>
              <a:rPr lang="en-US" sz="2800" dirty="0" smtClean="0"/>
              <a:t>relating electronic materials properties to device operation</a:t>
            </a:r>
          </a:p>
          <a:p>
            <a:r>
              <a:rPr lang="en-US" sz="2800" dirty="0" smtClean="0">
                <a:solidFill>
                  <a:srgbClr val="0000FF"/>
                </a:solidFill>
              </a:rPr>
              <a:t>Pedagogical goal: </a:t>
            </a:r>
            <a:r>
              <a:rPr lang="en-US" sz="2800" dirty="0" smtClean="0"/>
              <a:t>improve students’ ability to work in groups and to solve critical thinking problems</a:t>
            </a:r>
          </a:p>
          <a:p>
            <a:r>
              <a:rPr lang="en-US" sz="2800" dirty="0" smtClean="0">
                <a:solidFill>
                  <a:srgbClr val="0000FF"/>
                </a:solidFill>
              </a:rPr>
              <a:t>Students:</a:t>
            </a:r>
            <a:r>
              <a:rPr lang="en-US" sz="2800" dirty="0">
                <a:solidFill>
                  <a:srgbClr val="0000FF"/>
                </a:solidFill>
              </a:rPr>
              <a:t> </a:t>
            </a:r>
            <a:r>
              <a:rPr lang="en-US" sz="2800" dirty="0" smtClean="0"/>
              <a:t>~12 senior EECS undergrads and junior grads</a:t>
            </a:r>
          </a:p>
        </p:txBody>
      </p:sp>
    </p:spTree>
    <p:extLst>
      <p:ext uri="{BB962C8B-B14F-4D97-AF65-F5344CB8AC3E}">
        <p14:creationId xmlns:p14="http://schemas.microsoft.com/office/powerpoint/2010/main" val="416333019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Overarching Questions</a:t>
            </a:r>
            <a:endParaRPr lang="en-US" dirty="0"/>
          </a:p>
        </p:txBody>
      </p:sp>
      <p:sp>
        <p:nvSpPr>
          <p:cNvPr id="3" name="Content Placeholder 2"/>
          <p:cNvSpPr>
            <a:spLocks noGrp="1"/>
          </p:cNvSpPr>
          <p:nvPr>
            <p:ph idx="1"/>
          </p:nvPr>
        </p:nvSpPr>
        <p:spPr/>
        <p:txBody>
          <a:bodyPr>
            <a:normAutofit lnSpcReduction="10000"/>
          </a:bodyPr>
          <a:lstStyle/>
          <a:p>
            <a:r>
              <a:rPr lang="en-US" dirty="0" smtClean="0"/>
              <a:t>What is critical thinking?</a:t>
            </a:r>
          </a:p>
          <a:p>
            <a:endParaRPr lang="en-US" dirty="0"/>
          </a:p>
          <a:p>
            <a:r>
              <a:rPr lang="en-US" dirty="0" smtClean="0"/>
              <a:t>What does it look like in science and engineering?</a:t>
            </a:r>
          </a:p>
          <a:p>
            <a:pPr marL="0" indent="0">
              <a:buNone/>
            </a:pPr>
            <a:endParaRPr lang="en-US" dirty="0" smtClean="0"/>
          </a:p>
          <a:p>
            <a:r>
              <a:rPr lang="en-US" dirty="0" smtClean="0"/>
              <a:t>How we can we assess it?</a:t>
            </a:r>
          </a:p>
          <a:p>
            <a:endParaRPr lang="en-US" dirty="0" smtClean="0"/>
          </a:p>
          <a:p>
            <a:r>
              <a:rPr lang="en-US" dirty="0" smtClean="0"/>
              <a:t>How can we promote it?</a:t>
            </a:r>
          </a:p>
          <a:p>
            <a:pPr marL="457200" lvl="1" indent="0">
              <a:buNone/>
            </a:pPr>
            <a:endParaRPr lang="en-US" dirty="0" smtClean="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48525" y="4333875"/>
            <a:ext cx="1895475" cy="2524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8314326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642184" y="4851432"/>
            <a:ext cx="7795623" cy="1689033"/>
          </a:xfrm>
          <a:prstGeom prst="rect">
            <a:avLst/>
          </a:prstGeom>
          <a:noFill/>
        </p:spPr>
        <p:txBody>
          <a:bodyPr wrap="square" rtlCol="0">
            <a:spAutoFit/>
          </a:bodyPr>
          <a:lstStyle/>
          <a:p>
            <a:endParaRPr lang="en-US" dirty="0"/>
          </a:p>
        </p:txBody>
      </p:sp>
      <p:sp>
        <p:nvSpPr>
          <p:cNvPr id="9" name="Rectangle 8"/>
          <p:cNvSpPr/>
          <p:nvPr/>
        </p:nvSpPr>
        <p:spPr>
          <a:xfrm>
            <a:off x="252777" y="4101397"/>
            <a:ext cx="8476997" cy="2308324"/>
          </a:xfrm>
          <a:prstGeom prst="rect">
            <a:avLst/>
          </a:prstGeom>
        </p:spPr>
        <p:txBody>
          <a:bodyPr wrap="square">
            <a:spAutoFit/>
          </a:bodyPr>
          <a:lstStyle/>
          <a:p>
            <a:r>
              <a:rPr lang="en-US" dirty="0"/>
              <a:t>SECTION I.  Mark is a well-respected scientist in an industrial research laboratory who has invented a new processing technique which he argues can make useful electronic devices out of any thin layer of plastic polymer.  The data shown below were taken from two samples processed on different days with completely different polymers that he has processed with the same technique.  Both graphs were published in highly respected journals.  However, no other scientists in the field have been able to reproduce these results, in spite of several years of attempts. Nancy is a colleague from a competing institution who has raised the question that this scientist may have falsified his data. </a:t>
            </a:r>
          </a:p>
        </p:txBody>
      </p:sp>
      <p:pic>
        <p:nvPicPr>
          <p:cNvPr id="10" name="Picture 9" descr="C:\Documents\Bibliothek\Schoen\Schoen, Synth. Met. 122, 195 (2001), Fig. 2b.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18037" y="88065"/>
            <a:ext cx="4347599" cy="3666252"/>
          </a:xfrm>
          <a:prstGeom prst="rect">
            <a:avLst/>
          </a:prstGeom>
          <a:noFill/>
          <a:extLst/>
        </p:spPr>
      </p:pic>
      <p:pic>
        <p:nvPicPr>
          <p:cNvPr id="11" name="Picture 10" descr="C:\Documents\Bibliothek\Schoen\Schoen, APL 77, 3776 (2000), Fig. 2b.eps"/>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0589" y="142686"/>
            <a:ext cx="4467448" cy="3597362"/>
          </a:xfrm>
          <a:prstGeom prst="rect">
            <a:avLst/>
          </a:prstGeom>
          <a:noFill/>
          <a:extLst/>
        </p:spPr>
      </p:pic>
    </p:spTree>
    <p:extLst>
      <p:ext uri="{BB962C8B-B14F-4D97-AF65-F5344CB8AC3E}">
        <p14:creationId xmlns:p14="http://schemas.microsoft.com/office/powerpoint/2010/main" val="343224912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642184" y="4851432"/>
            <a:ext cx="7795623" cy="1689033"/>
          </a:xfrm>
          <a:prstGeom prst="rect">
            <a:avLst/>
          </a:prstGeom>
          <a:noFill/>
        </p:spPr>
        <p:txBody>
          <a:bodyPr wrap="square" rtlCol="0">
            <a:spAutoFit/>
          </a:bodyPr>
          <a:lstStyle/>
          <a:p>
            <a:endParaRPr lang="en-US" dirty="0"/>
          </a:p>
        </p:txBody>
      </p:sp>
      <p:sp>
        <p:nvSpPr>
          <p:cNvPr id="9" name="Rectangle 8"/>
          <p:cNvSpPr/>
          <p:nvPr/>
        </p:nvSpPr>
        <p:spPr>
          <a:xfrm>
            <a:off x="252777" y="4101397"/>
            <a:ext cx="8476997" cy="2308324"/>
          </a:xfrm>
          <a:prstGeom prst="rect">
            <a:avLst/>
          </a:prstGeom>
        </p:spPr>
        <p:txBody>
          <a:bodyPr wrap="square">
            <a:spAutoFit/>
          </a:bodyPr>
          <a:lstStyle/>
          <a:p>
            <a:r>
              <a:rPr lang="en-US" dirty="0"/>
              <a:t>SECTION I.  Mark is a well-respected scientist in an industrial research laboratory who has invented a </a:t>
            </a:r>
            <a:r>
              <a:rPr lang="en-US" b="1" dirty="0">
                <a:solidFill>
                  <a:srgbClr val="FF0000"/>
                </a:solidFill>
              </a:rPr>
              <a:t>new processing technique </a:t>
            </a:r>
            <a:r>
              <a:rPr lang="en-US" dirty="0"/>
              <a:t>which he argues can make useful electronic devices out of any thin layer of plastic polymer.  The data shown below were taken from two samples processed on different days with completely </a:t>
            </a:r>
            <a:r>
              <a:rPr lang="en-US" b="1" dirty="0">
                <a:solidFill>
                  <a:srgbClr val="FF0000"/>
                </a:solidFill>
              </a:rPr>
              <a:t>different polymers </a:t>
            </a:r>
            <a:r>
              <a:rPr lang="en-US" dirty="0"/>
              <a:t>that he has processed </a:t>
            </a:r>
            <a:r>
              <a:rPr lang="en-US" b="1" dirty="0">
                <a:solidFill>
                  <a:srgbClr val="FF0000"/>
                </a:solidFill>
              </a:rPr>
              <a:t>with the same technique</a:t>
            </a:r>
            <a:r>
              <a:rPr lang="en-US" dirty="0"/>
              <a:t>.  Both graphs were published in highly respected journals.  However, </a:t>
            </a:r>
            <a:r>
              <a:rPr lang="en-US" b="1" dirty="0">
                <a:solidFill>
                  <a:srgbClr val="FF0000"/>
                </a:solidFill>
              </a:rPr>
              <a:t>no other scientists </a:t>
            </a:r>
            <a:r>
              <a:rPr lang="en-US" dirty="0"/>
              <a:t>in the field have been able to </a:t>
            </a:r>
            <a:r>
              <a:rPr lang="en-US" b="1" dirty="0">
                <a:solidFill>
                  <a:srgbClr val="FF0000"/>
                </a:solidFill>
              </a:rPr>
              <a:t>reproduce</a:t>
            </a:r>
            <a:r>
              <a:rPr lang="en-US" dirty="0"/>
              <a:t> these results, in spite of several years of attempts. Nancy is a colleague from a competing institution who has raised the question that this scientist may have </a:t>
            </a:r>
            <a:r>
              <a:rPr lang="en-US" b="1" dirty="0">
                <a:solidFill>
                  <a:srgbClr val="FF0000"/>
                </a:solidFill>
              </a:rPr>
              <a:t>falsified his data. </a:t>
            </a:r>
          </a:p>
        </p:txBody>
      </p:sp>
      <p:pic>
        <p:nvPicPr>
          <p:cNvPr id="10" name="Picture 9" descr="C:\Documents\Bibliothek\Schoen\Schoen, Synth. Met. 122, 195 (2001), Fig. 2b.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18037" y="88065"/>
            <a:ext cx="4347599" cy="3666252"/>
          </a:xfrm>
          <a:prstGeom prst="rect">
            <a:avLst/>
          </a:prstGeom>
          <a:noFill/>
          <a:extLst/>
        </p:spPr>
      </p:pic>
      <p:pic>
        <p:nvPicPr>
          <p:cNvPr id="11" name="Picture 10" descr="C:\Documents\Bibliothek\Schoen\Schoen, APL 77, 3776 (2000), Fig. 2b.eps"/>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0589" y="142686"/>
            <a:ext cx="4467448" cy="3597362"/>
          </a:xfrm>
          <a:prstGeom prst="rect">
            <a:avLst/>
          </a:prstGeom>
          <a:noFill/>
          <a:extLst/>
        </p:spPr>
      </p:pic>
    </p:spTree>
    <p:extLst>
      <p:ext uri="{BB962C8B-B14F-4D97-AF65-F5344CB8AC3E}">
        <p14:creationId xmlns:p14="http://schemas.microsoft.com/office/powerpoint/2010/main" val="399737902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2499" y="3814218"/>
            <a:ext cx="8291321" cy="923330"/>
          </a:xfrm>
          <a:prstGeom prst="rect">
            <a:avLst/>
          </a:prstGeom>
        </p:spPr>
        <p:txBody>
          <a:bodyPr wrap="square">
            <a:spAutoFit/>
          </a:bodyPr>
          <a:lstStyle/>
          <a:p>
            <a:r>
              <a:rPr lang="en-US" dirty="0"/>
              <a:t>1) What do you see in this data that may have contributed to Nancy’s </a:t>
            </a:r>
            <a:r>
              <a:rPr lang="en-US" dirty="0" smtClean="0"/>
              <a:t>suspicions of </a:t>
            </a:r>
            <a:r>
              <a:rPr lang="en-US" dirty="0" err="1" smtClean="0"/>
              <a:t>falcification</a:t>
            </a:r>
            <a:r>
              <a:rPr lang="en-US" dirty="0" smtClean="0"/>
              <a:t>?</a:t>
            </a:r>
            <a:endParaRPr lang="en-US" dirty="0"/>
          </a:p>
          <a:p>
            <a:r>
              <a:rPr lang="en-US" dirty="0"/>
              <a:t> </a:t>
            </a:r>
          </a:p>
        </p:txBody>
      </p:sp>
      <p:pic>
        <p:nvPicPr>
          <p:cNvPr id="3" name="Picture 2" descr="C:\Documents\Bibliothek\Schoen\Schoen, Synth. Met. 122, 195 (2001), Fig. 2b.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18037" y="88065"/>
            <a:ext cx="4347599" cy="3666252"/>
          </a:xfrm>
          <a:prstGeom prst="rect">
            <a:avLst/>
          </a:prstGeom>
          <a:noFill/>
          <a:extLst/>
        </p:spPr>
      </p:pic>
      <p:pic>
        <p:nvPicPr>
          <p:cNvPr id="4" name="Picture 3" descr="C:\Documents\Bibliothek\Schoen\Schoen, APL 77, 3776 (2000), Fig. 2b.eps"/>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0589" y="142686"/>
            <a:ext cx="4467448" cy="3597362"/>
          </a:xfrm>
          <a:prstGeom prst="rect">
            <a:avLst/>
          </a:prstGeom>
          <a:noFill/>
          <a:extLst/>
        </p:spPr>
      </p:pic>
      <p:sp>
        <p:nvSpPr>
          <p:cNvPr id="5" name="Rectangle 4"/>
          <p:cNvSpPr/>
          <p:nvPr/>
        </p:nvSpPr>
        <p:spPr>
          <a:xfrm>
            <a:off x="465238" y="4421255"/>
            <a:ext cx="8020177" cy="369332"/>
          </a:xfrm>
          <a:prstGeom prst="rect">
            <a:avLst/>
          </a:prstGeom>
        </p:spPr>
        <p:txBody>
          <a:bodyPr wrap="square">
            <a:spAutoFit/>
          </a:bodyPr>
          <a:lstStyle/>
          <a:p>
            <a:r>
              <a:rPr lang="en-US" dirty="0">
                <a:solidFill>
                  <a:srgbClr val="FF0000"/>
                </a:solidFill>
                <a:latin typeface="Calibri"/>
                <a:ea typeface="ＭＳ 明朝"/>
                <a:cs typeface="Calibri"/>
              </a:rPr>
              <a:t>ONE POINT EACH (UP TO 3 POINTS MAX) IF STUDENT MENTIONS THE FOLLOWING</a:t>
            </a:r>
            <a:r>
              <a:rPr lang="en-US" dirty="0" smtClean="0">
                <a:solidFill>
                  <a:srgbClr val="FF0000"/>
                </a:solidFill>
                <a:latin typeface="Calibri"/>
                <a:ea typeface="ＭＳ 明朝"/>
                <a:cs typeface="Calibri"/>
              </a:rPr>
              <a:t>:</a:t>
            </a:r>
            <a:endParaRPr lang="en-US" dirty="0">
              <a:latin typeface="Calibri"/>
              <a:ea typeface="ＭＳ 明朝"/>
              <a:cs typeface="Calibri"/>
            </a:endParaRPr>
          </a:p>
        </p:txBody>
      </p:sp>
      <p:sp>
        <p:nvSpPr>
          <p:cNvPr id="6" name="Rectangle 5"/>
          <p:cNvSpPr/>
          <p:nvPr/>
        </p:nvSpPr>
        <p:spPr>
          <a:xfrm>
            <a:off x="422425" y="5749174"/>
            <a:ext cx="8020177" cy="923330"/>
          </a:xfrm>
          <a:prstGeom prst="rect">
            <a:avLst/>
          </a:prstGeom>
        </p:spPr>
        <p:txBody>
          <a:bodyPr wrap="square">
            <a:spAutoFit/>
          </a:bodyPr>
          <a:lstStyle/>
          <a:p>
            <a:pPr lvl="0"/>
            <a:r>
              <a:rPr lang="en-US" dirty="0">
                <a:solidFill>
                  <a:srgbClr val="FF0000"/>
                </a:solidFill>
                <a:ea typeface="ＭＳ 明朝"/>
                <a:cs typeface="Calibri"/>
              </a:rPr>
              <a:t>EXAMPLES OF INCORRECT ANSWERS:</a:t>
            </a:r>
            <a:endParaRPr lang="en-US" dirty="0">
              <a:solidFill>
                <a:prstClr val="black"/>
              </a:solidFill>
              <a:ea typeface="ＭＳ 明朝"/>
              <a:cs typeface="Calibri"/>
            </a:endParaRPr>
          </a:p>
          <a:p>
            <a:pPr lvl="0"/>
            <a:r>
              <a:rPr lang="en-US" dirty="0" smtClean="0">
                <a:solidFill>
                  <a:srgbClr val="FF0000"/>
                </a:solidFill>
                <a:ea typeface="ＭＳ 明朝"/>
                <a:cs typeface="Calibri"/>
              </a:rPr>
              <a:t>    * </a:t>
            </a:r>
            <a:r>
              <a:rPr lang="en-US" dirty="0">
                <a:solidFill>
                  <a:srgbClr val="FF0000"/>
                </a:solidFill>
                <a:ea typeface="ＭＳ 明朝"/>
                <a:cs typeface="Calibri"/>
              </a:rPr>
              <a:t>That the graphs are “exactly identical”, which ignores the change of sign in the </a:t>
            </a:r>
            <a:endParaRPr lang="en-US" dirty="0" smtClean="0">
              <a:solidFill>
                <a:srgbClr val="FF0000"/>
              </a:solidFill>
              <a:ea typeface="ＭＳ 明朝"/>
              <a:cs typeface="Calibri"/>
            </a:endParaRPr>
          </a:p>
          <a:p>
            <a:pPr lvl="0"/>
            <a:r>
              <a:rPr lang="en-US" dirty="0">
                <a:solidFill>
                  <a:srgbClr val="FF0000"/>
                </a:solidFill>
                <a:ea typeface="ＭＳ 明朝"/>
                <a:cs typeface="Calibri"/>
              </a:rPr>
              <a:t> </a:t>
            </a:r>
            <a:r>
              <a:rPr lang="en-US" dirty="0" smtClean="0">
                <a:solidFill>
                  <a:srgbClr val="FF0000"/>
                </a:solidFill>
                <a:ea typeface="ＭＳ 明朝"/>
                <a:cs typeface="Calibri"/>
              </a:rPr>
              <a:t>       x</a:t>
            </a:r>
            <a:r>
              <a:rPr lang="en-US" dirty="0">
                <a:solidFill>
                  <a:srgbClr val="FF0000"/>
                </a:solidFill>
                <a:ea typeface="ＭＳ 明朝"/>
                <a:cs typeface="Calibri"/>
              </a:rPr>
              <a:t>- and y-axes</a:t>
            </a:r>
            <a:endParaRPr lang="en-US" dirty="0">
              <a:solidFill>
                <a:prstClr val="black"/>
              </a:solidFill>
              <a:ea typeface="ＭＳ 明朝"/>
              <a:cs typeface="Calibri"/>
            </a:endParaRPr>
          </a:p>
        </p:txBody>
      </p:sp>
      <p:sp>
        <p:nvSpPr>
          <p:cNvPr id="7" name="Rectangle 6"/>
          <p:cNvSpPr/>
          <p:nvPr/>
        </p:nvSpPr>
        <p:spPr>
          <a:xfrm>
            <a:off x="622218" y="5415930"/>
            <a:ext cx="6679636" cy="369332"/>
          </a:xfrm>
          <a:prstGeom prst="rect">
            <a:avLst/>
          </a:prstGeom>
        </p:spPr>
        <p:txBody>
          <a:bodyPr wrap="square">
            <a:spAutoFit/>
          </a:bodyPr>
          <a:lstStyle/>
          <a:p>
            <a:r>
              <a:rPr lang="en-US" dirty="0">
                <a:solidFill>
                  <a:srgbClr val="FF0000"/>
                </a:solidFill>
                <a:ea typeface="ＭＳ 明朝"/>
                <a:cs typeface="Calibri"/>
              </a:rPr>
              <a:t>* Values of axes are the same except for a negative sign</a:t>
            </a:r>
            <a:endParaRPr lang="en-US" dirty="0">
              <a:ea typeface="ＭＳ 明朝"/>
              <a:cs typeface="Calibri"/>
            </a:endParaRPr>
          </a:p>
        </p:txBody>
      </p:sp>
      <p:sp>
        <p:nvSpPr>
          <p:cNvPr id="8" name="Rectangle 7"/>
          <p:cNvSpPr/>
          <p:nvPr/>
        </p:nvSpPr>
        <p:spPr>
          <a:xfrm>
            <a:off x="607948" y="5092764"/>
            <a:ext cx="7840352" cy="369332"/>
          </a:xfrm>
          <a:prstGeom prst="rect">
            <a:avLst/>
          </a:prstGeom>
        </p:spPr>
        <p:txBody>
          <a:bodyPr wrap="square">
            <a:spAutoFit/>
          </a:bodyPr>
          <a:lstStyle/>
          <a:p>
            <a:r>
              <a:rPr lang="en-US" dirty="0">
                <a:solidFill>
                  <a:srgbClr val="FF0000"/>
                </a:solidFill>
                <a:ea typeface="ＭＳ 明朝"/>
                <a:cs typeface="Calibri"/>
              </a:rPr>
              <a:t>* Values of voltage labels for curves are identical (-1V through -10V) </a:t>
            </a:r>
            <a:endParaRPr lang="en-US" dirty="0">
              <a:ea typeface="ＭＳ 明朝"/>
              <a:cs typeface="Calibri"/>
            </a:endParaRPr>
          </a:p>
        </p:txBody>
      </p:sp>
      <p:sp>
        <p:nvSpPr>
          <p:cNvPr id="9" name="Rectangle 8"/>
          <p:cNvSpPr/>
          <p:nvPr/>
        </p:nvSpPr>
        <p:spPr>
          <a:xfrm>
            <a:off x="607947" y="4769598"/>
            <a:ext cx="8034448" cy="369332"/>
          </a:xfrm>
          <a:prstGeom prst="rect">
            <a:avLst/>
          </a:prstGeom>
        </p:spPr>
        <p:txBody>
          <a:bodyPr wrap="square">
            <a:spAutoFit/>
          </a:bodyPr>
          <a:lstStyle/>
          <a:p>
            <a:r>
              <a:rPr lang="en-US" dirty="0">
                <a:solidFill>
                  <a:srgbClr val="FF0000"/>
                </a:solidFill>
                <a:ea typeface="ＭＳ 明朝"/>
                <a:cs typeface="Calibri"/>
              </a:rPr>
              <a:t>* Data curves look remarkably similar, virtually indistinguishable</a:t>
            </a:r>
            <a:endParaRPr lang="en-US" dirty="0">
              <a:ea typeface="ＭＳ 明朝"/>
              <a:cs typeface="Calibri"/>
            </a:endParaRPr>
          </a:p>
        </p:txBody>
      </p:sp>
    </p:spTree>
    <p:extLst>
      <p:ext uri="{BB962C8B-B14F-4D97-AF65-F5344CB8AC3E}">
        <p14:creationId xmlns:p14="http://schemas.microsoft.com/office/powerpoint/2010/main" val="37730577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3196" y="3668703"/>
            <a:ext cx="8462571" cy="1477328"/>
          </a:xfrm>
          <a:prstGeom prst="rect">
            <a:avLst/>
          </a:prstGeom>
        </p:spPr>
        <p:txBody>
          <a:bodyPr wrap="square">
            <a:spAutoFit/>
          </a:bodyPr>
          <a:lstStyle/>
          <a:p>
            <a:r>
              <a:rPr lang="en-US" dirty="0"/>
              <a:t>2) A number of scientists who share the Nancy’s concerns have convened a panel of volunteer scientists drawn from five different universities and research centers to address this question of whether this data represents scientific misconduct or not.   In defense of Mark, list examples of how this dataset might represent Mark’s honest representation of his scientific results.</a:t>
            </a:r>
          </a:p>
        </p:txBody>
      </p:sp>
      <p:pic>
        <p:nvPicPr>
          <p:cNvPr id="5" name="Picture 4" descr="C:\Documents\Bibliothek\Schoen\Schoen, Synth. Met. 122, 195 (2001), Fig. 2b.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18037" y="88065"/>
            <a:ext cx="4347599" cy="3666252"/>
          </a:xfrm>
          <a:prstGeom prst="rect">
            <a:avLst/>
          </a:prstGeom>
          <a:noFill/>
          <a:extLst/>
        </p:spPr>
      </p:pic>
      <p:pic>
        <p:nvPicPr>
          <p:cNvPr id="6" name="Picture 5" descr="C:\Documents\Bibliothek\Schoen\Schoen, APL 77, 3776 (2000), Fig. 2b.eps"/>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0589" y="142686"/>
            <a:ext cx="4467448" cy="3597362"/>
          </a:xfrm>
          <a:prstGeom prst="rect">
            <a:avLst/>
          </a:prstGeom>
          <a:noFill/>
          <a:extLst/>
        </p:spPr>
      </p:pic>
      <p:sp>
        <p:nvSpPr>
          <p:cNvPr id="10" name="Rectangle 9"/>
          <p:cNvSpPr/>
          <p:nvPr/>
        </p:nvSpPr>
        <p:spPr>
          <a:xfrm>
            <a:off x="279026" y="5089414"/>
            <a:ext cx="8462571" cy="369332"/>
          </a:xfrm>
          <a:prstGeom prst="rect">
            <a:avLst/>
          </a:prstGeom>
        </p:spPr>
        <p:txBody>
          <a:bodyPr wrap="square">
            <a:spAutoFit/>
          </a:bodyPr>
          <a:lstStyle/>
          <a:p>
            <a:r>
              <a:rPr lang="en-US" dirty="0">
                <a:solidFill>
                  <a:srgbClr val="FF0000"/>
                </a:solidFill>
                <a:latin typeface="Calibri"/>
                <a:ea typeface="ＭＳ 明朝"/>
                <a:cs typeface="Calibri"/>
              </a:rPr>
              <a:t>ONE POINT EACH (UP TO 2 POINTS MAX) IF STUDENT MENTIONS THE FOLLOWING</a:t>
            </a:r>
            <a:r>
              <a:rPr lang="en-US" dirty="0" smtClean="0">
                <a:solidFill>
                  <a:srgbClr val="FF0000"/>
                </a:solidFill>
                <a:latin typeface="Calibri"/>
                <a:ea typeface="ＭＳ 明朝"/>
                <a:cs typeface="Calibri"/>
              </a:rPr>
              <a:t>:</a:t>
            </a:r>
            <a:endParaRPr lang="en-US" dirty="0">
              <a:latin typeface="Calibri"/>
              <a:ea typeface="ＭＳ 明朝"/>
              <a:cs typeface="Calibri"/>
            </a:endParaRPr>
          </a:p>
        </p:txBody>
      </p:sp>
      <p:sp>
        <p:nvSpPr>
          <p:cNvPr id="11" name="Rectangle 10"/>
          <p:cNvSpPr/>
          <p:nvPr/>
        </p:nvSpPr>
        <p:spPr>
          <a:xfrm>
            <a:off x="445068" y="6494957"/>
            <a:ext cx="8406400" cy="369332"/>
          </a:xfrm>
          <a:prstGeom prst="rect">
            <a:avLst/>
          </a:prstGeom>
        </p:spPr>
        <p:txBody>
          <a:bodyPr wrap="square">
            <a:spAutoFit/>
          </a:bodyPr>
          <a:lstStyle/>
          <a:p>
            <a:r>
              <a:rPr lang="en-US" dirty="0">
                <a:solidFill>
                  <a:srgbClr val="FF0000"/>
                </a:solidFill>
                <a:ea typeface="ＭＳ 明朝"/>
                <a:cs typeface="Calibri"/>
              </a:rPr>
              <a:t>* The measurement equipment may have malfunctioned, generating false data</a:t>
            </a:r>
            <a:endParaRPr lang="en-US" dirty="0">
              <a:ea typeface="ＭＳ 明朝"/>
              <a:cs typeface="Calibri"/>
            </a:endParaRPr>
          </a:p>
        </p:txBody>
      </p:sp>
      <p:sp>
        <p:nvSpPr>
          <p:cNvPr id="12" name="Rectangle 11"/>
          <p:cNvSpPr/>
          <p:nvPr/>
        </p:nvSpPr>
        <p:spPr>
          <a:xfrm>
            <a:off x="445067" y="6214798"/>
            <a:ext cx="8916562" cy="369332"/>
          </a:xfrm>
          <a:prstGeom prst="rect">
            <a:avLst/>
          </a:prstGeom>
        </p:spPr>
        <p:txBody>
          <a:bodyPr wrap="square">
            <a:spAutoFit/>
          </a:bodyPr>
          <a:lstStyle/>
          <a:p>
            <a:r>
              <a:rPr lang="en-US" dirty="0">
                <a:solidFill>
                  <a:srgbClr val="FF0000"/>
                </a:solidFill>
                <a:ea typeface="ＭＳ 明朝"/>
                <a:cs typeface="Calibri"/>
              </a:rPr>
              <a:t>* The samples may have been intentionally designed to show the </a:t>
            </a:r>
            <a:r>
              <a:rPr lang="en-US" dirty="0" smtClean="0">
                <a:solidFill>
                  <a:srgbClr val="FF0000"/>
                </a:solidFill>
                <a:ea typeface="ＭＳ 明朝"/>
                <a:cs typeface="Calibri"/>
              </a:rPr>
              <a:t>response observed</a:t>
            </a:r>
            <a:endParaRPr lang="en-US" dirty="0">
              <a:solidFill>
                <a:srgbClr val="FF0000"/>
              </a:solidFill>
              <a:ea typeface="ＭＳ 明朝"/>
              <a:cs typeface="Calibri"/>
            </a:endParaRPr>
          </a:p>
        </p:txBody>
      </p:sp>
      <p:sp>
        <p:nvSpPr>
          <p:cNvPr id="13" name="Rectangle 12"/>
          <p:cNvSpPr/>
          <p:nvPr/>
        </p:nvSpPr>
        <p:spPr>
          <a:xfrm>
            <a:off x="430797" y="5931080"/>
            <a:ext cx="7839862" cy="369332"/>
          </a:xfrm>
          <a:prstGeom prst="rect">
            <a:avLst/>
          </a:prstGeom>
        </p:spPr>
        <p:txBody>
          <a:bodyPr wrap="square">
            <a:spAutoFit/>
          </a:bodyPr>
          <a:lstStyle/>
          <a:p>
            <a:r>
              <a:rPr lang="en-US" dirty="0">
                <a:solidFill>
                  <a:srgbClr val="FF0000"/>
                </a:solidFill>
                <a:ea typeface="ＭＳ 明朝"/>
                <a:cs typeface="Calibri"/>
              </a:rPr>
              <a:t>* Mark may have accidentally mixed up the data</a:t>
            </a:r>
            <a:endParaRPr lang="en-US" dirty="0">
              <a:ea typeface="ＭＳ 明朝"/>
              <a:cs typeface="Calibri"/>
            </a:endParaRPr>
          </a:p>
        </p:txBody>
      </p:sp>
      <p:sp>
        <p:nvSpPr>
          <p:cNvPr id="14" name="Rectangle 13"/>
          <p:cNvSpPr/>
          <p:nvPr/>
        </p:nvSpPr>
        <p:spPr>
          <a:xfrm>
            <a:off x="445068" y="5658441"/>
            <a:ext cx="8698932" cy="369332"/>
          </a:xfrm>
          <a:prstGeom prst="rect">
            <a:avLst/>
          </a:prstGeom>
        </p:spPr>
        <p:txBody>
          <a:bodyPr wrap="square">
            <a:spAutoFit/>
          </a:bodyPr>
          <a:lstStyle/>
          <a:p>
            <a:r>
              <a:rPr lang="en-US" dirty="0">
                <a:solidFill>
                  <a:srgbClr val="FF0000"/>
                </a:solidFill>
                <a:ea typeface="ＭＳ 明朝"/>
                <a:cs typeface="Calibri"/>
              </a:rPr>
              <a:t>* Electrical behavior may be by-product of processing technique, independent of </a:t>
            </a:r>
            <a:r>
              <a:rPr lang="en-US" dirty="0" smtClean="0">
                <a:solidFill>
                  <a:srgbClr val="FF0000"/>
                </a:solidFill>
                <a:ea typeface="ＭＳ 明朝"/>
                <a:cs typeface="Calibri"/>
              </a:rPr>
              <a:t>polymer</a:t>
            </a:r>
            <a:endParaRPr lang="en-US" dirty="0">
              <a:ea typeface="ＭＳ 明朝"/>
              <a:cs typeface="Calibri"/>
            </a:endParaRPr>
          </a:p>
        </p:txBody>
      </p:sp>
      <p:sp>
        <p:nvSpPr>
          <p:cNvPr id="15" name="Rectangle 14"/>
          <p:cNvSpPr/>
          <p:nvPr/>
        </p:nvSpPr>
        <p:spPr>
          <a:xfrm>
            <a:off x="445068" y="5374723"/>
            <a:ext cx="7839862" cy="369332"/>
          </a:xfrm>
          <a:prstGeom prst="rect">
            <a:avLst/>
          </a:prstGeom>
        </p:spPr>
        <p:txBody>
          <a:bodyPr wrap="square">
            <a:spAutoFit/>
          </a:bodyPr>
          <a:lstStyle/>
          <a:p>
            <a:r>
              <a:rPr lang="en-US" dirty="0">
                <a:solidFill>
                  <a:srgbClr val="FF0000"/>
                </a:solidFill>
                <a:ea typeface="ＭＳ 明朝"/>
                <a:cs typeface="Calibri"/>
              </a:rPr>
              <a:t>* Data may just happen to be identical, except for sign change of axes</a:t>
            </a:r>
            <a:endParaRPr lang="en-US" dirty="0">
              <a:ea typeface="ＭＳ 明朝"/>
              <a:cs typeface="Calibri"/>
            </a:endParaRPr>
          </a:p>
        </p:txBody>
      </p:sp>
    </p:spTree>
    <p:extLst>
      <p:ext uri="{BB962C8B-B14F-4D97-AF65-F5344CB8AC3E}">
        <p14:creationId xmlns:p14="http://schemas.microsoft.com/office/powerpoint/2010/main" val="141260480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3196" y="3668703"/>
            <a:ext cx="8462571" cy="1477328"/>
          </a:xfrm>
          <a:prstGeom prst="rect">
            <a:avLst/>
          </a:prstGeom>
        </p:spPr>
        <p:txBody>
          <a:bodyPr wrap="square">
            <a:spAutoFit/>
          </a:bodyPr>
          <a:lstStyle/>
          <a:p>
            <a:r>
              <a:rPr lang="en-US" dirty="0"/>
              <a:t>2) A number of scientists who share the Nancy’s concerns have convened a panel of volunteer scientists drawn from five different universities and research centers to address this question of whether this data represents scientific misconduct or not.   In defense of Mark, list examples of how this dataset might represent Mark’s honest representation of his scientific results.</a:t>
            </a:r>
          </a:p>
        </p:txBody>
      </p:sp>
      <p:pic>
        <p:nvPicPr>
          <p:cNvPr id="5" name="Picture 4" descr="C:\Documents\Bibliothek\Schoen\Schoen, Synth. Met. 122, 195 (2001), Fig. 2b.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18037" y="88065"/>
            <a:ext cx="4347599" cy="3666252"/>
          </a:xfrm>
          <a:prstGeom prst="rect">
            <a:avLst/>
          </a:prstGeom>
          <a:noFill/>
          <a:extLst/>
        </p:spPr>
      </p:pic>
      <p:pic>
        <p:nvPicPr>
          <p:cNvPr id="6" name="Picture 5" descr="C:\Documents\Bibliothek\Schoen\Schoen, APL 77, 3776 (2000), Fig. 2b.eps"/>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0589" y="142686"/>
            <a:ext cx="4467448" cy="3597362"/>
          </a:xfrm>
          <a:prstGeom prst="rect">
            <a:avLst/>
          </a:prstGeom>
          <a:noFill/>
          <a:extLst/>
        </p:spPr>
      </p:pic>
      <p:sp>
        <p:nvSpPr>
          <p:cNvPr id="10" name="Rectangle 9"/>
          <p:cNvSpPr/>
          <p:nvPr/>
        </p:nvSpPr>
        <p:spPr>
          <a:xfrm>
            <a:off x="279026" y="5089414"/>
            <a:ext cx="8462571" cy="369332"/>
          </a:xfrm>
          <a:prstGeom prst="rect">
            <a:avLst/>
          </a:prstGeom>
        </p:spPr>
        <p:txBody>
          <a:bodyPr wrap="square">
            <a:spAutoFit/>
          </a:bodyPr>
          <a:lstStyle/>
          <a:p>
            <a:r>
              <a:rPr lang="en-US" dirty="0">
                <a:solidFill>
                  <a:srgbClr val="FF0000"/>
                </a:solidFill>
                <a:ea typeface="ＭＳ 明朝"/>
                <a:cs typeface="Calibri"/>
              </a:rPr>
              <a:t>EXAMPLES OF INCORRECT ANSWERS:</a:t>
            </a:r>
          </a:p>
        </p:txBody>
      </p:sp>
      <p:sp>
        <p:nvSpPr>
          <p:cNvPr id="11" name="Rectangle 10"/>
          <p:cNvSpPr/>
          <p:nvPr/>
        </p:nvSpPr>
        <p:spPr>
          <a:xfrm>
            <a:off x="445068" y="6242805"/>
            <a:ext cx="8406400" cy="646331"/>
          </a:xfrm>
          <a:prstGeom prst="rect">
            <a:avLst/>
          </a:prstGeom>
        </p:spPr>
        <p:txBody>
          <a:bodyPr wrap="square">
            <a:spAutoFit/>
          </a:bodyPr>
          <a:lstStyle/>
          <a:p>
            <a:r>
              <a:rPr lang="en-US" dirty="0" smtClean="0">
                <a:solidFill>
                  <a:srgbClr val="FF0000"/>
                </a:solidFill>
                <a:ea typeface="ＭＳ 明朝"/>
                <a:cs typeface="Calibri"/>
              </a:rPr>
              <a:t>* Compare </a:t>
            </a:r>
            <a:r>
              <a:rPr lang="en-US" dirty="0">
                <a:solidFill>
                  <a:srgbClr val="FF0000"/>
                </a:solidFill>
                <a:ea typeface="ＭＳ 明朝"/>
                <a:cs typeface="Calibri"/>
              </a:rPr>
              <a:t>to data in the logbook or conduct the experiment again.  (The question is not how to validate Mark’s data, but how he may have honestly arrived at this data.) </a:t>
            </a:r>
            <a:endParaRPr lang="en-US" dirty="0">
              <a:ea typeface="ＭＳ 明朝"/>
              <a:cs typeface="Calibri"/>
            </a:endParaRPr>
          </a:p>
        </p:txBody>
      </p:sp>
      <p:sp>
        <p:nvSpPr>
          <p:cNvPr id="15" name="Rectangle 14"/>
          <p:cNvSpPr/>
          <p:nvPr/>
        </p:nvSpPr>
        <p:spPr>
          <a:xfrm>
            <a:off x="445068" y="5374723"/>
            <a:ext cx="7839862" cy="923330"/>
          </a:xfrm>
          <a:prstGeom prst="rect">
            <a:avLst/>
          </a:prstGeom>
        </p:spPr>
        <p:txBody>
          <a:bodyPr wrap="square">
            <a:spAutoFit/>
          </a:bodyPr>
          <a:lstStyle/>
          <a:p>
            <a:r>
              <a:rPr lang="en-US" dirty="0">
                <a:solidFill>
                  <a:srgbClr val="FF0000"/>
                </a:solidFill>
                <a:ea typeface="ＭＳ 明朝"/>
                <a:cs typeface="Calibri"/>
              </a:rPr>
              <a:t>* </a:t>
            </a:r>
            <a:r>
              <a:rPr lang="en-US" dirty="0" smtClean="0">
                <a:solidFill>
                  <a:srgbClr val="FF0000"/>
                </a:solidFill>
                <a:ea typeface="ＭＳ 明朝"/>
                <a:cs typeface="Calibri"/>
              </a:rPr>
              <a:t>Mark </a:t>
            </a:r>
            <a:r>
              <a:rPr lang="en-US" dirty="0">
                <a:solidFill>
                  <a:srgbClr val="FF0000"/>
                </a:solidFill>
                <a:ea typeface="ＭＳ 明朝"/>
                <a:cs typeface="Calibri"/>
              </a:rPr>
              <a:t>is the only scientist capable of fabricating samples of this </a:t>
            </a:r>
            <a:r>
              <a:rPr lang="en-US" dirty="0" smtClean="0">
                <a:solidFill>
                  <a:srgbClr val="FF0000"/>
                </a:solidFill>
                <a:ea typeface="ＭＳ 明朝"/>
                <a:cs typeface="Calibri"/>
              </a:rPr>
              <a:t>quality / others did </a:t>
            </a:r>
            <a:r>
              <a:rPr lang="en-US" dirty="0">
                <a:solidFill>
                  <a:srgbClr val="FF0000"/>
                </a:solidFill>
                <a:ea typeface="ＭＳ 明朝"/>
                <a:cs typeface="Calibri"/>
              </a:rPr>
              <a:t>not </a:t>
            </a:r>
            <a:r>
              <a:rPr lang="en-US" dirty="0" smtClean="0">
                <a:solidFill>
                  <a:srgbClr val="FF0000"/>
                </a:solidFill>
                <a:ea typeface="ＭＳ 明朝"/>
                <a:cs typeface="Calibri"/>
              </a:rPr>
              <a:t>repeat </a:t>
            </a:r>
            <a:r>
              <a:rPr lang="en-US" dirty="0">
                <a:solidFill>
                  <a:srgbClr val="FF0000"/>
                </a:solidFill>
                <a:ea typeface="ＭＳ 明朝"/>
                <a:cs typeface="Calibri"/>
              </a:rPr>
              <a:t>the </a:t>
            </a:r>
            <a:r>
              <a:rPr lang="en-US" dirty="0" smtClean="0">
                <a:solidFill>
                  <a:srgbClr val="FF0000"/>
                </a:solidFill>
                <a:ea typeface="ＭＳ 明朝"/>
                <a:cs typeface="Calibri"/>
              </a:rPr>
              <a:t>experiment </a:t>
            </a:r>
            <a:r>
              <a:rPr lang="en-US" dirty="0">
                <a:solidFill>
                  <a:srgbClr val="FF0000"/>
                </a:solidFill>
                <a:ea typeface="ＭＳ 明朝"/>
                <a:cs typeface="Calibri"/>
              </a:rPr>
              <a:t>correctly. </a:t>
            </a:r>
            <a:r>
              <a:rPr lang="en-US" dirty="0" smtClean="0">
                <a:solidFill>
                  <a:srgbClr val="FF0000"/>
                </a:solidFill>
                <a:ea typeface="ＭＳ 明朝"/>
                <a:cs typeface="Calibri"/>
              </a:rPr>
              <a:t>(The </a:t>
            </a:r>
            <a:r>
              <a:rPr lang="en-US" dirty="0">
                <a:solidFill>
                  <a:srgbClr val="FF0000"/>
                </a:solidFill>
                <a:ea typeface="ＭＳ 明朝"/>
                <a:cs typeface="Calibri"/>
              </a:rPr>
              <a:t>issue is not that others cannot reproduce his data, the issue is why </a:t>
            </a:r>
            <a:r>
              <a:rPr lang="en-US" dirty="0" smtClean="0">
                <a:solidFill>
                  <a:srgbClr val="FF0000"/>
                </a:solidFill>
                <a:ea typeface="ＭＳ 明朝"/>
                <a:cs typeface="Calibri"/>
              </a:rPr>
              <a:t>might </a:t>
            </a:r>
            <a:r>
              <a:rPr lang="en-US" dirty="0">
                <a:solidFill>
                  <a:srgbClr val="FF0000"/>
                </a:solidFill>
                <a:ea typeface="ＭＳ 明朝"/>
                <a:cs typeface="Calibri"/>
              </a:rPr>
              <a:t>the curves </a:t>
            </a:r>
            <a:r>
              <a:rPr lang="en-US" dirty="0" smtClean="0">
                <a:solidFill>
                  <a:srgbClr val="FF0000"/>
                </a:solidFill>
                <a:ea typeface="ＭＳ 明朝"/>
                <a:cs typeface="Calibri"/>
              </a:rPr>
              <a:t>be so </a:t>
            </a:r>
            <a:r>
              <a:rPr lang="en-US" dirty="0">
                <a:solidFill>
                  <a:srgbClr val="FF0000"/>
                </a:solidFill>
                <a:ea typeface="ＭＳ 明朝"/>
                <a:cs typeface="Calibri"/>
              </a:rPr>
              <a:t>similar.) </a:t>
            </a:r>
            <a:endParaRPr lang="en-US" dirty="0">
              <a:ea typeface="ＭＳ 明朝"/>
              <a:cs typeface="Calibri"/>
            </a:endParaRPr>
          </a:p>
        </p:txBody>
      </p:sp>
    </p:spTree>
    <p:extLst>
      <p:ext uri="{BB962C8B-B14F-4D97-AF65-F5344CB8AC3E}">
        <p14:creationId xmlns:p14="http://schemas.microsoft.com/office/powerpoint/2010/main" val="313850552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3196" y="3692374"/>
            <a:ext cx="8462571" cy="1200329"/>
          </a:xfrm>
          <a:prstGeom prst="rect">
            <a:avLst/>
          </a:prstGeom>
        </p:spPr>
        <p:txBody>
          <a:bodyPr wrap="square">
            <a:spAutoFit/>
          </a:bodyPr>
          <a:lstStyle/>
          <a:p>
            <a:r>
              <a:rPr lang="en-US" dirty="0"/>
              <a:t>3) The panel is authorized to contact Mark and make up to three different scientific requests of him to establish the validity of Mark’s results.  List three examples that a panelist could request and explain how it could help to identify whether scientific misconduct took place. </a:t>
            </a:r>
          </a:p>
        </p:txBody>
      </p:sp>
      <p:pic>
        <p:nvPicPr>
          <p:cNvPr id="5" name="Picture 4" descr="C:\Documents\Bibliothek\Schoen\Schoen, Synth. Met. 122, 195 (2001), Fig. 2b.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18037" y="88065"/>
            <a:ext cx="4347599" cy="3666252"/>
          </a:xfrm>
          <a:prstGeom prst="rect">
            <a:avLst/>
          </a:prstGeom>
          <a:noFill/>
          <a:extLst/>
        </p:spPr>
      </p:pic>
      <p:pic>
        <p:nvPicPr>
          <p:cNvPr id="6" name="Picture 5" descr="C:\Documents\Bibliothek\Schoen\Schoen, APL 77, 3776 (2000), Fig. 2b.eps"/>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0589" y="142686"/>
            <a:ext cx="4467448" cy="3597362"/>
          </a:xfrm>
          <a:prstGeom prst="rect">
            <a:avLst/>
          </a:prstGeom>
          <a:noFill/>
          <a:extLst/>
        </p:spPr>
      </p:pic>
      <p:sp>
        <p:nvSpPr>
          <p:cNvPr id="7" name="Rectangle 6"/>
          <p:cNvSpPr/>
          <p:nvPr/>
        </p:nvSpPr>
        <p:spPr>
          <a:xfrm>
            <a:off x="279026" y="4918186"/>
            <a:ext cx="8462571" cy="369332"/>
          </a:xfrm>
          <a:prstGeom prst="rect">
            <a:avLst/>
          </a:prstGeom>
        </p:spPr>
        <p:txBody>
          <a:bodyPr wrap="square">
            <a:spAutoFit/>
          </a:bodyPr>
          <a:lstStyle/>
          <a:p>
            <a:r>
              <a:rPr lang="en-US" dirty="0">
                <a:solidFill>
                  <a:srgbClr val="FF0000"/>
                </a:solidFill>
                <a:latin typeface="Calibri"/>
                <a:ea typeface="ＭＳ 明朝"/>
                <a:cs typeface="Calibri"/>
              </a:rPr>
              <a:t>ONE POINT EACH (UP TO 2 POINTS MAX) IF STUDENT MENTIONS THE FOLLOWING</a:t>
            </a:r>
            <a:r>
              <a:rPr lang="en-US" dirty="0" smtClean="0">
                <a:solidFill>
                  <a:srgbClr val="FF0000"/>
                </a:solidFill>
                <a:latin typeface="Calibri"/>
                <a:ea typeface="ＭＳ 明朝"/>
                <a:cs typeface="Calibri"/>
              </a:rPr>
              <a:t>:</a:t>
            </a:r>
            <a:endParaRPr lang="en-US" dirty="0">
              <a:latin typeface="Calibri"/>
              <a:ea typeface="ＭＳ 明朝"/>
              <a:cs typeface="Calibri"/>
            </a:endParaRPr>
          </a:p>
        </p:txBody>
      </p:sp>
      <p:sp>
        <p:nvSpPr>
          <p:cNvPr id="8" name="Rectangle 7"/>
          <p:cNvSpPr/>
          <p:nvPr/>
        </p:nvSpPr>
        <p:spPr>
          <a:xfrm>
            <a:off x="445068" y="6323729"/>
            <a:ext cx="8406400" cy="369332"/>
          </a:xfrm>
          <a:prstGeom prst="rect">
            <a:avLst/>
          </a:prstGeom>
        </p:spPr>
        <p:txBody>
          <a:bodyPr wrap="square">
            <a:spAutoFit/>
          </a:bodyPr>
          <a:lstStyle/>
          <a:p>
            <a:r>
              <a:rPr lang="en-US" dirty="0" smtClean="0">
                <a:solidFill>
                  <a:srgbClr val="FF0000"/>
                </a:solidFill>
                <a:ea typeface="ＭＳ 明朝"/>
                <a:cs typeface="Calibri"/>
              </a:rPr>
              <a:t>* </a:t>
            </a:r>
            <a:r>
              <a:rPr lang="en-US" dirty="0" smtClean="0">
                <a:solidFill>
                  <a:srgbClr val="FF0000"/>
                </a:solidFill>
              </a:rPr>
              <a:t>Allow </a:t>
            </a:r>
            <a:r>
              <a:rPr lang="en-US" dirty="0">
                <a:solidFill>
                  <a:srgbClr val="FF0000"/>
                </a:solidFill>
              </a:rPr>
              <a:t>outside observer to examine Mark’s processing and testing of a new sample </a:t>
            </a:r>
            <a:endParaRPr lang="en-US" dirty="0">
              <a:solidFill>
                <a:srgbClr val="FF0000"/>
              </a:solidFill>
              <a:ea typeface="ＭＳ 明朝"/>
              <a:cs typeface="Calibri"/>
            </a:endParaRPr>
          </a:p>
        </p:txBody>
      </p:sp>
      <p:sp>
        <p:nvSpPr>
          <p:cNvPr id="9" name="Rectangle 8"/>
          <p:cNvSpPr/>
          <p:nvPr/>
        </p:nvSpPr>
        <p:spPr>
          <a:xfrm>
            <a:off x="445067" y="6043570"/>
            <a:ext cx="8916562" cy="369332"/>
          </a:xfrm>
          <a:prstGeom prst="rect">
            <a:avLst/>
          </a:prstGeom>
        </p:spPr>
        <p:txBody>
          <a:bodyPr wrap="square">
            <a:spAutoFit/>
          </a:bodyPr>
          <a:lstStyle/>
          <a:p>
            <a:r>
              <a:rPr lang="en-US" dirty="0">
                <a:solidFill>
                  <a:srgbClr val="FF0000"/>
                </a:solidFill>
                <a:ea typeface="ＭＳ 明朝"/>
                <a:cs typeface="Calibri"/>
              </a:rPr>
              <a:t>* Ask for samples so that independent scientists can reproduce the data </a:t>
            </a:r>
          </a:p>
        </p:txBody>
      </p:sp>
      <p:sp>
        <p:nvSpPr>
          <p:cNvPr id="10" name="Rectangle 9"/>
          <p:cNvSpPr/>
          <p:nvPr/>
        </p:nvSpPr>
        <p:spPr>
          <a:xfrm>
            <a:off x="430797" y="5759852"/>
            <a:ext cx="7839862" cy="369332"/>
          </a:xfrm>
          <a:prstGeom prst="rect">
            <a:avLst/>
          </a:prstGeom>
        </p:spPr>
        <p:txBody>
          <a:bodyPr wrap="square">
            <a:spAutoFit/>
          </a:bodyPr>
          <a:lstStyle/>
          <a:p>
            <a:r>
              <a:rPr lang="en-US" dirty="0">
                <a:solidFill>
                  <a:srgbClr val="FF0000"/>
                </a:solidFill>
                <a:ea typeface="ＭＳ 明朝"/>
                <a:cs typeface="Calibri"/>
              </a:rPr>
              <a:t>* Ask Mark to repeat the experiment and provide fresh data </a:t>
            </a:r>
            <a:endParaRPr lang="en-US" dirty="0">
              <a:ea typeface="ＭＳ 明朝"/>
              <a:cs typeface="Calibri"/>
            </a:endParaRPr>
          </a:p>
        </p:txBody>
      </p:sp>
      <p:sp>
        <p:nvSpPr>
          <p:cNvPr id="11" name="Rectangle 10"/>
          <p:cNvSpPr/>
          <p:nvPr/>
        </p:nvSpPr>
        <p:spPr>
          <a:xfrm>
            <a:off x="445068" y="5487213"/>
            <a:ext cx="8698932" cy="369332"/>
          </a:xfrm>
          <a:prstGeom prst="rect">
            <a:avLst/>
          </a:prstGeom>
        </p:spPr>
        <p:txBody>
          <a:bodyPr wrap="square">
            <a:spAutoFit/>
          </a:bodyPr>
          <a:lstStyle/>
          <a:p>
            <a:r>
              <a:rPr lang="en-US" dirty="0">
                <a:solidFill>
                  <a:srgbClr val="FF0000"/>
                </a:solidFill>
                <a:ea typeface="ＭＳ 明朝"/>
                <a:cs typeface="Calibri"/>
              </a:rPr>
              <a:t>* View raw data </a:t>
            </a:r>
            <a:endParaRPr lang="en-US" dirty="0">
              <a:ea typeface="ＭＳ 明朝"/>
              <a:cs typeface="Calibri"/>
            </a:endParaRPr>
          </a:p>
        </p:txBody>
      </p:sp>
      <p:sp>
        <p:nvSpPr>
          <p:cNvPr id="12" name="Rectangle 11"/>
          <p:cNvSpPr/>
          <p:nvPr/>
        </p:nvSpPr>
        <p:spPr>
          <a:xfrm>
            <a:off x="445068" y="5203495"/>
            <a:ext cx="7839862" cy="369332"/>
          </a:xfrm>
          <a:prstGeom prst="rect">
            <a:avLst/>
          </a:prstGeom>
        </p:spPr>
        <p:txBody>
          <a:bodyPr wrap="square">
            <a:spAutoFit/>
          </a:bodyPr>
          <a:lstStyle/>
          <a:p>
            <a:r>
              <a:rPr lang="en-US" dirty="0">
                <a:solidFill>
                  <a:srgbClr val="FF0000"/>
                </a:solidFill>
                <a:ea typeface="ＭＳ 明朝"/>
                <a:cs typeface="Calibri"/>
              </a:rPr>
              <a:t>* Examine laboratory notebook </a:t>
            </a:r>
            <a:endParaRPr lang="en-US" dirty="0">
              <a:ea typeface="ＭＳ 明朝"/>
              <a:cs typeface="Calibri"/>
            </a:endParaRPr>
          </a:p>
        </p:txBody>
      </p:sp>
    </p:spTree>
    <p:extLst>
      <p:ext uri="{BB962C8B-B14F-4D97-AF65-F5344CB8AC3E}">
        <p14:creationId xmlns:p14="http://schemas.microsoft.com/office/powerpoint/2010/main" val="116089251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Designing Critical Thinking Questions</a:t>
            </a:r>
            <a:endParaRPr lang="en-US" dirty="0"/>
          </a:p>
        </p:txBody>
      </p:sp>
      <p:sp>
        <p:nvSpPr>
          <p:cNvPr id="5" name="Content Placeholder 4"/>
          <p:cNvSpPr>
            <a:spLocks noGrp="1"/>
          </p:cNvSpPr>
          <p:nvPr>
            <p:ph idx="1"/>
          </p:nvPr>
        </p:nvSpPr>
        <p:spPr/>
        <p:txBody>
          <a:bodyPr/>
          <a:lstStyle/>
          <a:p>
            <a:r>
              <a:rPr lang="en-US" dirty="0" smtClean="0"/>
              <a:t>1. Choose a scenario from the examples listed.</a:t>
            </a:r>
          </a:p>
          <a:p>
            <a:endParaRPr lang="en-US" dirty="0" smtClean="0"/>
          </a:p>
          <a:p>
            <a:r>
              <a:rPr lang="en-US" dirty="0" smtClean="0"/>
              <a:t>2. Create 2 critical thinking questions based on the critical thinking skills list</a:t>
            </a:r>
          </a:p>
          <a:p>
            <a:endParaRPr lang="en-US" dirty="0" smtClean="0"/>
          </a:p>
          <a:p>
            <a:r>
              <a:rPr lang="en-US" dirty="0" smtClean="0"/>
              <a:t>3. Share with the larger group</a:t>
            </a:r>
            <a:endParaRPr lang="en-US" dirty="0"/>
          </a:p>
        </p:txBody>
      </p:sp>
      <p:sp>
        <p:nvSpPr>
          <p:cNvPr id="6" name="AutoShape 2" descr="data:image/jpeg;base64,/9j/4AAQSkZJRgABAQAAAQABAAD/2wCEAAkGBhQSEBUUEhQUFRUUFBUVFBQVFBQUFBQUFBUVFBQUFRQXHCYeGBwjHBcUHy8gIycpLCwsFx4xNTAqNSYrLCkBCQoKDgwOGg8PGiwlHCQpLCkpLCwpKSwqLCkpLCwsLCkpKSkpLCwpLCkpKSksLCksKSksLCwpLCkpLCwsLCksLP/AABEIALcBFAMBIgACEQEDEQH/xAAcAAABBQEBAQAAAAAAAAAAAAAAAQIDBAUGBwj/xABFEAABBAAEBAQDBQUFBQkBAAABAAIDEQQSITEFBkFREyJhcQcygRRSkaGxI0LB0fBicoKS8RczQ2OiFiRTVHOywtLhFf/EABoBAAMBAQEBAAAAAAAAAAAAAAABAgMEBQb/xAApEQACAgEEAgIABgMAAAAAAAAAAQIRAwQSITFBURMiBRQyYXGBFaGx/9oADAMBAAIRAxEAPwDQASgJQEtL6azwqEpKlASpDBKhKEhgEqAlpACJQhKkAqVInJDHxlOpRhPBUspBSUISpDApqcmlACIRaExBSEJQgASUlQgBEJUiYCITkIAbSE5IgBEJUJjG0hOQgBqEtIQBUAS0lpLSszEpLSWkqQDaSgJaS0kAlJUBOLUANpKikoCQAlRSVAwTgkCUJDBKEJwHdS3QwJrUkD1JAH4lWcNFEdXv8vUgho+hcNVzX/bXC+M6EkufTmtOaJkLXEEDPI9wAs1sVkYnHftMge6HENkymDEODo3WBRLQLAI1Dm6H1FLxtRrZt1j69nfiwJK5HqMXLUcouKQiu5a7Q7HSisnH8HkhPmFt+8Nvr2WTwfimKhmc0RwZXFlPhztYx2W9WOGrSRRA73ovScJiPHiBIGo6G/cdFOLW5F3yXPTwfXBwQTqWnxnhPhuLmDy3qPu+o9P0WYvYx5FkjuicEoODpiISpFoQIhLSKQAiEtIQAlIpOQgY1FJUJgNQlIQmAiEIQBXAS0lpACozEpKEtJaSARFJUqQCJUIpABSKSgJwakMbSLSPcRK1hoWASSCTRvYbD6rqcNHEI8xyEDynyg+Y7DQbrgya/HGW1cnXDSykrfBzFotdP/8Axo3eYsBH/LNEd9AaP0TjhsNF8zBuO7jrp19Uv8hjrpj/ACk/aOUxOIEcT5XfLG0ucdgAPXYXsvKubPiPLiWeFC3wYtQ/K/O6UEDR7so030GmvVfQnGMBD4UkbwDHIxzXtsDM0gggHYFfP/HOCYJuGf8AZ5WGWIh2UFzvEjsB3mIqxmB07H6cebVPI9tUjox4Fj57ORkewRsouzahzaAA7EG7Nj0Gy2MNzDTYGYiMvEJBY4O8N/hE6Mzlpto1pRYFr8VHHh8kbRG+/FyRspp38R4bnf3ok+y6PB42KCeHIxkkbKjEsjPNqSbp9gak/iaoLjm0uDayrL8QJTma1sTY3Nc0NLS59EeUl7iaIIafLWy0+B/FjEwloyxujGmRtsv/ABWSoviLyxDhw2bDNPhyvJzCQSRguGYMaAAW0c2hvYLnsFi8PkDZYHOOodI2Qhw00ezoK6tcHA9C3rPHgZ7by38RoMaMjgY5SHXG420g6DK797RKWrwfDQ38x9u5rsvZOU8S+TBxOkvNRAJ3c1ri1rj7gDXruu/8PnU5R/Y5tVH6pmnSKTiElL2TgEpFJ1IpADaRSdSSkAJSKTqQgY1InUikwGIIT6TSExDaQhKmBDlSkKXw0eGlYtpDSdSkdCm5UWKhtIpPDUuRFhQykoanALM5j4x9mhzAZnvcGRt7uOpPsBZ/BTKaim2OMXJ0jRe9rRbnAD+uiy8FzG8yOc2MhjCRZoHQb9VhYk58N5pf2nzOINkHfy/p9VwMHMUkb3gO8pJ+WwPpa8DNqsme0uEepjwRx8+T0TBc6Mke6U7ZgNTbhW1g9CQfxT+E8y5ZJmP+SRhe1lAkFxz+Q71q6u2y8nixRDXAGgd/qe63uFcyZHNOQZh5c7jZr6LklCujez1L4dfECppIJNjIcuvfYg3sf5LvOLCHEt8N1i9i0lrwehYe4q+o7r5yht8zpcO8ZmuJMZFFzd7bV31Xr/BOKR4iGOdufxGCjkJbR6h16EWEnKlQHI84HH4F/hYiZzsO51xTinF4qnA5vleB5st9NLXleMmeHuDnXrRI61svpzjWCZj8I6OYjJK0ZSNXNcNQ4abtP8R7/MnF+Hvgnkhk+aN5Yexo7j0Io/Va42m+CWTYHHFmo3uwexHW9/8ARPlxj3k53Egm67eyfwzlzFzAOgwuIkB2cyGRzT/iApbuG+F/FHajCP70Xwg/Vrn2qa5EjBfiZGRkAvEUm41DH0b9jRH0KqxYg7V1Xo+N5D4ziI2xysYGMPli8eBoBAIFNa6gaJCzeEfC/FjGshxULo4xT5H21zSwX5RIwkZjVVuLukQju4BuuS58OeX2Yh0ksoD2MDWtbqBndqb70Bt/aXpVUKAoDQAaAAbAKzw3gUWHiEcLA1g6CzZO5JOpPqVK/AdV6+nhHFGvJw5bm78FCkimfBSjLV1p2YUNQlpFJiEQhCYAikqVADaRSdaKSsY2k0p5CYQmhDUJ1JFQh8kuiaJEwlKFNDsmLCVE5tbqRsya56SsbojtASgKvjcaI8o6uOnoOp/glOcYRcpCjFydIkxWJEbczvpruvOOfuNmZjXR7DQOsDQmjQ31PX0Cv/EfHOeY4wcoqy7axdZa33tc5hOKsjtk7A5pFHNqNwf11Xh59TLLTXXo9LFhUP5OcZxKQEFr3AjaiRSjkJcS47kk/U6rQ4zBCCHQZg116O1o6Ggd612OunVUoGa/osL4s2IxtSc0JHOpyUFAE0biCC0kEdQaNrpeUeaHxT5XaskNPaaqzpmrbsuVaeynZ/XuokrQz1jlPmb/ALxJhpHA/dB8oFdG9j7rM5n4fP8AbZJMNgYsRnER8Z7M+R7WAENDnBg2BulxGG4gWTMlboW5b9S0AHfvS9Pj5zhw3DhPLmMkk0jY4hoXZWs3J+QDS/fQFLBCPyJT6oibkl9TIi+IEIaIsYMYJWvyzjxpI23qHZGxupgaQKBB0J7qGDhuAxgz4XiEuCl1a6PEOc9r2btykODh7WRvoFwvH+Py47EGWQNBqg1oDQ1o2Bdu73Jv22WcXrSUUn9Rq2uT3nlTkCDDMe44t2ImcDkAd4Mbj0ym/MfXN12XYMxQxNERvZJQa4OBzNc3o709fVfMuG4i8ChI8CqrMa06Va6rk7nzEwYhjfFe9hoFpJcQ0fdvqoUpQluQNJqj2okg5ToRukldooxxWOdrZY35g9oIGzhQ1zN6J3i9F7OLIskdyOKa2uiB7lXcVbe1QPC6omLIaRSflS5VVk0R5UZFJlSJ2FDMqKUqUMCVjogpCmdGoiE0xUNKQp1JKVCG0kTkiYhZoqKY2akGQlMQl7Bv0Oc601KnBqCSHFYkRRukdVNF6mh6a+6894pzkxxc4SU4N8prR13YrWtgP1R8UeZfMMLGfkIdKR96vK36A39fRcTgsC0jO9zQ2xbc3nI1tePrcm97fC/6ehp4bVfsdxXi75nhxJ0bXp+CbFxeTLlsED7zQdOx7/VVsS0Zjl2zGva9PyTGvpcbXFHSieWYu3PsOg9h0UYf72oQdUrtfdKhjpXeuqSORQOvqhppVt4FZaDlLFJ3VVr1LGf/ANUtDNHC4nI9jiLDXA67Gta10Xp7oIuKYUxOOVoILHhrTIxwoBwBq7AIIvUde2Py9hOGTsibimvhZmDA9krmB73A+aTNeoAG1b9l3WE5JiwrzJBMZINGkOcC5tVqDsfpS5p8/ZdoZxeH+DLHtYW4t2oJeXQg6XTS0B9DruStfAfB7CM/3hlmP9p3ht/yso/9RXVYbFftHgODmhrQ0jatb/MFaeEfZs9P6tetpoKWNTa5OTJN7tqZ5rzx8O8NHgZJII/CkhbnvM4h7Qac12d2+uh3sAa2snk/gmHiiEk7h4pOubVkZ6NqtXDvZ12qrXTc0Yx3EyRG7JhIz+zIHmxUrf8Aif8Apt1y/eOvauG4xhPDi8GPM/8AeJFn3cR6fzXFqckZyqHHs2xppcs6Pl7jBGNbFmjkEjwxhj0yjNZcQB10Xpjoy1eYfCflwmY4l4psVtjHeRw1P+Fp/Fw7L1ZzV2aOGyF+zHNTZVleVAVfLVDM0L0IyOdoqpzU7wikLFdkjS5NU0cFpv2Z3YotBTGJCphhT2KjcwhNNBRGXJEqSlRIiROKQpgNQlQmIgSpWqTyn0KbZNEWVPZXXbr7dUbeqpcXcTE6NlZnjLVgeU/NZ6WLH1WeTIoRcpdFQi5OkeH42X7RipJHOyiSV7sxugHOJG3pSt4zlOVkTpWOZLGwAucw/LZrUH17L1SXk5uKwxglc1p8pjLTZYRdUK26brh+Pcr43hbHhwzYeRpZnFlvm6GvlPuvnXlc3Z623aqOHCdC+ilbKCfMPqEszG9CtKJFeQorT90x+yQyOk97NFocP5Xxc4Bhw8zx94McG/5jp+a0n/DXiNA/ZXn2dGfyDkrXso5lilY5bX+zziP/AJPEaf8ALP8ABNPJOPG+DxVj/kSH9Am6EVnYxxhbHfla8vHoaql6ZyBzG+cNgv8AaNB+Y/OKOjTf+lLz08sYwDzYXEiu8Ev/ANVf5Q483CYlrnsIc13mzaFtEaVuOvZYThaGexYXDCJ8uahrf0FA/Wz+ae6AYlrojmbG4ESUcpcz95t1oDsetE7LXnfh8U2KbcH5PMRWcDMDX91uh2paTpMPAxwa5oOU3r6LWGeUcaxx68sz+JOW5nGScPjMRDSRpla0dCDQ0sDT+S4rjnEI2/soWF77p7jdyPJ0J+v7vqtfEceLM00ZDQSWta4ZgRWVz70A0KrfD3hP23iOcN/Y4WpHHo6Sz4QPrYLvZi5YQ3OjSz1HhHLIw+HjiG7WjOfvPOrz/mJ+lK19kWrGKGqZLFYXrRm1wYuK7KLeHtO6lbwxnZSCwEjX2d090vYqRCeGsTvsDa2VqNilbGEnN+x7UZ4wQGyf4NK/kSFqW9j2ma8gdFTxeIb1b9VqYiJZU8Rcao13W2Npmc7M2YN6BMZg3O2BW7BhABsFdb2AWrz10ZrFfZzDuGvHQ2nR8GeewXRuiKC6kvzEvA/hRgjgD+4Qtg4xCPmyD+OByJPZNKtR4W1ZbgguxzSOXY2ZxGVpc7Ro3JXPx8usxE7nHE6uN5I3UWg6Adb0ofRW+d2+L4WGDixl+JK4EAmrDGX/AJifYKXlrgWHDmujIzt10A16V6+68fXZ3J7F0dunxqK3Df8AZyY3HzyyNe3IcsgikYa0e1zaBPSjoVJPDjsPA+GaN3EMI5uVxjaG42NvQvhfbJh00sHrS6ubGlp3F/kom80gO8oa8j109dd1wJpM6qPnTmDgjG3JAWviBIJYS18Zuss2HeS+I9Ny0nYrP4VwSbEvyQMLz16Nb6ucdB9V7zzRj8JiA4TwwvLgMzsjfF0II/aA5htW/p1XLjjTYQ1kMbYo9aDWitNT7E1vureT0TtM7hHwd8ufFYjKBRLYhsPWR4/INK6rhnLHD8PRijaXDTO/9o++9u0H+EBcVxDmSR2xJI1I21s0a9qWLPzJNtnA7VqVm90hqj2qHHNo+Y1XVOPEmA/P9M4/DReAT8VkLrzO/wA38ApIeLTNNteR+f4X/BTsaKs98m4yMoLASBvrVeutX9VbwvECXDQHTcOB16g66L59n5jxDvmlcfU6H3/NXuDcyTGRofNlAI1O/sntkuR2es8x8UmbOA0ZTv2FCwHadDrsrEHEcLjgI8dBHIa0LmecH+y/Rw+hC5nFc5YYhp+aRoDRdOaRdE7/AKLe4ZzFhJ4w0tjDxRaQAKf3FfX21UKTTBjeMcvDCQOdgHOexnnMDyXuDQCT4ROpNfuuvrRteZcw82mVrTHLJmcP2rP3fQh12dK0XqTeMNssrzE3nvc6HrsvFeZ8O2PG4hrPkEri30a7zgf9VfRVCpMzY+bi8+JLYzbiS1rGAbnZrRXvsvovknlxvD8EyHTxD55nfelcBm17DRo9GrwT4a8eiw+Oa9+HkxEjvJCGOaCx53fldoTWxsAan1Hvp4o14HmAJrTM00T+7bSQT7Wu3HGMf1OiHfg0MTxGlHFxsXR0WPjsSIw0vJAkeWtIFgkanr6H8FOME17czT72umM8Le2zFrJ3RuE5tioDG4FZ0WdhGWyFsNJcNRRVSW3+Bp7h2HbSlfLSr+G5SMgrc2s3RaGfaSdhom/aSnn0SiK0+A5GeOnMnCDhbTH4Yo4FyPJCY7EgKJ0RUEsapRQmyycWqs+JNIDgFG/VaRiiWym+Y2kUjxrshdCoxKscvT81FxPiYgidI4/LQA7uJpo/H+KiZLS4j4s8SLYoGtPzSOef8DQ0f+8qsi2xbJg7aRNi8LJjIJnNdUmUuBsijsLI2GlLkOCc0PwZGeQkg/KwXoTrbyNdui1OWOMFkVS6NNnWrsg1p1H4rWlwmFmg80bKZqPl0NjruF845ctSPRX7GZzF8QTJEMpyucMwqj82mtVXX8NlicJ5st1SF7dDTmnUk18xryj2B3WdzJwtsDmhjg5pLiK3GvX8fyWQFajFoLZ2mM5rjjaBGPEcfmL9r7tHve653EcfleTZ0P7g0aKsbLMPopoGXqikhk0k73myavsmsiCmpMe5RdlVQ5zQ1QT4ihVBHid/4hScN4a7ES0NGjV7zsxvf+QTS8sGx/CeEOmfqDkB1OxNfut7n9Oq6DmbhTI4Wvw8LmstwlPneWE0WW46C9R7j2WZxfFM8kcBd5NNRV1a1OWeKSNkyF7iNLFkNrqN/wAilKT7/wBEowMHw4ygZHDOHUQ4hgGmhBJV6Jr4BlyjPYIIIIH914NJ/HYDBipI2EOY452dQA8ZgfcGx9Cs3ESlzgL16dh6o7AtnjMhdns/nVgd112G+Ek+Ke6WedkIkpwaGGSSi0UXata32s0uZ4PjMPFI0yAljXAkbh5bqDXbNR9gu24l8VWhtMIN615j1666JK0/qgbXRZ4P8FHYeRs2HxvmAIOaBpBadwDnOWx1oq/w/hRw/Ej9qxMNhmeNhc5rBmujrlBoegGqxODfGQsFOjc5umw29PmXEc/c4nG4x0oaGsa1sUYIGbI0k2TvZLnH0BAV8y77Do7X4v8AOjXTYePDStfkOYujcCzN8oAI9S4H29F6bwbF5OGvcDmc2Mk2NyG5tl858I4O01PK0mJpDgK/3hvajqW9zVHbvXWcG5sxmIxMUML2sznIGl2RhaPOQdegboBroAN0nw+APaOWOIufhI3StyPcxri07jOMwH5rR+0E+i5HlHjAlkxLSSS2QFpP/hUY4yQNAXZHOofeBXT+OAvQwrdBMwk6ZbYT1Uodao+Oj7UAr2MNxdc4BKJwst+MtQHHaqlibJ3pG27EBRmcLJbOSrMTO6HjoFOy0/VVpIipRMAFHJighWN0QPhTXyAbbqDFY3sqbsQuiMG+zFzSLUj9UKkZELXYZ7iqwLz/AOL41w7gNg/9Wr0NcX8VMJmwrH/ceR/mF/8AxTzcwZOPiSPOG8XGUW26IOXUDSt6WjJzG1rW5B5svbuK39FzwapmxCrXz0kj1EifiHFBK0DIG1qCNz3tZxVhzE5jQmpUgoqNYbVxtVW6acU0aaIEw30Sdsa4LLXaKKbRNOJbW35qnNKdiSPdTGPI7J8Nh3TPyN9y47Nb1cf63oLZxuKjZEIIAdT5nH5nkdXV+Q6fmszDz5I8jd3avd3rZo9B+tpcNHqTYAqyb16Xl9Tt9VTRJZbhxGM/cnKe/rXa9E5z3k5m+UCrqhmAoajqq07i7U/QdK6BS4OdwsXoelBQ/Y6FxmLJkvTRobt/XdTfZGEWD/eN/wBWqDxbj6nRPmxLm01hIrcg9dvqK0/FS49JBdIs43hDi3xGB2VtN84DBr2s/qsprtaKsue4invNb67fQbKs9wJIbZP3v5LWPoj92POKIFbJ/D43PmBawSuAJpwLm+UWXObsQBrrp3THYU6Dfqp8LBrTyWNdo4i6LbuiBqRYBr0RaStFGg3iVvcXSukc7Qtj2qqq9G17JeHYdzJWSNJa9rhk65ddKob+tK1wTCieRsEUVlxFHagDq49gBZXfwfDWP/iyF3oxoZ/1Gypx4cuV/Rcf0KU4x7L/ACLw98QmnmrxJ3eYAgtGRztGkaGtr7g9KXTnFWqmHgbGxrGCmsaGtHYAUAnL38WFQgonnTyOTsnOKPdIZz0UKULXaiLZKSTqgUo7ShiKHZdZiA1K/ifZUciZSn40yt7Lpx1qvLPahKFSgkS5NikpLSIViBCEIAkxEJBWDzhw0z4GZgFuDc7fdnmr6jMPquux2VrS55DWtBLnOIDWgakknQBed8a+LeFicWwMdiCN3D9nH9HOBLvo2vVYPLHbUjTY74PIAdUpxAG5TMa4Ple5oyNc9zmsBzZQ4kht9a22UQiXjOCs71LgfJir+Uf6qLI47lShqewao4XQXYjcCBV2bUvhAbAJmbXVSOeO/wCXqobZfAz8eyjeO6c99bFMD7KEBKDp/WynwsWb2CjA0pW3kNZlG539FEpeECRE11u06aD+athlBJhcLWqmfGVjKXgpIpl2QOeemjf7x2/ifosqNz3uDWAuJNAAEknsANSugwvLM+LkyNAjjjoukecrfNrm7kkVQHSjpa7WLgMOCiywAueW+adwGarN5R+6DQAaN+pK03qC57M5M85xfLmIirxo3g9iLr0NXX1TeHxNzHMdP4rvMbzU3wsrRRNXubynTNe59f0XJyEF7n0NTdD1Kn5XJU0KKfkbO8DYiz/QU2I+QCrPQ0mtA3IGn4lddyZysMW4yS34LCPKNM7t8l9h1ruO6mEHkkoR7LlJRVs2fhjy94UJxLx55QQwdo73/wARH4e67UpaAFAUBoANAANAAElL6XFjWOKijzJy3OxKSUnUhbGY2ktJaRSBiJbQhIBCkTqRSYDKRSdSKQA2kUnUikwG5UJ9JEAebfF7nrxHOwMOYNY6sQ7bO5tERj+yDqT1IHQa+XhCF42R2zvj0SNOoTnG0IWJQ0oaUIR4Ghc+tqMPsn2QhTRRFIVJhh1QhN9AW2C/66K2MOS4N7V/AlCFzTdFpGlE3oOgTsNjfCka5uUvabjD25ml4rzOGxA+aj26oQssf6hz/SaWM46WjK5xcXOLnudq57ibJcaF7/yVPEcwZmkG9NhuKu6ooQqcU+WZmW2YkHTc6be5UBftXUan6oQhFst8Nwb55WRtq3kADYdh+a904VwtuHgZEzZg1P3nHVzj7m0IXqfh8V9pf0cmofSLFISIXqnGFIpCEwBFIQgAQhCACkUkQgAQhCYAlSIQMVIhCAP/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4" descr="data:image/jpeg;base64,/9j/4AAQSkZJRgABAQAAAQABAAD/2wCEAAkGBhQSEBUUEhQUFRUUFBUVFBQVFBQUFBQUFBUVFBQUFRQXHCYeGBwjHBcUHy8gIycpLCwsFx4xNTAqNSYrLCkBCQoKDgwOGg8PGiwlHCQpLCkpLCwpKSwqLCkpLCwsLCkpKSkpLCwpLCkpKSksLCksKSksLCwpLCkpLCwsLCksLP/AABEIALcBFAMBIgACEQEDEQH/xAAcAAABBQEBAQAAAAAAAAAAAAAAAQIDBAUGBwj/xABFEAABBAAEBAQDBQUFBQkBAAABAAIDEQQSITEFBkFREyJhcQcygRRSkaGxI0LB0fBicoKS8RczQ2OiFiRTVHOywtLhFf/EABoBAAMBAQEBAAAAAAAAAAAAAAABAgMEBQb/xAApEQACAgEEAgIABgMAAAAAAAAAAQIRAwQSITFBURMiBRQyYXGBFaGx/9oADAMBAAIRAxEAPwDQASgJQEtL6azwqEpKlASpDBKhKEhgEqAlpACJQhKkAqVInJDHxlOpRhPBUspBSUISpDApqcmlACIRaExBSEJQgASUlQgBEJUiYCITkIAbSE5IgBEJUJjG0hOQgBqEtIQBUAS0lpLSszEpLSWkqQDaSgJaS0kAlJUBOLUANpKikoCQAlRSVAwTgkCUJDBKEJwHdS3QwJrUkD1JAH4lWcNFEdXv8vUgho+hcNVzX/bXC+M6EkufTmtOaJkLXEEDPI9wAs1sVkYnHftMge6HENkymDEODo3WBRLQLAI1Dm6H1FLxtRrZt1j69nfiwJK5HqMXLUcouKQiu5a7Q7HSisnH8HkhPmFt+8Nvr2WTwfimKhmc0RwZXFlPhztYx2W9WOGrSRRA73ovScJiPHiBIGo6G/cdFOLW5F3yXPTwfXBwQTqWnxnhPhuLmDy3qPu+o9P0WYvYx5FkjuicEoODpiISpFoQIhLSKQAiEtIQAlIpOQgY1FJUJgNQlIQmAiEIQBXAS0lpACozEpKEtJaSARFJUqQCJUIpABSKSgJwakMbSLSPcRK1hoWASSCTRvYbD6rqcNHEI8xyEDynyg+Y7DQbrgya/HGW1cnXDSykrfBzFotdP/8Axo3eYsBH/LNEd9AaP0TjhsNF8zBuO7jrp19Uv8hjrpj/ACk/aOUxOIEcT5XfLG0ucdgAPXYXsvKubPiPLiWeFC3wYtQ/K/O6UEDR7so030GmvVfQnGMBD4UkbwDHIxzXtsDM0gggHYFfP/HOCYJuGf8AZ5WGWIh2UFzvEjsB3mIqxmB07H6cebVPI9tUjox4Fj57ORkewRsouzahzaAA7EG7Nj0Gy2MNzDTYGYiMvEJBY4O8N/hE6Mzlpto1pRYFr8VHHh8kbRG+/FyRspp38R4bnf3ok+y6PB42KCeHIxkkbKjEsjPNqSbp9gak/iaoLjm0uDayrL8QJTma1sTY3Nc0NLS59EeUl7iaIIafLWy0+B/FjEwloyxujGmRtsv/ABWSoviLyxDhw2bDNPhyvJzCQSRguGYMaAAW0c2hvYLnsFi8PkDZYHOOodI2Qhw00ezoK6tcHA9C3rPHgZ7by38RoMaMjgY5SHXG420g6DK797RKWrwfDQ38x9u5rsvZOU8S+TBxOkvNRAJ3c1ri1rj7gDXruu/8PnU5R/Y5tVH6pmnSKTiElL2TgEpFJ1IpADaRSdSSkAJSKTqQgY1InUikwGIIT6TSExDaQhKmBDlSkKXw0eGlYtpDSdSkdCm5UWKhtIpPDUuRFhQykoanALM5j4x9mhzAZnvcGRt7uOpPsBZ/BTKaim2OMXJ0jRe9rRbnAD+uiy8FzG8yOc2MhjCRZoHQb9VhYk58N5pf2nzOINkHfy/p9VwMHMUkb3gO8pJ+WwPpa8DNqsme0uEepjwRx8+T0TBc6Mke6U7ZgNTbhW1g9CQfxT+E8y5ZJmP+SRhe1lAkFxz+Q71q6u2y8nixRDXAGgd/qe63uFcyZHNOQZh5c7jZr6LklCujez1L4dfECppIJNjIcuvfYg3sf5LvOLCHEt8N1i9i0lrwehYe4q+o7r5yht8zpcO8ZmuJMZFFzd7bV31Xr/BOKR4iGOdufxGCjkJbR6h16EWEnKlQHI84HH4F/hYiZzsO51xTinF4qnA5vleB5st9NLXleMmeHuDnXrRI61svpzjWCZj8I6OYjJK0ZSNXNcNQ4abtP8R7/MnF+Hvgnkhk+aN5Yexo7j0Io/Va42m+CWTYHHFmo3uwexHW9/8ARPlxj3k53Egm67eyfwzlzFzAOgwuIkB2cyGRzT/iApbuG+F/FHajCP70Xwg/Vrn2qa5EjBfiZGRkAvEUm41DH0b9jRH0KqxYg7V1Xo+N5D4ziI2xysYGMPli8eBoBAIFNa6gaJCzeEfC/FjGshxULo4xT5H21zSwX5RIwkZjVVuLukQju4BuuS58OeX2Yh0ksoD2MDWtbqBndqb70Bt/aXpVUKAoDQAaAAbAKzw3gUWHiEcLA1g6CzZO5JOpPqVK/AdV6+nhHFGvJw5bm78FCkimfBSjLV1p2YUNQlpFJiEQhCYAikqVADaRSdaKSsY2k0p5CYQmhDUJ1JFQh8kuiaJEwlKFNDsmLCVE5tbqRsya56SsbojtASgKvjcaI8o6uOnoOp/glOcYRcpCjFydIkxWJEbczvpruvOOfuNmZjXR7DQOsDQmjQ31PX0Cv/EfHOeY4wcoqy7axdZa33tc5hOKsjtk7A5pFHNqNwf11Xh59TLLTXXo9LFhUP5OcZxKQEFr3AjaiRSjkJcS47kk/U6rQ4zBCCHQZg116O1o6Ggd612OunVUoGa/osL4s2IxtSc0JHOpyUFAE0biCC0kEdQaNrpeUeaHxT5XaskNPaaqzpmrbsuVaeynZ/XuokrQz1jlPmb/ALxJhpHA/dB8oFdG9j7rM5n4fP8AbZJMNgYsRnER8Z7M+R7WAENDnBg2BulxGG4gWTMlboW5b9S0AHfvS9Pj5zhw3DhPLmMkk0jY4hoXZWs3J+QDS/fQFLBCPyJT6oibkl9TIi+IEIaIsYMYJWvyzjxpI23qHZGxupgaQKBB0J7qGDhuAxgz4XiEuCl1a6PEOc9r2btykODh7WRvoFwvH+Py47EGWQNBqg1oDQ1o2Bdu73Jv22WcXrSUUn9Rq2uT3nlTkCDDMe44t2ImcDkAd4Mbj0ym/MfXN12XYMxQxNERvZJQa4OBzNc3o709fVfMuG4i8ChI8CqrMa06Va6rk7nzEwYhjfFe9hoFpJcQ0fdvqoUpQluQNJqj2okg5ToRukldooxxWOdrZY35g9oIGzhQ1zN6J3i9F7OLIskdyOKa2uiB7lXcVbe1QPC6omLIaRSflS5VVk0R5UZFJlSJ2FDMqKUqUMCVjogpCmdGoiE0xUNKQp1JKVCG0kTkiYhZoqKY2akGQlMQl7Bv0Oc601KnBqCSHFYkRRukdVNF6mh6a+6894pzkxxc4SU4N8prR13YrWtgP1R8UeZfMMLGfkIdKR96vK36A39fRcTgsC0jO9zQ2xbc3nI1tePrcm97fC/6ehp4bVfsdxXi75nhxJ0bXp+CbFxeTLlsED7zQdOx7/VVsS0Zjl2zGva9PyTGvpcbXFHSieWYu3PsOg9h0UYf72oQdUrtfdKhjpXeuqSORQOvqhppVt4FZaDlLFJ3VVr1LGf/ANUtDNHC4nI9jiLDXA67Gta10Xp7oIuKYUxOOVoILHhrTIxwoBwBq7AIIvUde2Py9hOGTsibimvhZmDA9krmB73A+aTNeoAG1b9l3WE5JiwrzJBMZINGkOcC5tVqDsfpS5p8/ZdoZxeH+DLHtYW4t2oJeXQg6XTS0B9DruStfAfB7CM/3hlmP9p3ht/yso/9RXVYbFftHgODmhrQ0jatb/MFaeEfZs9P6tetpoKWNTa5OTJN7tqZ5rzx8O8NHgZJII/CkhbnvM4h7Qac12d2+uh3sAa2snk/gmHiiEk7h4pOubVkZ6NqtXDvZ12qrXTc0Yx3EyRG7JhIz+zIHmxUrf8Aif8Apt1y/eOvauG4xhPDi8GPM/8AeJFn3cR6fzXFqckZyqHHs2xppcs6Pl7jBGNbFmjkEjwxhj0yjNZcQB10Xpjoy1eYfCflwmY4l4psVtjHeRw1P+Fp/Fw7L1ZzV2aOGyF+zHNTZVleVAVfLVDM0L0IyOdoqpzU7wikLFdkjS5NU0cFpv2Z3YotBTGJCphhT2KjcwhNNBRGXJEqSlRIiROKQpgNQlQmIgSpWqTyn0KbZNEWVPZXXbr7dUbeqpcXcTE6NlZnjLVgeU/NZ6WLH1WeTIoRcpdFQi5OkeH42X7RipJHOyiSV7sxugHOJG3pSt4zlOVkTpWOZLGwAucw/LZrUH17L1SXk5uKwxglc1p8pjLTZYRdUK26brh+Pcr43hbHhwzYeRpZnFlvm6GvlPuvnXlc3Z623aqOHCdC+ilbKCfMPqEszG9CtKJFeQorT90x+yQyOk97NFocP5Xxc4Bhw8zx94McG/5jp+a0n/DXiNA/ZXn2dGfyDkrXso5lilY5bX+zziP/AJPEaf8ALP8ABNPJOPG+DxVj/kSH9Am6EVnYxxhbHfla8vHoaql6ZyBzG+cNgv8AaNB+Y/OKOjTf+lLz08sYwDzYXEiu8Ev/ANVf5Q483CYlrnsIc13mzaFtEaVuOvZYThaGexYXDCJ8uahrf0FA/Wz+ae6AYlrojmbG4ESUcpcz95t1oDsetE7LXnfh8U2KbcH5PMRWcDMDX91uh2paTpMPAxwa5oOU3r6LWGeUcaxx68sz+JOW5nGScPjMRDSRpla0dCDQ0sDT+S4rjnEI2/soWF77p7jdyPJ0J+v7vqtfEceLM00ZDQSWta4ZgRWVz70A0KrfD3hP23iOcN/Y4WpHHo6Sz4QPrYLvZi5YQ3OjSz1HhHLIw+HjiG7WjOfvPOrz/mJ+lK19kWrGKGqZLFYXrRm1wYuK7KLeHtO6lbwxnZSCwEjX2d090vYqRCeGsTvsDa2VqNilbGEnN+x7UZ4wQGyf4NK/kSFqW9j2ma8gdFTxeIb1b9VqYiJZU8Rcao13W2Npmc7M2YN6BMZg3O2BW7BhABsFdb2AWrz10ZrFfZzDuGvHQ2nR8GeewXRuiKC6kvzEvA/hRgjgD+4Qtg4xCPmyD+OByJPZNKtR4W1ZbgguxzSOXY2ZxGVpc7Ro3JXPx8usxE7nHE6uN5I3UWg6Adb0ofRW+d2+L4WGDixl+JK4EAmrDGX/AJifYKXlrgWHDmujIzt10A16V6+68fXZ3J7F0dunxqK3Df8AZyY3HzyyNe3IcsgikYa0e1zaBPSjoVJPDjsPA+GaN3EMI5uVxjaG42NvQvhfbJh00sHrS6ubGlp3F/kom80gO8oa8j109dd1wJpM6qPnTmDgjG3JAWviBIJYS18Zuss2HeS+I9Ny0nYrP4VwSbEvyQMLz16Nb6ucdB9V7zzRj8JiA4TwwvLgMzsjfF0II/aA5htW/p1XLjjTYQ1kMbYo9aDWitNT7E1vureT0TtM7hHwd8ufFYjKBRLYhsPWR4/INK6rhnLHD8PRijaXDTO/9o++9u0H+EBcVxDmSR2xJI1I21s0a9qWLPzJNtnA7VqVm90hqj2qHHNo+Y1XVOPEmA/P9M4/DReAT8VkLrzO/wA38ApIeLTNNteR+f4X/BTsaKs98m4yMoLASBvrVeutX9VbwvECXDQHTcOB16g66L59n5jxDvmlcfU6H3/NXuDcyTGRofNlAI1O/sntkuR2es8x8UmbOA0ZTv2FCwHadDrsrEHEcLjgI8dBHIa0LmecH+y/Rw+hC5nFc5YYhp+aRoDRdOaRdE7/AKLe4ZzFhJ4w0tjDxRaQAKf3FfX21UKTTBjeMcvDCQOdgHOexnnMDyXuDQCT4ROpNfuuvrRteZcw82mVrTHLJmcP2rP3fQh12dK0XqTeMNssrzE3nvc6HrsvFeZ8O2PG4hrPkEri30a7zgf9VfRVCpMzY+bi8+JLYzbiS1rGAbnZrRXvsvovknlxvD8EyHTxD55nfelcBm17DRo9GrwT4a8eiw+Oa9+HkxEjvJCGOaCx53fldoTWxsAan1Hvp4o14HmAJrTM00T+7bSQT7Wu3HGMf1OiHfg0MTxGlHFxsXR0WPjsSIw0vJAkeWtIFgkanr6H8FOME17czT72umM8Le2zFrJ3RuE5tioDG4FZ0WdhGWyFsNJcNRRVSW3+Bp7h2HbSlfLSr+G5SMgrc2s3RaGfaSdhom/aSnn0SiK0+A5GeOnMnCDhbTH4Yo4FyPJCY7EgKJ0RUEsapRQmyycWqs+JNIDgFG/VaRiiWym+Y2kUjxrshdCoxKscvT81FxPiYgidI4/LQA7uJpo/H+KiZLS4j4s8SLYoGtPzSOef8DQ0f+8qsi2xbJg7aRNi8LJjIJnNdUmUuBsijsLI2GlLkOCc0PwZGeQkg/KwXoTrbyNdui1OWOMFkVS6NNnWrsg1p1H4rWlwmFmg80bKZqPl0NjruF845ctSPRX7GZzF8QTJEMpyucMwqj82mtVXX8NlicJ5st1SF7dDTmnUk18xryj2B3WdzJwtsDmhjg5pLiK3GvX8fyWQFajFoLZ2mM5rjjaBGPEcfmL9r7tHve653EcfleTZ0P7g0aKsbLMPopoGXqikhk0k73myavsmsiCmpMe5RdlVQ5zQ1QT4ihVBHid/4hScN4a7ES0NGjV7zsxvf+QTS8sGx/CeEOmfqDkB1OxNfut7n9Oq6DmbhTI4Wvw8LmstwlPneWE0WW46C9R7j2WZxfFM8kcBd5NNRV1a1OWeKSNkyF7iNLFkNrqN/wAilKT7/wBEowMHw4ygZHDOHUQ4hgGmhBJV6Jr4BlyjPYIIIIH914NJ/HYDBipI2EOY452dQA8ZgfcGx9Cs3ESlzgL16dh6o7AtnjMhdns/nVgd112G+Ek+Ke6WedkIkpwaGGSSi0UXata32s0uZ4PjMPFI0yAljXAkbh5bqDXbNR9gu24l8VWhtMIN615j1666JK0/qgbXRZ4P8FHYeRs2HxvmAIOaBpBadwDnOWx1oq/w/hRw/Ej9qxMNhmeNhc5rBmujrlBoegGqxODfGQsFOjc5umw29PmXEc/c4nG4x0oaGsa1sUYIGbI0k2TvZLnH0BAV8y77Do7X4v8AOjXTYePDStfkOYujcCzN8oAI9S4H29F6bwbF5OGvcDmc2Mk2NyG5tl858I4O01PK0mJpDgK/3hvajqW9zVHbvXWcG5sxmIxMUML2sznIGl2RhaPOQdegboBroAN0nw+APaOWOIufhI3StyPcxri07jOMwH5rR+0E+i5HlHjAlkxLSSS2QFpP/hUY4yQNAXZHOofeBXT+OAvQwrdBMwk6ZbYT1Uodao+Oj7UAr2MNxdc4BKJwst+MtQHHaqlibJ3pG27EBRmcLJbOSrMTO6HjoFOy0/VVpIipRMAFHJighWN0QPhTXyAbbqDFY3sqbsQuiMG+zFzSLUj9UKkZELXYZ7iqwLz/AOL41w7gNg/9Wr0NcX8VMJmwrH/ceR/mF/8AxTzcwZOPiSPOG8XGUW26IOXUDSt6WjJzG1rW5B5svbuK39FzwapmxCrXz0kj1EifiHFBK0DIG1qCNz3tZxVhzE5jQmpUgoqNYbVxtVW6acU0aaIEw30Sdsa4LLXaKKbRNOJbW35qnNKdiSPdTGPI7J8Nh3TPyN9y47Nb1cf63oLZxuKjZEIIAdT5nH5nkdXV+Q6fmszDz5I8jd3avd3rZo9B+tpcNHqTYAqyb16Xl9Tt9VTRJZbhxGM/cnKe/rXa9E5z3k5m+UCrqhmAoajqq07i7U/QdK6BS4OdwsXoelBQ/Y6FxmLJkvTRobt/XdTfZGEWD/eN/wBWqDxbj6nRPmxLm01hIrcg9dvqK0/FS49JBdIs43hDi3xGB2VtN84DBr2s/qsprtaKsue4invNb67fQbKs9wJIbZP3v5LWPoj92POKIFbJ/D43PmBawSuAJpwLm+UWXObsQBrrp3THYU6Dfqp8LBrTyWNdo4i6LbuiBqRYBr0RaStFGg3iVvcXSukc7Qtj2qqq9G17JeHYdzJWSNJa9rhk65ddKob+tK1wTCieRsEUVlxFHagDq49gBZXfwfDWP/iyF3oxoZ/1Gypx4cuV/Rcf0KU4x7L/ACLw98QmnmrxJ3eYAgtGRztGkaGtr7g9KXTnFWqmHgbGxrGCmsaGtHYAUAnL38WFQgonnTyOTsnOKPdIZz0UKULXaiLZKSTqgUo7ShiKHZdZiA1K/ifZUciZSn40yt7Lpx1qvLPahKFSgkS5NikpLSIViBCEIAkxEJBWDzhw0z4GZgFuDc7fdnmr6jMPquux2VrS55DWtBLnOIDWgakknQBed8a+LeFicWwMdiCN3D9nH9HOBLvo2vVYPLHbUjTY74PIAdUpxAG5TMa4Ple5oyNc9zmsBzZQ4kht9a22UQiXjOCs71LgfJir+Uf6qLI47lShqewao4XQXYjcCBV2bUvhAbAJmbXVSOeO/wCXqobZfAz8eyjeO6c99bFMD7KEBKDp/WynwsWb2CjA0pW3kNZlG539FEpeECRE11u06aD+athlBJhcLWqmfGVjKXgpIpl2QOeemjf7x2/ifosqNz3uDWAuJNAAEknsANSugwvLM+LkyNAjjjoukecrfNrm7kkVQHSjpa7WLgMOCiywAueW+adwGarN5R+6DQAaN+pK03qC57M5M85xfLmIirxo3g9iLr0NXX1TeHxNzHMdP4rvMbzU3wsrRRNXubynTNe59f0XJyEF7n0NTdD1Kn5XJU0KKfkbO8DYiz/QU2I+QCrPQ0mtA3IGn4lddyZysMW4yS34LCPKNM7t8l9h1ruO6mEHkkoR7LlJRVs2fhjy94UJxLx55QQwdo73/wARH4e67UpaAFAUBoANAANAAElL6XFjWOKijzJy3OxKSUnUhbGY2ktJaRSBiJbQhIBCkTqRSYDKRSdSKQA2kUnUikwG5UJ9JEAebfF7nrxHOwMOYNY6sQ7bO5tERj+yDqT1IHQa+XhCF42R2zvj0SNOoTnG0IWJQ0oaUIR4Ghc+tqMPsn2QhTRRFIVJhh1QhN9AW2C/66K2MOS4N7V/AlCFzTdFpGlE3oOgTsNjfCka5uUvabjD25ml4rzOGxA+aj26oQssf6hz/SaWM46WjK5xcXOLnudq57ibJcaF7/yVPEcwZmkG9NhuKu6ooQqcU+WZmW2YkHTc6be5UBftXUan6oQhFst8Nwb55WRtq3kADYdh+a904VwtuHgZEzZg1P3nHVzj7m0IXqfh8V9pf0cmofSLFISIXqnGFIpCEwBFIQgAQhCACkUkQgAQhCYAlSIQMVIhCAP/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19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24625" y="5114925"/>
            <a:ext cx="2619375"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1420780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8449" y="2153557"/>
            <a:ext cx="7772400" cy="1362075"/>
          </a:xfrm>
        </p:spPr>
        <p:txBody>
          <a:bodyPr>
            <a:normAutofit/>
          </a:bodyPr>
          <a:lstStyle/>
          <a:p>
            <a:r>
              <a:rPr lang="en-US" dirty="0" smtClean="0"/>
              <a:t>Activities to Promote Critical Thinking</a:t>
            </a:r>
            <a:endParaRPr lang="en-US" dirty="0"/>
          </a:p>
        </p:txBody>
      </p:sp>
      <p:sp>
        <p:nvSpPr>
          <p:cNvPr id="5" name="Text Placeholder 4"/>
          <p:cNvSpPr>
            <a:spLocks noGrp="1"/>
          </p:cNvSpPr>
          <p:nvPr>
            <p:ph type="body" idx="1"/>
          </p:nvPr>
        </p:nvSpPr>
        <p:spPr/>
        <p:txBody>
          <a:bodyPr/>
          <a:lstStyle/>
          <a:p>
            <a:endParaRPr lang="en-US"/>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37721" y="3249387"/>
            <a:ext cx="4506279" cy="36086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629261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Chem. Eng. 341: “Dynamics &amp; Control of Chemical and Biological Processes”</a:t>
            </a:r>
            <a:endParaRPr lang="en-US" dirty="0"/>
          </a:p>
        </p:txBody>
      </p:sp>
      <p:sp>
        <p:nvSpPr>
          <p:cNvPr id="3" name="Content Placeholder 2"/>
          <p:cNvSpPr>
            <a:spLocks noGrp="1"/>
          </p:cNvSpPr>
          <p:nvPr>
            <p:ph idx="1"/>
          </p:nvPr>
        </p:nvSpPr>
        <p:spPr>
          <a:xfrm>
            <a:off x="360564" y="2057055"/>
            <a:ext cx="4747238" cy="4234777"/>
          </a:xfrm>
        </p:spPr>
        <p:txBody>
          <a:bodyPr>
            <a:normAutofit fontScale="85000" lnSpcReduction="20000"/>
          </a:bodyPr>
          <a:lstStyle/>
          <a:p>
            <a:r>
              <a:rPr lang="en-US" sz="2800" dirty="0" smtClean="0">
                <a:solidFill>
                  <a:srgbClr val="0000FF"/>
                </a:solidFill>
              </a:rPr>
              <a:t>Course themes: </a:t>
            </a:r>
            <a:r>
              <a:rPr lang="en-US" sz="2800" dirty="0" smtClean="0"/>
              <a:t>mathematical analysis of processes that change in time, strategies for controlling process dynamics</a:t>
            </a:r>
          </a:p>
          <a:p>
            <a:pPr marL="0" indent="0">
              <a:buNone/>
            </a:pPr>
            <a:endParaRPr lang="en-US" sz="2800" dirty="0" smtClean="0"/>
          </a:p>
          <a:p>
            <a:r>
              <a:rPr lang="en-US" sz="2800" dirty="0" smtClean="0">
                <a:solidFill>
                  <a:srgbClr val="0000FF"/>
                </a:solidFill>
              </a:rPr>
              <a:t>Pedagogical goal: </a:t>
            </a:r>
            <a:r>
              <a:rPr lang="en-US" sz="2800" dirty="0" smtClean="0"/>
              <a:t>improve students’ ability to utilize and draw appropriate conclusions from empirical data</a:t>
            </a:r>
            <a:endParaRPr lang="en-US" dirty="0" smtClean="0"/>
          </a:p>
          <a:p>
            <a:pPr marL="0" indent="0">
              <a:buNone/>
            </a:pPr>
            <a:endParaRPr lang="en-US" sz="2800" dirty="0" smtClean="0"/>
          </a:p>
          <a:p>
            <a:r>
              <a:rPr lang="en-US" sz="2800" dirty="0" smtClean="0">
                <a:solidFill>
                  <a:srgbClr val="0000FF"/>
                </a:solidFill>
              </a:rPr>
              <a:t>Students:</a:t>
            </a:r>
            <a:r>
              <a:rPr lang="en-US" sz="2800" dirty="0">
                <a:solidFill>
                  <a:srgbClr val="0000FF"/>
                </a:solidFill>
              </a:rPr>
              <a:t> </a:t>
            </a:r>
            <a:r>
              <a:rPr lang="en-US" sz="2800" dirty="0" smtClean="0"/>
              <a:t>~30 senior ChE undergrads and a few MS</a:t>
            </a:r>
          </a:p>
        </p:txBody>
      </p:sp>
      <p:pic>
        <p:nvPicPr>
          <p:cNvPr id="4" name="Picture 3"/>
          <p:cNvPicPr>
            <a:picLocks noChangeAspect="1"/>
          </p:cNvPicPr>
          <p:nvPr/>
        </p:nvPicPr>
        <p:blipFill>
          <a:blip r:embed="rId3"/>
          <a:stretch>
            <a:fillRect/>
          </a:stretch>
        </p:blipFill>
        <p:spPr>
          <a:xfrm>
            <a:off x="5176829" y="2126082"/>
            <a:ext cx="3810000" cy="3822700"/>
          </a:xfrm>
          <a:prstGeom prst="rect">
            <a:avLst/>
          </a:prstGeom>
        </p:spPr>
      </p:pic>
      <p:sp>
        <p:nvSpPr>
          <p:cNvPr id="5" name="Rectangle 4"/>
          <p:cNvSpPr/>
          <p:nvPr/>
        </p:nvSpPr>
        <p:spPr>
          <a:xfrm>
            <a:off x="2408206" y="6425365"/>
            <a:ext cx="4518748" cy="369332"/>
          </a:xfrm>
          <a:prstGeom prst="rect">
            <a:avLst/>
          </a:prstGeom>
        </p:spPr>
        <p:txBody>
          <a:bodyPr wrap="none">
            <a:spAutoFit/>
          </a:bodyPr>
          <a:lstStyle/>
          <a:p>
            <a:r>
              <a:rPr lang="en-US" dirty="0" smtClean="0">
                <a:solidFill>
                  <a:srgbClr val="0000FF"/>
                </a:solidFill>
              </a:rPr>
              <a:t>Source: Joshua Leonard, ChE 341 2012 &amp; 2013</a:t>
            </a:r>
            <a:endParaRPr lang="en-US" dirty="0"/>
          </a:p>
        </p:txBody>
      </p:sp>
    </p:spTree>
    <p:extLst>
      <p:ext uri="{BB962C8B-B14F-4D97-AF65-F5344CB8AC3E}">
        <p14:creationId xmlns:p14="http://schemas.microsoft.com/office/powerpoint/2010/main" val="137536113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In-class activity: </a:t>
            </a:r>
            <a:br>
              <a:rPr lang="en-US" dirty="0" smtClean="0"/>
            </a:br>
            <a:r>
              <a:rPr lang="en-US" dirty="0" smtClean="0"/>
              <a:t>critical thinking skills targeted</a:t>
            </a:r>
            <a:endParaRPr lang="en-US" u="sng" dirty="0"/>
          </a:p>
        </p:txBody>
      </p:sp>
      <p:sp>
        <p:nvSpPr>
          <p:cNvPr id="3" name="Content Placeholder 2"/>
          <p:cNvSpPr>
            <a:spLocks noGrp="1"/>
          </p:cNvSpPr>
          <p:nvPr>
            <p:ph idx="1"/>
          </p:nvPr>
        </p:nvSpPr>
        <p:spPr>
          <a:xfrm>
            <a:off x="715541" y="2304747"/>
            <a:ext cx="7712918" cy="3959494"/>
          </a:xfrm>
        </p:spPr>
        <p:txBody>
          <a:bodyPr>
            <a:normAutofit/>
          </a:bodyPr>
          <a:lstStyle/>
          <a:p>
            <a:r>
              <a:rPr lang="en-US" sz="2800" dirty="0" smtClean="0">
                <a:solidFill>
                  <a:srgbClr val="0000FF"/>
                </a:solidFill>
              </a:rPr>
              <a:t>Summarize </a:t>
            </a:r>
            <a:r>
              <a:rPr lang="en-US" sz="2800" dirty="0">
                <a:solidFill>
                  <a:srgbClr val="0000FF"/>
                </a:solidFill>
              </a:rPr>
              <a:t>the pattern of results in a graph without making inappropriate inferences</a:t>
            </a:r>
          </a:p>
          <a:p>
            <a:r>
              <a:rPr lang="en-US" sz="2800" dirty="0" smtClean="0">
                <a:solidFill>
                  <a:srgbClr val="0000FF"/>
                </a:solidFill>
              </a:rPr>
              <a:t>Evaluate </a:t>
            </a:r>
            <a:r>
              <a:rPr lang="en-US" sz="2800" dirty="0">
                <a:solidFill>
                  <a:srgbClr val="0000FF"/>
                </a:solidFill>
              </a:rPr>
              <a:t>how strongly correlation-type data supports a hypothesis</a:t>
            </a:r>
          </a:p>
          <a:p>
            <a:r>
              <a:rPr lang="en-US" sz="2800" dirty="0" smtClean="0">
                <a:solidFill>
                  <a:srgbClr val="0000FF"/>
                </a:solidFill>
              </a:rPr>
              <a:t>Evaluate </a:t>
            </a:r>
            <a:r>
              <a:rPr lang="en-US" sz="2800" dirty="0">
                <a:solidFill>
                  <a:srgbClr val="0000FF"/>
                </a:solidFill>
              </a:rPr>
              <a:t>whether spurious information strongly supports a hypothesis</a:t>
            </a:r>
          </a:p>
          <a:p>
            <a:r>
              <a:rPr lang="en-US" sz="2800" dirty="0" smtClean="0">
                <a:solidFill>
                  <a:srgbClr val="0000FF"/>
                </a:solidFill>
              </a:rPr>
              <a:t>Identify </a:t>
            </a:r>
            <a:r>
              <a:rPr lang="en-US" sz="2800" dirty="0">
                <a:solidFill>
                  <a:srgbClr val="0000FF"/>
                </a:solidFill>
              </a:rPr>
              <a:t>additional information needed to evaluate a hypothesis</a:t>
            </a:r>
          </a:p>
          <a:p>
            <a:endParaRPr lang="en-US" sz="2800" dirty="0" smtClean="0">
              <a:solidFill>
                <a:srgbClr val="0000FF"/>
              </a:solidFill>
            </a:endParaRPr>
          </a:p>
        </p:txBody>
      </p:sp>
      <p:sp>
        <p:nvSpPr>
          <p:cNvPr id="4" name="Rectangle 3"/>
          <p:cNvSpPr/>
          <p:nvPr/>
        </p:nvSpPr>
        <p:spPr>
          <a:xfrm>
            <a:off x="2120047" y="6291045"/>
            <a:ext cx="5026173" cy="369332"/>
          </a:xfrm>
          <a:prstGeom prst="rect">
            <a:avLst/>
          </a:prstGeom>
        </p:spPr>
        <p:txBody>
          <a:bodyPr wrap="none">
            <a:spAutoFit/>
          </a:bodyPr>
          <a:lstStyle/>
          <a:p>
            <a:r>
              <a:rPr lang="en-US" b="1" dirty="0" smtClean="0">
                <a:solidFill>
                  <a:srgbClr val="FF0000"/>
                </a:solidFill>
              </a:rPr>
              <a:t>Completely aligned with critical thinking questions</a:t>
            </a:r>
            <a:endParaRPr lang="en-US" b="1" dirty="0">
              <a:solidFill>
                <a:srgbClr val="FF0000"/>
              </a:solidFill>
            </a:endParaRPr>
          </a:p>
        </p:txBody>
      </p:sp>
    </p:spTree>
    <p:extLst>
      <p:ext uri="{BB962C8B-B14F-4D97-AF65-F5344CB8AC3E}">
        <p14:creationId xmlns:p14="http://schemas.microsoft.com/office/powerpoint/2010/main" val="222957518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Session Overview</a:t>
            </a:r>
            <a:endParaRPr lang="en-US" dirty="0"/>
          </a:p>
        </p:txBody>
      </p:sp>
      <p:sp>
        <p:nvSpPr>
          <p:cNvPr id="3" name="Content Placeholder 2"/>
          <p:cNvSpPr>
            <a:spLocks noGrp="1"/>
          </p:cNvSpPr>
          <p:nvPr>
            <p:ph idx="1"/>
          </p:nvPr>
        </p:nvSpPr>
        <p:spPr/>
        <p:txBody>
          <a:bodyPr/>
          <a:lstStyle/>
          <a:p>
            <a:r>
              <a:rPr lang="en-US" dirty="0" smtClean="0"/>
              <a:t>Describe NSF funded study on critical thinking</a:t>
            </a:r>
          </a:p>
          <a:p>
            <a:r>
              <a:rPr lang="en-US" dirty="0" smtClean="0"/>
              <a:t>Reflect on experience of being in the study</a:t>
            </a:r>
          </a:p>
          <a:p>
            <a:r>
              <a:rPr lang="en-US" dirty="0" smtClean="0"/>
              <a:t>Review a way of defining critical thinking</a:t>
            </a:r>
          </a:p>
          <a:p>
            <a:r>
              <a:rPr lang="en-US" dirty="0" smtClean="0"/>
              <a:t>Review assessments of critical thinking</a:t>
            </a:r>
          </a:p>
          <a:p>
            <a:r>
              <a:rPr lang="en-US" dirty="0" smtClean="0"/>
              <a:t>Design a critical thinking assessment</a:t>
            </a:r>
          </a:p>
          <a:p>
            <a:r>
              <a:rPr lang="en-US" dirty="0" smtClean="0"/>
              <a:t>Review ways of promoting critical thinking</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937" y="78640"/>
            <a:ext cx="1876031" cy="16415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8097201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Innovation: </a:t>
            </a:r>
            <a:r>
              <a:rPr lang="en-US" dirty="0"/>
              <a:t>Team-based critical thinking exercise using empirical data</a:t>
            </a:r>
            <a:endParaRPr lang="en-US" u="sng" dirty="0"/>
          </a:p>
        </p:txBody>
      </p:sp>
      <p:pic>
        <p:nvPicPr>
          <p:cNvPr id="5" name="Picture 4" descr="Lec20_part1-Case1.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42143" y="1497289"/>
            <a:ext cx="4160442" cy="3120331"/>
          </a:xfrm>
          <a:prstGeom prst="rect">
            <a:avLst/>
          </a:prstGeom>
        </p:spPr>
      </p:pic>
      <p:cxnSp>
        <p:nvCxnSpPr>
          <p:cNvPr id="7" name="Straight Arrow Connector 6"/>
          <p:cNvCxnSpPr/>
          <p:nvPr/>
        </p:nvCxnSpPr>
        <p:spPr>
          <a:xfrm>
            <a:off x="6735018" y="5262471"/>
            <a:ext cx="918495" cy="0"/>
          </a:xfrm>
          <a:prstGeom prst="straightConnector1">
            <a:avLst/>
          </a:prstGeom>
          <a:ln w="762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8" name="Can 7"/>
          <p:cNvSpPr/>
          <p:nvPr/>
        </p:nvSpPr>
        <p:spPr>
          <a:xfrm rot="16200000">
            <a:off x="5784987" y="4511706"/>
            <a:ext cx="779854" cy="1507789"/>
          </a:xfrm>
          <a:prstGeom prst="ca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cxnSp>
        <p:nvCxnSpPr>
          <p:cNvPr id="9" name="Straight Arrow Connector 8"/>
          <p:cNvCxnSpPr/>
          <p:nvPr/>
        </p:nvCxnSpPr>
        <p:spPr>
          <a:xfrm>
            <a:off x="4589211" y="5265600"/>
            <a:ext cx="918495" cy="0"/>
          </a:xfrm>
          <a:prstGeom prst="straightConnector1">
            <a:avLst/>
          </a:prstGeom>
          <a:ln w="762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5689670" y="5100955"/>
            <a:ext cx="1091796" cy="338554"/>
          </a:xfrm>
          <a:prstGeom prst="rect">
            <a:avLst/>
          </a:prstGeom>
          <a:noFill/>
        </p:spPr>
        <p:txBody>
          <a:bodyPr wrap="square" rtlCol="0">
            <a:spAutoFit/>
          </a:bodyPr>
          <a:lstStyle/>
          <a:p>
            <a:r>
              <a:rPr lang="en-US" sz="1600" dirty="0" smtClean="0"/>
              <a:t>incinerator</a:t>
            </a:r>
            <a:endParaRPr lang="en-US" sz="1600" dirty="0"/>
          </a:p>
        </p:txBody>
      </p:sp>
      <p:grpSp>
        <p:nvGrpSpPr>
          <p:cNvPr id="11" name="Group 10"/>
          <p:cNvGrpSpPr/>
          <p:nvPr/>
        </p:nvGrpSpPr>
        <p:grpSpPr>
          <a:xfrm>
            <a:off x="3471419" y="5109623"/>
            <a:ext cx="1065801" cy="1010728"/>
            <a:chOff x="739119" y="4757657"/>
            <a:chExt cx="1280447" cy="1214283"/>
          </a:xfrm>
        </p:grpSpPr>
        <p:sp>
          <p:nvSpPr>
            <p:cNvPr id="14" name="Trapezoid 13"/>
            <p:cNvSpPr/>
            <p:nvPr/>
          </p:nvSpPr>
          <p:spPr>
            <a:xfrm>
              <a:off x="739119" y="5174081"/>
              <a:ext cx="1030603" cy="780797"/>
            </a:xfrm>
            <a:prstGeom prst="trapezoid">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15" name="Rectangle 14"/>
            <p:cNvSpPr/>
            <p:nvPr/>
          </p:nvSpPr>
          <p:spPr>
            <a:xfrm>
              <a:off x="1207575" y="4757657"/>
              <a:ext cx="811991" cy="374782"/>
            </a:xfrm>
            <a:prstGeom prst="rect">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16" name="Trapezoid 15"/>
            <p:cNvSpPr/>
            <p:nvPr/>
          </p:nvSpPr>
          <p:spPr>
            <a:xfrm>
              <a:off x="953981" y="5528043"/>
              <a:ext cx="585916" cy="443897"/>
            </a:xfrm>
            <a:prstGeom prst="trapezoid">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17" name="Oval 16"/>
            <p:cNvSpPr/>
            <p:nvPr/>
          </p:nvSpPr>
          <p:spPr>
            <a:xfrm>
              <a:off x="780761" y="4757657"/>
              <a:ext cx="905681" cy="905681"/>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grpSp>
      <p:pic>
        <p:nvPicPr>
          <p:cNvPr id="12" name="Picture 11"/>
          <p:cNvPicPr>
            <a:picLocks noChangeAspect="1"/>
          </p:cNvPicPr>
          <p:nvPr/>
        </p:nvPicPr>
        <p:blipFill rotWithShape="1">
          <a:blip r:embed="rId3"/>
          <a:srcRect t="2507"/>
          <a:stretch/>
        </p:blipFill>
        <p:spPr>
          <a:xfrm>
            <a:off x="5385002" y="5686572"/>
            <a:ext cx="1535106" cy="1197302"/>
          </a:xfrm>
          <a:prstGeom prst="rect">
            <a:avLst/>
          </a:prstGeom>
        </p:spPr>
      </p:pic>
      <p:pic>
        <p:nvPicPr>
          <p:cNvPr id="13" name="Picture 12"/>
          <p:cNvPicPr>
            <a:picLocks noChangeAspect="1"/>
          </p:cNvPicPr>
          <p:nvPr/>
        </p:nvPicPr>
        <p:blipFill>
          <a:blip r:embed="rId4"/>
          <a:stretch>
            <a:fillRect/>
          </a:stretch>
        </p:blipFill>
        <p:spPr>
          <a:xfrm>
            <a:off x="1284932" y="4445333"/>
            <a:ext cx="2004536" cy="1934545"/>
          </a:xfrm>
          <a:prstGeom prst="rect">
            <a:avLst/>
          </a:prstGeom>
        </p:spPr>
      </p:pic>
      <p:sp>
        <p:nvSpPr>
          <p:cNvPr id="18" name="Content Placeholder 2"/>
          <p:cNvSpPr>
            <a:spLocks noGrp="1"/>
          </p:cNvSpPr>
          <p:nvPr>
            <p:ph idx="1"/>
          </p:nvPr>
        </p:nvSpPr>
        <p:spPr>
          <a:xfrm>
            <a:off x="457200" y="1752064"/>
            <a:ext cx="4484943" cy="3017420"/>
          </a:xfrm>
        </p:spPr>
        <p:txBody>
          <a:bodyPr>
            <a:normAutofit/>
          </a:bodyPr>
          <a:lstStyle/>
          <a:p>
            <a:r>
              <a:rPr lang="en-US" sz="2400" dirty="0" smtClean="0">
                <a:solidFill>
                  <a:srgbClr val="0000FF"/>
                </a:solidFill>
              </a:rPr>
              <a:t>Start with </a:t>
            </a:r>
            <a:r>
              <a:rPr lang="en-US" sz="2400" dirty="0">
                <a:solidFill>
                  <a:srgbClr val="0000FF"/>
                </a:solidFill>
              </a:rPr>
              <a:t>a set of “actual” experimental </a:t>
            </a:r>
            <a:r>
              <a:rPr lang="en-US" sz="2400" dirty="0" smtClean="0">
                <a:solidFill>
                  <a:srgbClr val="0000FF"/>
                </a:solidFill>
              </a:rPr>
              <a:t>data</a:t>
            </a:r>
          </a:p>
          <a:p>
            <a:r>
              <a:rPr lang="en-US" sz="2400" dirty="0" smtClean="0">
                <a:solidFill>
                  <a:srgbClr val="0000FF"/>
                </a:solidFill>
              </a:rPr>
              <a:t>Goal: derive </a:t>
            </a:r>
            <a:r>
              <a:rPr lang="en-US" sz="2400" dirty="0">
                <a:solidFill>
                  <a:srgbClr val="0000FF"/>
                </a:solidFill>
              </a:rPr>
              <a:t>an empirical model </a:t>
            </a:r>
            <a:r>
              <a:rPr lang="en-US" sz="2400" dirty="0" smtClean="0">
                <a:solidFill>
                  <a:srgbClr val="0000FF"/>
                </a:solidFill>
              </a:rPr>
              <a:t>of this process</a:t>
            </a:r>
          </a:p>
          <a:p>
            <a:r>
              <a:rPr lang="en-US" sz="2400" dirty="0" smtClean="0">
                <a:solidFill>
                  <a:srgbClr val="0000FF"/>
                </a:solidFill>
              </a:rPr>
              <a:t>Students </a:t>
            </a:r>
            <a:r>
              <a:rPr lang="en-US" sz="2400" dirty="0">
                <a:solidFill>
                  <a:srgbClr val="0000FF"/>
                </a:solidFill>
              </a:rPr>
              <a:t>work in teams </a:t>
            </a:r>
            <a:r>
              <a:rPr lang="en-US" sz="2400" dirty="0" smtClean="0">
                <a:solidFill>
                  <a:srgbClr val="0000FF"/>
                </a:solidFill>
              </a:rPr>
              <a:t>of 3</a:t>
            </a:r>
            <a:r>
              <a:rPr lang="en-US" sz="2400" dirty="0">
                <a:solidFill>
                  <a:srgbClr val="0000FF"/>
                </a:solidFill>
              </a:rPr>
              <a:t>-4 </a:t>
            </a:r>
            <a:r>
              <a:rPr lang="en-US" sz="2400" dirty="0" smtClean="0">
                <a:solidFill>
                  <a:srgbClr val="0000FF"/>
                </a:solidFill>
              </a:rPr>
              <a:t>to </a:t>
            </a:r>
            <a:r>
              <a:rPr lang="en-US" sz="2400" dirty="0">
                <a:solidFill>
                  <a:srgbClr val="0000FF"/>
                </a:solidFill>
              </a:rPr>
              <a:t>address </a:t>
            </a:r>
            <a:r>
              <a:rPr lang="en-US" sz="2400" dirty="0" smtClean="0">
                <a:solidFill>
                  <a:srgbClr val="0000FF"/>
                </a:solidFill>
              </a:rPr>
              <a:t>prompts, discuss in teams and then as a class</a:t>
            </a:r>
          </a:p>
        </p:txBody>
      </p:sp>
    </p:spTree>
    <p:extLst>
      <p:ext uri="{BB962C8B-B14F-4D97-AF65-F5344CB8AC3E}">
        <p14:creationId xmlns:p14="http://schemas.microsoft.com/office/powerpoint/2010/main" val="272647460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par>
                                <p:cTn id="20" presetID="10" presetClass="entr" presetSubtype="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par>
                                <p:cTn id="23" presetID="10"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par>
                                <p:cTn id="29" presetID="26" presetClass="emph" presetSubtype="0" repeatCount="indefinite" fill="hold" nodeType="withEffect">
                                  <p:stCondLst>
                                    <p:cond delay="0"/>
                                  </p:stCondLst>
                                  <p:endCondLst>
                                    <p:cond evt="onNext" delay="0">
                                      <p:tgtEl>
                                        <p:sldTgt/>
                                      </p:tgtEl>
                                    </p:cond>
                                  </p:endCondLst>
                                  <p:childTnLst>
                                    <p:animEffect transition="out" filter="fade">
                                      <p:cBhvr>
                                        <p:cTn id="30" dur="500" tmFilter="0, 0; .2, .5; .8, .5; 1, 0"/>
                                        <p:tgtEl>
                                          <p:spTgt spid="12"/>
                                        </p:tgtEl>
                                      </p:cBhvr>
                                    </p:animEffect>
                                    <p:animScale>
                                      <p:cBhvr>
                                        <p:cTn id="31" dur="250" autoRev="1" fill="hold"/>
                                        <p:tgtEl>
                                          <p:spTgt spid="1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
          </p:nvPr>
        </p:nvSpPr>
        <p:spPr>
          <a:xfrm>
            <a:off x="117232" y="4820121"/>
            <a:ext cx="8856302" cy="1696745"/>
          </a:xfrm>
        </p:spPr>
        <p:txBody>
          <a:bodyPr>
            <a:normAutofit fontScale="92500" lnSpcReduction="20000"/>
          </a:bodyPr>
          <a:lstStyle/>
          <a:p>
            <a:pPr marL="514350" indent="-514350" algn="just">
              <a:buFont typeface="Arial"/>
              <a:buAutoNum type="arabicPeriod"/>
            </a:pPr>
            <a:r>
              <a:rPr lang="en-US" dirty="0" smtClean="0">
                <a:solidFill>
                  <a:srgbClr val="0000FF"/>
                </a:solidFill>
              </a:rPr>
              <a:t>Summarize/interpret these data</a:t>
            </a:r>
            <a:r>
              <a:rPr lang="en-US" dirty="0">
                <a:solidFill>
                  <a:srgbClr val="0000FF"/>
                </a:solidFill>
              </a:rPr>
              <a:t>. What conclusions can be drawn</a:t>
            </a:r>
            <a:r>
              <a:rPr lang="en-US" dirty="0" smtClean="0">
                <a:solidFill>
                  <a:srgbClr val="0000FF"/>
                </a:solidFill>
              </a:rPr>
              <a:t>?</a:t>
            </a:r>
          </a:p>
          <a:p>
            <a:pPr marL="514350" indent="-514350" algn="just">
              <a:buAutoNum type="arabicPeriod"/>
            </a:pPr>
            <a:r>
              <a:rPr lang="en-US" dirty="0" smtClean="0">
                <a:solidFill>
                  <a:srgbClr val="0000FF"/>
                </a:solidFill>
              </a:rPr>
              <a:t>How strongly do these data support the hypothesis that the system exhibits FODT behavior?</a:t>
            </a:r>
          </a:p>
        </p:txBody>
      </p:sp>
      <p:pic>
        <p:nvPicPr>
          <p:cNvPr id="5" name="Picture 4" descr="Lec20_part1-Case1.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8655" y="145748"/>
            <a:ext cx="5835819" cy="4376864"/>
          </a:xfrm>
          <a:prstGeom prst="rect">
            <a:avLst/>
          </a:prstGeom>
        </p:spPr>
      </p:pic>
    </p:spTree>
    <p:extLst>
      <p:ext uri="{BB962C8B-B14F-4D97-AF65-F5344CB8AC3E}">
        <p14:creationId xmlns:p14="http://schemas.microsoft.com/office/powerpoint/2010/main" val="122859350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Effect transition="in" filter="fade">
                                      <p:cBhvr>
                                        <p:cTn id="7"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
          </p:nvPr>
        </p:nvSpPr>
        <p:spPr>
          <a:xfrm>
            <a:off x="151854" y="4508806"/>
            <a:ext cx="8835116" cy="2335388"/>
          </a:xfrm>
        </p:spPr>
        <p:txBody>
          <a:bodyPr>
            <a:noAutofit/>
          </a:bodyPr>
          <a:lstStyle/>
          <a:p>
            <a:pPr marL="514350" indent="-514350" algn="just">
              <a:lnSpc>
                <a:spcPct val="78000"/>
              </a:lnSpc>
              <a:buFont typeface="+mj-lt"/>
              <a:buAutoNum type="arabicPeriod" startAt="3"/>
            </a:pPr>
            <a:r>
              <a:rPr lang="en-US" sz="3000" dirty="0" smtClean="0">
                <a:solidFill>
                  <a:srgbClr val="0000FF"/>
                </a:solidFill>
              </a:rPr>
              <a:t>Propose an alternative hypothesis that your team finds </a:t>
            </a:r>
            <a:r>
              <a:rPr lang="en-US" sz="3000" dirty="0">
                <a:solidFill>
                  <a:srgbClr val="0000FF"/>
                </a:solidFill>
              </a:rPr>
              <a:t>most</a:t>
            </a:r>
            <a:r>
              <a:rPr lang="en-US" sz="3000" dirty="0" smtClean="0">
                <a:solidFill>
                  <a:srgbClr val="0000FF"/>
                </a:solidFill>
              </a:rPr>
              <a:t> compelling, and then propose additional experiments that could be conducted to evaluate your hypothesis. Explain </a:t>
            </a:r>
            <a:r>
              <a:rPr lang="en-US" sz="3000" u="sng" dirty="0" smtClean="0">
                <a:solidFill>
                  <a:srgbClr val="0000FF"/>
                </a:solidFill>
              </a:rPr>
              <a:t>why</a:t>
            </a:r>
            <a:r>
              <a:rPr lang="en-US" sz="3000" dirty="0" smtClean="0">
                <a:solidFill>
                  <a:srgbClr val="0000FF"/>
                </a:solidFill>
              </a:rPr>
              <a:t> these experiments would let you evaluate which of these two hypotheses is most supported.</a:t>
            </a:r>
          </a:p>
        </p:txBody>
      </p:sp>
      <p:pic>
        <p:nvPicPr>
          <p:cNvPr id="4" name="Picture 3" descr="Lec20_part1-Case1.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8655" y="145748"/>
            <a:ext cx="5835819" cy="4376864"/>
          </a:xfrm>
          <a:prstGeom prst="rect">
            <a:avLst/>
          </a:prstGeom>
        </p:spPr>
      </p:pic>
    </p:spTree>
    <p:extLst>
      <p:ext uri="{BB962C8B-B14F-4D97-AF65-F5344CB8AC3E}">
        <p14:creationId xmlns:p14="http://schemas.microsoft.com/office/powerpoint/2010/main" val="177984522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
          </p:nvPr>
        </p:nvSpPr>
        <p:spPr>
          <a:xfrm>
            <a:off x="117232" y="4591088"/>
            <a:ext cx="8856302" cy="1873912"/>
          </a:xfrm>
        </p:spPr>
        <p:txBody>
          <a:bodyPr>
            <a:normAutofit fontScale="92500" lnSpcReduction="10000"/>
          </a:bodyPr>
          <a:lstStyle/>
          <a:p>
            <a:pPr marL="514350" indent="-514350" algn="just">
              <a:buFont typeface="+mj-lt"/>
              <a:buAutoNum type="arabicPeriod" startAt="4"/>
            </a:pPr>
            <a:r>
              <a:rPr lang="en-US" dirty="0" smtClean="0">
                <a:solidFill>
                  <a:srgbClr val="0000FF"/>
                </a:solidFill>
              </a:rPr>
              <a:t>Now you repeat the experiment and measure the new data (</a:t>
            </a:r>
            <a:r>
              <a:rPr lang="en-US" dirty="0" smtClean="0">
                <a:solidFill>
                  <a:srgbClr val="008000"/>
                </a:solidFill>
              </a:rPr>
              <a:t>X</a:t>
            </a:r>
            <a:r>
              <a:rPr lang="en-US" dirty="0" smtClean="0">
                <a:solidFill>
                  <a:srgbClr val="0000FF"/>
                </a:solidFill>
              </a:rPr>
              <a:t>) shown above. To what extent do these new data support the original hypothesis and each of the alternatives proposed?</a:t>
            </a:r>
          </a:p>
        </p:txBody>
      </p:sp>
      <p:pic>
        <p:nvPicPr>
          <p:cNvPr id="2" name="Picture 1" descr="Lec20_part1-Case2.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9477" y="156165"/>
            <a:ext cx="5794178" cy="4345634"/>
          </a:xfrm>
          <a:prstGeom prst="rect">
            <a:avLst/>
          </a:prstGeom>
        </p:spPr>
      </p:pic>
    </p:spTree>
    <p:extLst>
      <p:ext uri="{BB962C8B-B14F-4D97-AF65-F5344CB8AC3E}">
        <p14:creationId xmlns:p14="http://schemas.microsoft.com/office/powerpoint/2010/main" val="219488464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Insights and observations</a:t>
            </a:r>
            <a:endParaRPr lang="en-US" u="sng" dirty="0"/>
          </a:p>
        </p:txBody>
      </p:sp>
      <p:sp>
        <p:nvSpPr>
          <p:cNvPr id="3" name="Content Placeholder 2"/>
          <p:cNvSpPr>
            <a:spLocks noGrp="1"/>
          </p:cNvSpPr>
          <p:nvPr>
            <p:ph idx="1"/>
          </p:nvPr>
        </p:nvSpPr>
        <p:spPr>
          <a:xfrm>
            <a:off x="457199" y="1459056"/>
            <a:ext cx="8391721" cy="5029160"/>
          </a:xfrm>
        </p:spPr>
        <p:txBody>
          <a:bodyPr>
            <a:noAutofit/>
          </a:bodyPr>
          <a:lstStyle/>
          <a:p>
            <a:r>
              <a:rPr lang="en-US" sz="2800" dirty="0" smtClean="0">
                <a:solidFill>
                  <a:srgbClr val="0000FF"/>
                </a:solidFill>
              </a:rPr>
              <a:t>General belief: infallibility of data</a:t>
            </a:r>
          </a:p>
          <a:p>
            <a:pPr lvl="1"/>
            <a:r>
              <a:rPr lang="en-US" sz="2400" dirty="0"/>
              <a:t>n</a:t>
            </a:r>
            <a:r>
              <a:rPr lang="en-US" sz="2400" dirty="0" smtClean="0"/>
              <a:t>eed models that “better fit the data”</a:t>
            </a:r>
          </a:p>
          <a:p>
            <a:r>
              <a:rPr lang="en-US" sz="2800" dirty="0" smtClean="0">
                <a:solidFill>
                  <a:srgbClr val="0000FF"/>
                </a:solidFill>
              </a:rPr>
              <a:t>Students initially lack the language to enunciate critical thinking analyses</a:t>
            </a:r>
          </a:p>
          <a:p>
            <a:pPr lvl="1"/>
            <a:r>
              <a:rPr lang="en-US" sz="2400" dirty="0">
                <a:solidFill>
                  <a:srgbClr val="000000"/>
                </a:solidFill>
              </a:rPr>
              <a:t>l</a:t>
            </a:r>
            <a:r>
              <a:rPr lang="en-US" sz="2400" dirty="0" smtClean="0">
                <a:solidFill>
                  <a:srgbClr val="000000"/>
                </a:solidFill>
              </a:rPr>
              <a:t>anguage improves quality and precision of analysis</a:t>
            </a:r>
          </a:p>
          <a:p>
            <a:r>
              <a:rPr lang="en-US" sz="2800" dirty="0" smtClean="0">
                <a:solidFill>
                  <a:srgbClr val="0000FF"/>
                </a:solidFill>
              </a:rPr>
              <a:t>Key benefits of in-class activity</a:t>
            </a:r>
          </a:p>
          <a:p>
            <a:pPr lvl="1"/>
            <a:r>
              <a:rPr lang="en-US" sz="2400" dirty="0">
                <a:solidFill>
                  <a:srgbClr val="000000"/>
                </a:solidFill>
              </a:rPr>
              <a:t>m</a:t>
            </a:r>
            <a:r>
              <a:rPr lang="en-US" sz="2400" dirty="0" smtClean="0">
                <a:solidFill>
                  <a:srgbClr val="000000"/>
                </a:solidFill>
              </a:rPr>
              <a:t>odeling critical thinking process and language</a:t>
            </a:r>
          </a:p>
          <a:p>
            <a:pPr lvl="1"/>
            <a:r>
              <a:rPr lang="en-US" sz="2400" dirty="0" smtClean="0">
                <a:solidFill>
                  <a:srgbClr val="000000"/>
                </a:solidFill>
              </a:rPr>
              <a:t>feedback from peers and instructor</a:t>
            </a:r>
          </a:p>
          <a:p>
            <a:pPr lvl="1"/>
            <a:r>
              <a:rPr lang="en-US" sz="2400" dirty="0">
                <a:solidFill>
                  <a:srgbClr val="000000"/>
                </a:solidFill>
              </a:rPr>
              <a:t>e</a:t>
            </a:r>
            <a:r>
              <a:rPr lang="en-US" sz="2400" dirty="0" smtClean="0">
                <a:solidFill>
                  <a:srgbClr val="000000"/>
                </a:solidFill>
              </a:rPr>
              <a:t>xpose and confront subconscious assumptions</a:t>
            </a:r>
          </a:p>
          <a:p>
            <a:r>
              <a:rPr lang="en-US" sz="2800" dirty="0" smtClean="0">
                <a:solidFill>
                  <a:srgbClr val="0000FF"/>
                </a:solidFill>
              </a:rPr>
              <a:t>Integration: follow up homework and final exam</a:t>
            </a:r>
          </a:p>
          <a:p>
            <a:pPr lvl="1"/>
            <a:r>
              <a:rPr lang="en-US" sz="2400" dirty="0" smtClean="0">
                <a:solidFill>
                  <a:srgbClr val="000000"/>
                </a:solidFill>
              </a:rPr>
              <a:t>Definitely some reflection of activities, but heterogeneous</a:t>
            </a:r>
          </a:p>
          <a:p>
            <a:endParaRPr lang="en-US" dirty="0">
              <a:solidFill>
                <a:srgbClr val="0000FF"/>
              </a:solidFill>
            </a:endParaRPr>
          </a:p>
        </p:txBody>
      </p:sp>
    </p:spTree>
    <p:extLst>
      <p:ext uri="{BB962C8B-B14F-4D97-AF65-F5344CB8AC3E}">
        <p14:creationId xmlns:p14="http://schemas.microsoft.com/office/powerpoint/2010/main" val="334907066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500"/>
                                        <p:tgtEl>
                                          <p:spTgt spid="3">
                                            <p:txEl>
                                              <p:pRg st="8" end="8"/>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
                                            <p:txEl>
                                              <p:pRg st="9" end="9"/>
                                            </p:txEl>
                                          </p:spTgt>
                                        </p:tgtEl>
                                        <p:attrNameLst>
                                          <p:attrName>style.visibility</p:attrName>
                                        </p:attrNameLst>
                                      </p:cBhvr>
                                      <p:to>
                                        <p:strVal val="visible"/>
                                      </p:to>
                                    </p:set>
                                    <p:animEffect transition="in" filter="fade">
                                      <p:cBhvr>
                                        <p:cTn id="40"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EECS 384: “Solid State </a:t>
            </a:r>
            <a:br>
              <a:rPr lang="en-US" dirty="0" smtClean="0"/>
            </a:br>
            <a:r>
              <a:rPr lang="en-US" dirty="0" smtClean="0"/>
              <a:t>Electronic Devices”</a:t>
            </a:r>
            <a:endParaRPr lang="en-US" dirty="0"/>
          </a:p>
        </p:txBody>
      </p:sp>
      <p:sp>
        <p:nvSpPr>
          <p:cNvPr id="3" name="Content Placeholder 2"/>
          <p:cNvSpPr>
            <a:spLocks noGrp="1"/>
          </p:cNvSpPr>
          <p:nvPr>
            <p:ph idx="1"/>
          </p:nvPr>
        </p:nvSpPr>
        <p:spPr>
          <a:xfrm>
            <a:off x="360563" y="2057055"/>
            <a:ext cx="7944375" cy="4234777"/>
          </a:xfrm>
        </p:spPr>
        <p:txBody>
          <a:bodyPr>
            <a:normAutofit/>
          </a:bodyPr>
          <a:lstStyle/>
          <a:p>
            <a:r>
              <a:rPr lang="en-US" sz="2800" dirty="0" smtClean="0">
                <a:solidFill>
                  <a:srgbClr val="0000FF"/>
                </a:solidFill>
              </a:rPr>
              <a:t>Course themes: </a:t>
            </a:r>
            <a:r>
              <a:rPr lang="en-US" sz="2800" dirty="0" smtClean="0"/>
              <a:t>relating electronic materials properties to device operation</a:t>
            </a:r>
          </a:p>
          <a:p>
            <a:r>
              <a:rPr lang="en-US" sz="2800" dirty="0" smtClean="0">
                <a:solidFill>
                  <a:srgbClr val="0000FF"/>
                </a:solidFill>
              </a:rPr>
              <a:t>Pedagogical goal: </a:t>
            </a:r>
            <a:r>
              <a:rPr lang="en-US" sz="2800" dirty="0" smtClean="0"/>
              <a:t>improve students’ ability to work in groups and to solve critical thinking problems</a:t>
            </a:r>
          </a:p>
          <a:p>
            <a:r>
              <a:rPr lang="en-US" sz="2800" dirty="0" smtClean="0">
                <a:solidFill>
                  <a:srgbClr val="0000FF"/>
                </a:solidFill>
              </a:rPr>
              <a:t>Students:</a:t>
            </a:r>
            <a:r>
              <a:rPr lang="en-US" sz="2800" dirty="0">
                <a:solidFill>
                  <a:srgbClr val="0000FF"/>
                </a:solidFill>
              </a:rPr>
              <a:t> </a:t>
            </a:r>
            <a:r>
              <a:rPr lang="en-US" sz="2800" dirty="0" smtClean="0"/>
              <a:t>~12 senior EECS undergrads and junior grads</a:t>
            </a:r>
          </a:p>
        </p:txBody>
      </p:sp>
    </p:spTree>
    <p:extLst>
      <p:ext uri="{BB962C8B-B14F-4D97-AF65-F5344CB8AC3E}">
        <p14:creationId xmlns:p14="http://schemas.microsoft.com/office/powerpoint/2010/main" val="83758074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Innovation: Quiz Teams</a:t>
            </a:r>
            <a:endParaRPr lang="en-US" u="sng" dirty="0"/>
          </a:p>
        </p:txBody>
      </p:sp>
      <p:sp>
        <p:nvSpPr>
          <p:cNvPr id="3" name="Content Placeholder 2"/>
          <p:cNvSpPr>
            <a:spLocks noGrp="1"/>
          </p:cNvSpPr>
          <p:nvPr>
            <p:ph idx="1"/>
          </p:nvPr>
        </p:nvSpPr>
        <p:spPr>
          <a:xfrm>
            <a:off x="715541" y="1417638"/>
            <a:ext cx="7712918" cy="3662383"/>
          </a:xfrm>
        </p:spPr>
        <p:txBody>
          <a:bodyPr>
            <a:normAutofit/>
          </a:bodyPr>
          <a:lstStyle/>
          <a:p>
            <a:pPr marL="0" indent="0">
              <a:buNone/>
            </a:pPr>
            <a:r>
              <a:rPr lang="en-US" sz="2800" dirty="0">
                <a:solidFill>
                  <a:srgbClr val="0000FF"/>
                </a:solidFill>
              </a:rPr>
              <a:t>Learning objectives: critical thinking skills targeted</a:t>
            </a:r>
          </a:p>
          <a:p>
            <a:r>
              <a:rPr lang="en-US" sz="2800" dirty="0"/>
              <a:t>Develop dynamic group thinking skills </a:t>
            </a:r>
            <a:endParaRPr lang="en-US" sz="2800" dirty="0" smtClean="0"/>
          </a:p>
          <a:p>
            <a:r>
              <a:rPr lang="en-US" sz="2800" dirty="0"/>
              <a:t>Develop awareness of multiple perspectives to each problem </a:t>
            </a:r>
            <a:endParaRPr lang="en-US" sz="2800" dirty="0" smtClean="0"/>
          </a:p>
          <a:p>
            <a:r>
              <a:rPr lang="en-US" sz="2800" dirty="0"/>
              <a:t>Learn to present, defend, evaluate critical responses </a:t>
            </a:r>
            <a:endParaRPr lang="en-US" sz="2800" dirty="0" smtClean="0"/>
          </a:p>
          <a:p>
            <a:r>
              <a:rPr lang="en-US" sz="2800" dirty="0"/>
              <a:t>Develop critical skills with different team partners </a:t>
            </a:r>
            <a:endParaRPr lang="en-US" sz="2800" dirty="0" smtClean="0"/>
          </a:p>
        </p:txBody>
      </p:sp>
    </p:spTree>
    <p:extLst>
      <p:ext uri="{BB962C8B-B14F-4D97-AF65-F5344CB8AC3E}">
        <p14:creationId xmlns:p14="http://schemas.microsoft.com/office/powerpoint/2010/main" val="32061989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Innovation: Quiz Teams</a:t>
            </a:r>
            <a:endParaRPr lang="en-US" u="sng" dirty="0"/>
          </a:p>
        </p:txBody>
      </p:sp>
      <p:sp>
        <p:nvSpPr>
          <p:cNvPr id="3" name="Content Placeholder 2"/>
          <p:cNvSpPr>
            <a:spLocks noGrp="1"/>
          </p:cNvSpPr>
          <p:nvPr>
            <p:ph idx="1"/>
          </p:nvPr>
        </p:nvSpPr>
        <p:spPr>
          <a:xfrm>
            <a:off x="715541" y="1417638"/>
            <a:ext cx="7712918" cy="4790338"/>
          </a:xfrm>
        </p:spPr>
        <p:txBody>
          <a:bodyPr>
            <a:normAutofit/>
          </a:bodyPr>
          <a:lstStyle/>
          <a:p>
            <a:pPr marL="0" indent="0">
              <a:buNone/>
            </a:pPr>
            <a:r>
              <a:rPr lang="en-US" sz="2800" dirty="0" smtClean="0">
                <a:solidFill>
                  <a:srgbClr val="0000FF"/>
                </a:solidFill>
              </a:rPr>
              <a:t>Method</a:t>
            </a:r>
            <a:endParaRPr lang="en-US" sz="2800" dirty="0">
              <a:solidFill>
                <a:srgbClr val="0000FF"/>
              </a:solidFill>
            </a:endParaRPr>
          </a:p>
          <a:p>
            <a:r>
              <a:rPr lang="en-US" sz="2800" dirty="0"/>
              <a:t>Students group into Quiz-Teams of 3 students each to discuss three problems in a period of 5-7 min. </a:t>
            </a:r>
            <a:endParaRPr lang="en-US" sz="2800" dirty="0" smtClean="0"/>
          </a:p>
          <a:p>
            <a:r>
              <a:rPr lang="en-US" sz="2800" dirty="0" smtClean="0"/>
              <a:t> </a:t>
            </a:r>
            <a:r>
              <a:rPr lang="en-US" sz="2800" dirty="0"/>
              <a:t>Students use hole-punch to commit to multiple choice answers </a:t>
            </a:r>
            <a:endParaRPr lang="en-US" sz="2800" dirty="0" smtClean="0"/>
          </a:p>
          <a:p>
            <a:r>
              <a:rPr lang="en-US" sz="2800" dirty="0"/>
              <a:t>Quiz-Teams discuss their answers and their reasoning for 3 min. with the entire </a:t>
            </a:r>
            <a:r>
              <a:rPr lang="en-US" sz="2800" dirty="0" smtClean="0"/>
              <a:t>class</a:t>
            </a:r>
          </a:p>
          <a:p>
            <a:r>
              <a:rPr lang="en-US" sz="2800" dirty="0"/>
              <a:t>Quiz-Team partners change every two quizzes </a:t>
            </a:r>
            <a:r>
              <a:rPr lang="en-US" sz="2800" dirty="0" smtClean="0"/>
              <a:t> </a:t>
            </a:r>
          </a:p>
        </p:txBody>
      </p:sp>
    </p:spTree>
    <p:extLst>
      <p:ext uri="{BB962C8B-B14F-4D97-AF65-F5344CB8AC3E}">
        <p14:creationId xmlns:p14="http://schemas.microsoft.com/office/powerpoint/2010/main" val="16818169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0"/>
            <a:ext cx="6188225" cy="1477328"/>
          </a:xfrm>
          <a:prstGeom prst="rect">
            <a:avLst/>
          </a:prstGeom>
          <a:noFill/>
        </p:spPr>
        <p:txBody>
          <a:bodyPr wrap="none" rtlCol="0">
            <a:spAutoFit/>
          </a:bodyPr>
          <a:lstStyle/>
          <a:p>
            <a:r>
              <a:rPr lang="en-US" dirty="0" smtClean="0"/>
              <a:t>#1) For the following basis vectors, what is the unit cell volume?</a:t>
            </a:r>
          </a:p>
          <a:p>
            <a:r>
              <a:rPr lang="en-US" dirty="0" smtClean="0"/>
              <a:t>A.   </a:t>
            </a:r>
            <a:r>
              <a:rPr lang="en-US" i="1" dirty="0" smtClean="0"/>
              <a:t>a</a:t>
            </a:r>
            <a:r>
              <a:rPr lang="en-US" baseline="30000" dirty="0" smtClean="0"/>
              <a:t>3</a:t>
            </a:r>
          </a:p>
          <a:p>
            <a:r>
              <a:rPr lang="en-US" dirty="0" smtClean="0"/>
              <a:t>B.   </a:t>
            </a:r>
            <a:r>
              <a:rPr lang="en-US" i="1" dirty="0" smtClean="0"/>
              <a:t>a</a:t>
            </a:r>
            <a:r>
              <a:rPr lang="en-US" baseline="30000" dirty="0" smtClean="0"/>
              <a:t>3</a:t>
            </a:r>
            <a:r>
              <a:rPr lang="en-US" dirty="0" smtClean="0"/>
              <a:t>/2</a:t>
            </a:r>
          </a:p>
          <a:p>
            <a:r>
              <a:rPr lang="en-US" dirty="0" smtClean="0"/>
              <a:t>C</a:t>
            </a:r>
            <a:r>
              <a:rPr lang="en-US" dirty="0"/>
              <a:t>.   </a:t>
            </a:r>
            <a:r>
              <a:rPr lang="en-US" dirty="0" smtClean="0"/>
              <a:t>2</a:t>
            </a:r>
            <a:r>
              <a:rPr lang="en-US" i="1" dirty="0" smtClean="0"/>
              <a:t>a</a:t>
            </a:r>
            <a:r>
              <a:rPr lang="en-US" baseline="30000" dirty="0" smtClean="0"/>
              <a:t>3</a:t>
            </a:r>
            <a:endParaRPr lang="en-US" dirty="0"/>
          </a:p>
          <a:p>
            <a:r>
              <a:rPr lang="en-US" dirty="0" smtClean="0"/>
              <a:t>D.   </a:t>
            </a:r>
            <a:r>
              <a:rPr lang="en-US" i="1" dirty="0"/>
              <a:t>a</a:t>
            </a:r>
            <a:r>
              <a:rPr lang="en-US" baseline="30000" dirty="0" smtClean="0"/>
              <a:t>3</a:t>
            </a:r>
            <a:r>
              <a:rPr lang="en-US" dirty="0" smtClean="0"/>
              <a:t>/4</a:t>
            </a:r>
            <a:endParaRPr lang="en-US" dirty="0"/>
          </a:p>
        </p:txBody>
      </p:sp>
      <p:sp>
        <p:nvSpPr>
          <p:cNvPr id="5" name="TextBox 4"/>
          <p:cNvSpPr txBox="1"/>
          <p:nvPr/>
        </p:nvSpPr>
        <p:spPr>
          <a:xfrm>
            <a:off x="685800" y="3473945"/>
            <a:ext cx="7804503" cy="1754327"/>
          </a:xfrm>
          <a:prstGeom prst="rect">
            <a:avLst/>
          </a:prstGeom>
          <a:noFill/>
        </p:spPr>
        <p:txBody>
          <a:bodyPr wrap="none" rtlCol="0">
            <a:spAutoFit/>
          </a:bodyPr>
          <a:lstStyle/>
          <a:p>
            <a:r>
              <a:rPr lang="en-US" dirty="0" smtClean="0"/>
              <a:t>#2) Select all point group symmetries (if any) that the left lattice has and the right </a:t>
            </a:r>
          </a:p>
          <a:p>
            <a:r>
              <a:rPr lang="en-US" dirty="0" smtClean="0"/>
              <a:t>does not have: </a:t>
            </a:r>
          </a:p>
          <a:p>
            <a:pPr marL="342900" indent="-342900">
              <a:buAutoNum type="alphaUcPeriod"/>
            </a:pPr>
            <a:r>
              <a:rPr lang="en-US" dirty="0" smtClean="0"/>
              <a:t>reflection through a point about vertical axis</a:t>
            </a:r>
            <a:endParaRPr lang="en-US" baseline="30000" dirty="0" smtClean="0"/>
          </a:p>
          <a:p>
            <a:pPr marL="342900" indent="-342900">
              <a:buAutoNum type="alphaUcPeriod"/>
            </a:pPr>
            <a:r>
              <a:rPr lang="en-US" dirty="0" smtClean="0"/>
              <a:t>reflection through a point about horizontal axis</a:t>
            </a:r>
          </a:p>
          <a:p>
            <a:r>
              <a:rPr lang="en-US" dirty="0" smtClean="0"/>
              <a:t>C</a:t>
            </a:r>
            <a:r>
              <a:rPr lang="en-US" dirty="0"/>
              <a:t>.   </a:t>
            </a:r>
            <a:r>
              <a:rPr lang="en-US" dirty="0" smtClean="0"/>
              <a:t>rotation through a point by 90 degrees</a:t>
            </a:r>
            <a:endParaRPr lang="en-US" dirty="0"/>
          </a:p>
          <a:p>
            <a:r>
              <a:rPr lang="en-US" dirty="0" smtClean="0"/>
              <a:t>D.   translation to the right by </a:t>
            </a:r>
            <a:r>
              <a:rPr lang="en-US" i="1" dirty="0" smtClean="0"/>
              <a:t>a</a:t>
            </a:r>
            <a:endParaRPr lang="en-US" dirty="0"/>
          </a:p>
        </p:txBody>
      </p:sp>
      <p:sp>
        <p:nvSpPr>
          <p:cNvPr id="6" name="TextBox 5"/>
          <p:cNvSpPr txBox="1"/>
          <p:nvPr/>
        </p:nvSpPr>
        <p:spPr>
          <a:xfrm>
            <a:off x="685800" y="5304472"/>
            <a:ext cx="7892417" cy="1477328"/>
          </a:xfrm>
          <a:prstGeom prst="rect">
            <a:avLst/>
          </a:prstGeom>
          <a:noFill/>
        </p:spPr>
        <p:txBody>
          <a:bodyPr wrap="none" rtlCol="0">
            <a:spAutoFit/>
          </a:bodyPr>
          <a:lstStyle/>
          <a:p>
            <a:r>
              <a:rPr lang="en-US" dirty="0" smtClean="0"/>
              <a:t>#5) </a:t>
            </a:r>
            <a:r>
              <a:rPr lang="en-US" dirty="0"/>
              <a:t>C</a:t>
            </a:r>
            <a:r>
              <a:rPr lang="en-US" dirty="0" smtClean="0"/>
              <a:t>rystal systems are defined by point group symmetries alone, whereas </a:t>
            </a:r>
            <a:r>
              <a:rPr lang="en-US" dirty="0" err="1" smtClean="0"/>
              <a:t>Bravais</a:t>
            </a:r>
            <a:r>
              <a:rPr lang="en-US" dirty="0" smtClean="0"/>
              <a:t> </a:t>
            </a:r>
          </a:p>
          <a:p>
            <a:r>
              <a:rPr lang="en-US" dirty="0" smtClean="0"/>
              <a:t>lattices are additionally defined by translational symmetries.</a:t>
            </a:r>
          </a:p>
          <a:p>
            <a:r>
              <a:rPr lang="en-US" dirty="0" smtClean="0"/>
              <a:t>T.     True</a:t>
            </a:r>
          </a:p>
          <a:p>
            <a:pPr marL="400050" indent="-400050">
              <a:buAutoNum type="romanUcPeriod"/>
            </a:pPr>
            <a:r>
              <a:rPr lang="en-US" dirty="0" smtClean="0"/>
              <a:t>Insufficient Information</a:t>
            </a:r>
          </a:p>
          <a:p>
            <a:r>
              <a:rPr lang="en-US" dirty="0" smtClean="0"/>
              <a:t>F.     False</a:t>
            </a:r>
            <a:endParaRPr lang="en-US" dirty="0"/>
          </a:p>
        </p:txBody>
      </p:sp>
      <p:graphicFrame>
        <p:nvGraphicFramePr>
          <p:cNvPr id="3" name="Object 2"/>
          <p:cNvGraphicFramePr>
            <a:graphicFrameLocks noChangeAspect="1"/>
          </p:cNvGraphicFramePr>
          <p:nvPr>
            <p:extLst>
              <p:ext uri="{D42A27DB-BD31-4B8C-83A1-F6EECF244321}">
                <p14:modId xmlns:p14="http://schemas.microsoft.com/office/powerpoint/2010/main" val="3984384213"/>
              </p:ext>
            </p:extLst>
          </p:nvPr>
        </p:nvGraphicFramePr>
        <p:xfrm>
          <a:off x="2286000" y="381000"/>
          <a:ext cx="3929062" cy="712788"/>
        </p:xfrm>
        <a:graphic>
          <a:graphicData uri="http://schemas.openxmlformats.org/presentationml/2006/ole">
            <mc:AlternateContent xmlns:mc="http://schemas.openxmlformats.org/markup-compatibility/2006">
              <mc:Choice xmlns:v="urn:schemas-microsoft-com:vml" Requires="v">
                <p:oleObj spid="_x0000_s4119" name="Equation" r:id="rId3" imgW="2171700" imgH="393700" progId="Equation.3">
                  <p:embed/>
                </p:oleObj>
              </mc:Choice>
              <mc:Fallback>
                <p:oleObj name="Equation" r:id="rId3" imgW="2171700" imgH="393700" progId="Equation.3">
                  <p:embed/>
                  <p:pic>
                    <p:nvPicPr>
                      <p:cNvPr id="0" name=""/>
                      <p:cNvPicPr/>
                      <p:nvPr/>
                    </p:nvPicPr>
                    <p:blipFill>
                      <a:blip r:embed="rId4"/>
                      <a:stretch>
                        <a:fillRect/>
                      </a:stretch>
                    </p:blipFill>
                    <p:spPr>
                      <a:xfrm>
                        <a:off x="2286000" y="381000"/>
                        <a:ext cx="3929062" cy="712788"/>
                      </a:xfrm>
                      <a:prstGeom prst="rect">
                        <a:avLst/>
                      </a:prstGeom>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1465929861"/>
              </p:ext>
            </p:extLst>
          </p:nvPr>
        </p:nvGraphicFramePr>
        <p:xfrm>
          <a:off x="1295400" y="1447800"/>
          <a:ext cx="6489700" cy="2057400"/>
        </p:xfrm>
        <a:graphic>
          <a:graphicData uri="http://schemas.openxmlformats.org/presentationml/2006/ole">
            <mc:AlternateContent xmlns:mc="http://schemas.openxmlformats.org/markup-compatibility/2006">
              <mc:Choice xmlns:v="urn:schemas-microsoft-com:vml" Requires="v">
                <p:oleObj spid="_x0000_s4120" name="Document" r:id="rId6" imgW="6489700" imgH="2057400" progId="Word.Document.12">
                  <p:embed/>
                </p:oleObj>
              </mc:Choice>
              <mc:Fallback>
                <p:oleObj name="Document" r:id="rId6" imgW="6489700" imgH="2057400" progId="Word.Document.12">
                  <p:embed/>
                  <p:pic>
                    <p:nvPicPr>
                      <p:cNvPr id="0" name=""/>
                      <p:cNvPicPr/>
                      <p:nvPr/>
                    </p:nvPicPr>
                    <p:blipFill>
                      <a:blip r:embed="rId7"/>
                      <a:stretch>
                        <a:fillRect/>
                      </a:stretch>
                    </p:blipFill>
                    <p:spPr>
                      <a:xfrm>
                        <a:off x="1295400" y="1447800"/>
                        <a:ext cx="6489700" cy="2057400"/>
                      </a:xfrm>
                      <a:prstGeom prst="rect">
                        <a:avLst/>
                      </a:prstGeom>
                    </p:spPr>
                  </p:pic>
                </p:oleObj>
              </mc:Fallback>
            </mc:AlternateContent>
          </a:graphicData>
        </a:graphic>
      </p:graphicFrame>
      <p:sp>
        <p:nvSpPr>
          <p:cNvPr id="7" name="TextBox 6"/>
          <p:cNvSpPr txBox="1"/>
          <p:nvPr/>
        </p:nvSpPr>
        <p:spPr>
          <a:xfrm>
            <a:off x="6898876" y="152400"/>
            <a:ext cx="2233304" cy="646331"/>
          </a:xfrm>
          <a:prstGeom prst="rect">
            <a:avLst/>
          </a:prstGeom>
          <a:noFill/>
        </p:spPr>
        <p:txBody>
          <a:bodyPr wrap="none" rtlCol="0">
            <a:spAutoFit/>
          </a:bodyPr>
          <a:lstStyle/>
          <a:p>
            <a:r>
              <a:rPr lang="en-US" dirty="0" smtClean="0">
                <a:solidFill>
                  <a:srgbClr val="FF0000"/>
                </a:solidFill>
              </a:rPr>
              <a:t>Quiz Team Questions, </a:t>
            </a:r>
          </a:p>
          <a:p>
            <a:r>
              <a:rPr lang="en-US" dirty="0" smtClean="0">
                <a:solidFill>
                  <a:srgbClr val="FF0000"/>
                </a:solidFill>
              </a:rPr>
              <a:t>Round 1-A</a:t>
            </a:r>
            <a:endParaRPr lang="en-US" dirty="0">
              <a:solidFill>
                <a:srgbClr val="FF0000"/>
              </a:solidFill>
            </a:endParaRPr>
          </a:p>
        </p:txBody>
      </p:sp>
    </p:spTree>
    <p:extLst>
      <p:ext uri="{BB962C8B-B14F-4D97-AF65-F5344CB8AC3E}">
        <p14:creationId xmlns:p14="http://schemas.microsoft.com/office/powerpoint/2010/main" val="428070829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0"/>
            <a:ext cx="6188225" cy="1477328"/>
          </a:xfrm>
          <a:prstGeom prst="rect">
            <a:avLst/>
          </a:prstGeom>
          <a:noFill/>
        </p:spPr>
        <p:txBody>
          <a:bodyPr wrap="none" rtlCol="0">
            <a:spAutoFit/>
          </a:bodyPr>
          <a:lstStyle/>
          <a:p>
            <a:r>
              <a:rPr lang="en-US" dirty="0" smtClean="0"/>
              <a:t>#1) For the following basis vectors, what is the unit cell volume?</a:t>
            </a:r>
          </a:p>
          <a:p>
            <a:r>
              <a:rPr lang="en-US" dirty="0" smtClean="0"/>
              <a:t>A.   </a:t>
            </a:r>
            <a:r>
              <a:rPr lang="en-US" i="1" dirty="0" smtClean="0"/>
              <a:t>a</a:t>
            </a:r>
            <a:r>
              <a:rPr lang="en-US" baseline="30000" dirty="0" smtClean="0"/>
              <a:t>3</a:t>
            </a:r>
          </a:p>
          <a:p>
            <a:r>
              <a:rPr lang="en-US" dirty="0" smtClean="0"/>
              <a:t>B.   </a:t>
            </a:r>
            <a:r>
              <a:rPr lang="en-US" i="1" dirty="0" smtClean="0"/>
              <a:t>a</a:t>
            </a:r>
            <a:r>
              <a:rPr lang="en-US" baseline="30000" dirty="0" smtClean="0"/>
              <a:t>3</a:t>
            </a:r>
            <a:r>
              <a:rPr lang="en-US" dirty="0" smtClean="0"/>
              <a:t>/2</a:t>
            </a:r>
          </a:p>
          <a:p>
            <a:r>
              <a:rPr lang="en-US" dirty="0" smtClean="0"/>
              <a:t>C</a:t>
            </a:r>
            <a:r>
              <a:rPr lang="en-US" dirty="0"/>
              <a:t>.   </a:t>
            </a:r>
            <a:r>
              <a:rPr lang="en-US" dirty="0" smtClean="0"/>
              <a:t>2</a:t>
            </a:r>
            <a:r>
              <a:rPr lang="en-US" i="1" dirty="0" smtClean="0"/>
              <a:t>a</a:t>
            </a:r>
            <a:r>
              <a:rPr lang="en-US" baseline="30000" dirty="0" smtClean="0"/>
              <a:t>3</a:t>
            </a:r>
            <a:endParaRPr lang="en-US" dirty="0"/>
          </a:p>
          <a:p>
            <a:r>
              <a:rPr lang="en-US" dirty="0" smtClean="0"/>
              <a:t>D.   </a:t>
            </a:r>
            <a:r>
              <a:rPr lang="en-US" i="1" dirty="0"/>
              <a:t>a</a:t>
            </a:r>
            <a:r>
              <a:rPr lang="en-US" baseline="30000" dirty="0" smtClean="0"/>
              <a:t>3</a:t>
            </a:r>
            <a:r>
              <a:rPr lang="en-US" dirty="0" smtClean="0"/>
              <a:t>/4</a:t>
            </a:r>
            <a:endParaRPr lang="en-US" dirty="0"/>
          </a:p>
        </p:txBody>
      </p:sp>
      <p:sp>
        <p:nvSpPr>
          <p:cNvPr id="5" name="TextBox 4"/>
          <p:cNvSpPr txBox="1"/>
          <p:nvPr/>
        </p:nvSpPr>
        <p:spPr>
          <a:xfrm>
            <a:off x="685800" y="3473945"/>
            <a:ext cx="7804503" cy="1754327"/>
          </a:xfrm>
          <a:prstGeom prst="rect">
            <a:avLst/>
          </a:prstGeom>
          <a:noFill/>
        </p:spPr>
        <p:txBody>
          <a:bodyPr wrap="none" rtlCol="0">
            <a:spAutoFit/>
          </a:bodyPr>
          <a:lstStyle/>
          <a:p>
            <a:r>
              <a:rPr lang="en-US" dirty="0" smtClean="0"/>
              <a:t>#2) Select all point group symmetries (if any) that the left lattice has and the right </a:t>
            </a:r>
          </a:p>
          <a:p>
            <a:r>
              <a:rPr lang="en-US" dirty="0" smtClean="0"/>
              <a:t>does not have: </a:t>
            </a:r>
          </a:p>
          <a:p>
            <a:pPr marL="342900" indent="-342900">
              <a:buAutoNum type="alphaUcPeriod"/>
            </a:pPr>
            <a:r>
              <a:rPr lang="en-US" dirty="0" smtClean="0"/>
              <a:t>reflection through a point about vertical axis</a:t>
            </a:r>
            <a:endParaRPr lang="en-US" baseline="30000" dirty="0" smtClean="0"/>
          </a:p>
          <a:p>
            <a:pPr marL="342900" indent="-342900">
              <a:buAutoNum type="alphaUcPeriod"/>
            </a:pPr>
            <a:r>
              <a:rPr lang="en-US" dirty="0" smtClean="0"/>
              <a:t>reflection through a point about horizontal axis</a:t>
            </a:r>
          </a:p>
          <a:p>
            <a:r>
              <a:rPr lang="en-US" dirty="0" smtClean="0"/>
              <a:t>C</a:t>
            </a:r>
            <a:r>
              <a:rPr lang="en-US" dirty="0"/>
              <a:t>.   </a:t>
            </a:r>
            <a:r>
              <a:rPr lang="en-US" dirty="0" smtClean="0"/>
              <a:t>rotation through a point by 90 degrees</a:t>
            </a:r>
            <a:endParaRPr lang="en-US" dirty="0"/>
          </a:p>
          <a:p>
            <a:r>
              <a:rPr lang="en-US" dirty="0" smtClean="0"/>
              <a:t>D.   translation to the right by </a:t>
            </a:r>
            <a:r>
              <a:rPr lang="en-US" i="1" dirty="0" smtClean="0"/>
              <a:t>a</a:t>
            </a:r>
            <a:endParaRPr lang="en-US" dirty="0"/>
          </a:p>
        </p:txBody>
      </p:sp>
      <p:sp>
        <p:nvSpPr>
          <p:cNvPr id="6" name="TextBox 5"/>
          <p:cNvSpPr txBox="1"/>
          <p:nvPr/>
        </p:nvSpPr>
        <p:spPr>
          <a:xfrm>
            <a:off x="685800" y="5304472"/>
            <a:ext cx="7892417" cy="1477328"/>
          </a:xfrm>
          <a:prstGeom prst="rect">
            <a:avLst/>
          </a:prstGeom>
          <a:noFill/>
        </p:spPr>
        <p:txBody>
          <a:bodyPr wrap="none" rtlCol="0">
            <a:spAutoFit/>
          </a:bodyPr>
          <a:lstStyle/>
          <a:p>
            <a:r>
              <a:rPr lang="en-US" dirty="0" smtClean="0"/>
              <a:t>#5) </a:t>
            </a:r>
            <a:r>
              <a:rPr lang="en-US" dirty="0"/>
              <a:t>C</a:t>
            </a:r>
            <a:r>
              <a:rPr lang="en-US" dirty="0" smtClean="0"/>
              <a:t>rystal systems are defined by point group symmetries alone, whereas </a:t>
            </a:r>
            <a:r>
              <a:rPr lang="en-US" dirty="0" err="1" smtClean="0"/>
              <a:t>Bravais</a:t>
            </a:r>
            <a:r>
              <a:rPr lang="en-US" dirty="0" smtClean="0"/>
              <a:t> </a:t>
            </a:r>
          </a:p>
          <a:p>
            <a:r>
              <a:rPr lang="en-US" dirty="0" smtClean="0"/>
              <a:t>lattices are additionally defined by translational symmetries.</a:t>
            </a:r>
          </a:p>
          <a:p>
            <a:r>
              <a:rPr lang="en-US" dirty="0" smtClean="0"/>
              <a:t>T.     True</a:t>
            </a:r>
          </a:p>
          <a:p>
            <a:pPr marL="400050" indent="-400050">
              <a:buAutoNum type="romanUcPeriod"/>
            </a:pPr>
            <a:r>
              <a:rPr lang="en-US" dirty="0" smtClean="0"/>
              <a:t>Insufficient Information</a:t>
            </a:r>
          </a:p>
          <a:p>
            <a:r>
              <a:rPr lang="en-US" dirty="0" smtClean="0"/>
              <a:t>F.     False</a:t>
            </a:r>
            <a:endParaRPr lang="en-US" dirty="0"/>
          </a:p>
        </p:txBody>
      </p:sp>
      <p:graphicFrame>
        <p:nvGraphicFramePr>
          <p:cNvPr id="3" name="Object 2"/>
          <p:cNvGraphicFramePr>
            <a:graphicFrameLocks noChangeAspect="1"/>
          </p:cNvGraphicFramePr>
          <p:nvPr>
            <p:extLst>
              <p:ext uri="{D42A27DB-BD31-4B8C-83A1-F6EECF244321}">
                <p14:modId xmlns:p14="http://schemas.microsoft.com/office/powerpoint/2010/main" val="2012580066"/>
              </p:ext>
            </p:extLst>
          </p:nvPr>
        </p:nvGraphicFramePr>
        <p:xfrm>
          <a:off x="2286000" y="381000"/>
          <a:ext cx="3929062" cy="712788"/>
        </p:xfrm>
        <a:graphic>
          <a:graphicData uri="http://schemas.openxmlformats.org/presentationml/2006/ole">
            <mc:AlternateContent xmlns:mc="http://schemas.openxmlformats.org/markup-compatibility/2006">
              <mc:Choice xmlns:v="urn:schemas-microsoft-com:vml" Requires="v">
                <p:oleObj spid="_x0000_s5143" name="Equation" r:id="rId3" imgW="2171700" imgH="393700" progId="Equation.3">
                  <p:embed/>
                </p:oleObj>
              </mc:Choice>
              <mc:Fallback>
                <p:oleObj name="Equation" r:id="rId3" imgW="2171700" imgH="393700" progId="Equation.3">
                  <p:embed/>
                  <p:pic>
                    <p:nvPicPr>
                      <p:cNvPr id="0" name=""/>
                      <p:cNvPicPr/>
                      <p:nvPr/>
                    </p:nvPicPr>
                    <p:blipFill>
                      <a:blip r:embed="rId4"/>
                      <a:stretch>
                        <a:fillRect/>
                      </a:stretch>
                    </p:blipFill>
                    <p:spPr>
                      <a:xfrm>
                        <a:off x="2286000" y="381000"/>
                        <a:ext cx="3929062" cy="712788"/>
                      </a:xfrm>
                      <a:prstGeom prst="rect">
                        <a:avLst/>
                      </a:prstGeom>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567730069"/>
              </p:ext>
            </p:extLst>
          </p:nvPr>
        </p:nvGraphicFramePr>
        <p:xfrm>
          <a:off x="1295400" y="1447800"/>
          <a:ext cx="6489700" cy="2057400"/>
        </p:xfrm>
        <a:graphic>
          <a:graphicData uri="http://schemas.openxmlformats.org/presentationml/2006/ole">
            <mc:AlternateContent xmlns:mc="http://schemas.openxmlformats.org/markup-compatibility/2006">
              <mc:Choice xmlns:v="urn:schemas-microsoft-com:vml" Requires="v">
                <p:oleObj spid="_x0000_s5144" name="Document" r:id="rId6" imgW="6489700" imgH="2057400" progId="Word.Document.12">
                  <p:embed/>
                </p:oleObj>
              </mc:Choice>
              <mc:Fallback>
                <p:oleObj name="Document" r:id="rId6" imgW="6489700" imgH="2057400" progId="Word.Document.12">
                  <p:embed/>
                  <p:pic>
                    <p:nvPicPr>
                      <p:cNvPr id="0" name=""/>
                      <p:cNvPicPr/>
                      <p:nvPr/>
                    </p:nvPicPr>
                    <p:blipFill>
                      <a:blip r:embed="rId7"/>
                      <a:stretch>
                        <a:fillRect/>
                      </a:stretch>
                    </p:blipFill>
                    <p:spPr>
                      <a:xfrm>
                        <a:off x="1295400" y="1447800"/>
                        <a:ext cx="6489700" cy="2057400"/>
                      </a:xfrm>
                      <a:prstGeom prst="rect">
                        <a:avLst/>
                      </a:prstGeom>
                    </p:spPr>
                  </p:pic>
                </p:oleObj>
              </mc:Fallback>
            </mc:AlternateContent>
          </a:graphicData>
        </a:graphic>
      </p:graphicFrame>
      <p:sp>
        <p:nvSpPr>
          <p:cNvPr id="7" name="TextBox 6"/>
          <p:cNvSpPr txBox="1"/>
          <p:nvPr/>
        </p:nvSpPr>
        <p:spPr>
          <a:xfrm>
            <a:off x="6898876" y="152400"/>
            <a:ext cx="2233304" cy="646331"/>
          </a:xfrm>
          <a:prstGeom prst="rect">
            <a:avLst/>
          </a:prstGeom>
          <a:noFill/>
        </p:spPr>
        <p:txBody>
          <a:bodyPr wrap="none" rtlCol="0">
            <a:spAutoFit/>
          </a:bodyPr>
          <a:lstStyle/>
          <a:p>
            <a:r>
              <a:rPr lang="en-US" dirty="0" smtClean="0">
                <a:solidFill>
                  <a:srgbClr val="FF0000"/>
                </a:solidFill>
              </a:rPr>
              <a:t>Quiz Team Questions, </a:t>
            </a:r>
          </a:p>
          <a:p>
            <a:r>
              <a:rPr lang="en-US" dirty="0" smtClean="0">
                <a:solidFill>
                  <a:srgbClr val="FF0000"/>
                </a:solidFill>
              </a:rPr>
              <a:t>Round 1-A</a:t>
            </a:r>
            <a:endParaRPr lang="en-US" dirty="0">
              <a:solidFill>
                <a:srgbClr val="FF0000"/>
              </a:solidFill>
            </a:endParaRPr>
          </a:p>
        </p:txBody>
      </p:sp>
      <p:pic>
        <p:nvPicPr>
          <p:cNvPr id="9" name="Picture 8"/>
          <p:cNvPicPr>
            <a:picLocks noChangeAspect="1"/>
          </p:cNvPicPr>
          <p:nvPr/>
        </p:nvPicPr>
        <p:blipFill>
          <a:blip r:embed="rId8"/>
          <a:stretch>
            <a:fillRect/>
          </a:stretch>
        </p:blipFill>
        <p:spPr>
          <a:xfrm rot="902378">
            <a:off x="5339880" y="-145513"/>
            <a:ext cx="3724792" cy="6858000"/>
          </a:xfrm>
          <a:prstGeom prst="rect">
            <a:avLst/>
          </a:prstGeom>
          <a:solidFill>
            <a:schemeClr val="tx1"/>
          </a:solidFill>
          <a:ln>
            <a:solidFill>
              <a:schemeClr val="tx1"/>
            </a:solidFill>
          </a:ln>
          <a:effectLst>
            <a:outerShdw blurRad="606425" dist="139700" dir="2700000" sx="102000" sy="102000" algn="tl" rotWithShape="0">
              <a:srgbClr val="000000">
                <a:alpha val="66000"/>
              </a:srgbClr>
            </a:outerShdw>
          </a:effectLst>
        </p:spPr>
      </p:pic>
      <p:sp>
        <p:nvSpPr>
          <p:cNvPr id="12" name="Oval 11"/>
          <p:cNvSpPr/>
          <p:nvPr/>
        </p:nvSpPr>
        <p:spPr>
          <a:xfrm>
            <a:off x="5825487" y="1927587"/>
            <a:ext cx="255534" cy="262024"/>
          </a:xfrm>
          <a:prstGeom prst="ellipse">
            <a:avLst/>
          </a:prstGeom>
          <a:solidFill>
            <a:srgbClr val="00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p:nvPr/>
        </p:nvSpPr>
        <p:spPr>
          <a:xfrm>
            <a:off x="5375597" y="3664365"/>
            <a:ext cx="255534" cy="262024"/>
          </a:xfrm>
          <a:prstGeom prst="ellipse">
            <a:avLst/>
          </a:prstGeom>
          <a:solidFill>
            <a:srgbClr val="00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p:cNvSpPr/>
          <p:nvPr/>
        </p:nvSpPr>
        <p:spPr>
          <a:xfrm>
            <a:off x="8747606" y="2769386"/>
            <a:ext cx="255534" cy="262024"/>
          </a:xfrm>
          <a:prstGeom prst="ellipse">
            <a:avLst/>
          </a:prstGeom>
          <a:solidFill>
            <a:srgbClr val="00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9"/>
          <a:stretch>
            <a:fillRect/>
          </a:stretch>
        </p:blipFill>
        <p:spPr>
          <a:xfrm>
            <a:off x="2019732" y="152400"/>
            <a:ext cx="4216400" cy="1930400"/>
          </a:xfrm>
          <a:prstGeom prst="rect">
            <a:avLst/>
          </a:prstGeom>
        </p:spPr>
      </p:pic>
    </p:spTree>
    <p:extLst>
      <p:ext uri="{BB962C8B-B14F-4D97-AF65-F5344CB8AC3E}">
        <p14:creationId xmlns:p14="http://schemas.microsoft.com/office/powerpoint/2010/main" val="115566840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par>
                          <p:cTn id="7" fill="hold">
                            <p:stCondLst>
                              <p:cond delay="0"/>
                            </p:stCondLst>
                            <p:childTnLst>
                              <p:par>
                                <p:cTn id="8" presetID="0" presetClass="path" presetSubtype="0" accel="50000" decel="50000" fill="hold" nodeType="afterEffect">
                                  <p:stCondLst>
                                    <p:cond delay="0"/>
                                  </p:stCondLst>
                                  <p:childTnLst>
                                    <p:animMotion origin="layout" path="M 0.39653 -0.10887 L 0.00017 0.04123 " pathEditMode="relative" rAng="0" ptsTypes="AA">
                                      <p:cBhvr>
                                        <p:cTn id="9" dur="1000" fill="hold"/>
                                        <p:tgtEl>
                                          <p:spTgt spid="9"/>
                                        </p:tgtEl>
                                        <p:attrNameLst>
                                          <p:attrName>ppt_x</p:attrName>
                                          <p:attrName>ppt_y</p:attrName>
                                        </p:attrNameLst>
                                      </p:cBhvr>
                                      <p:rCtr x="-19827" y="7505"/>
                                    </p:animMotion>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childTnLst>
                                </p:cTn>
                              </p:par>
                            </p:childTnLst>
                          </p:cTn>
                        </p:par>
                        <p:par>
                          <p:cTn id="14" fill="hold">
                            <p:stCondLst>
                              <p:cond delay="0"/>
                            </p:stCondLst>
                            <p:childTnLst>
                              <p:par>
                                <p:cTn id="15" presetID="0" presetClass="path" presetSubtype="0" accel="50000" decel="50000" fill="hold" nodeType="afterEffect">
                                  <p:stCondLst>
                                    <p:cond delay="0"/>
                                  </p:stCondLst>
                                  <p:childTnLst>
                                    <p:animMotion origin="layout" path="M -0.8569 -8.28816E-6 C -0.72906 -0.04564 -0.60104 -0.09104 -0.45828 -0.09104 C -0.31553 -0.09104 -0.07632 -0.0146 -7.63226E-7 -8.28816E-6 " pathEditMode="relative" ptsTypes="aaA">
                                      <p:cBhvr>
                                        <p:cTn id="16" dur="1000" fill="hold"/>
                                        <p:tgtEl>
                                          <p:spTgt spid="10"/>
                                        </p:tgtEl>
                                        <p:attrNameLst>
                                          <p:attrName>ppt_x</p:attrName>
                                          <p:attrName>ppt_y</p:attrName>
                                        </p:attrNameLst>
                                      </p:cBhvr>
                                    </p:animMotion>
                                  </p:childTnLst>
                                </p:cTn>
                              </p:par>
                            </p:childTnLst>
                          </p:cTn>
                        </p:par>
                        <p:par>
                          <p:cTn id="17" fill="hold">
                            <p:stCondLst>
                              <p:cond delay="1000"/>
                            </p:stCondLst>
                            <p:childTnLst>
                              <p:par>
                                <p:cTn id="18" presetID="1" presetClass="entr" presetSubtype="0"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childTnLst>
                                </p:cTn>
                              </p:par>
                            </p:childTnLst>
                          </p:cTn>
                        </p:par>
                        <p:par>
                          <p:cTn id="20" fill="hold">
                            <p:stCondLst>
                              <p:cond delay="1000"/>
                            </p:stCondLst>
                            <p:childTnLst>
                              <p:par>
                                <p:cTn id="21" presetID="51" presetClass="path" presetSubtype="0" accel="50000" decel="50000" fill="hold" nodeType="afterEffect">
                                  <p:stCondLst>
                                    <p:cond delay="0"/>
                                  </p:stCondLst>
                                  <p:childTnLst>
                                    <p:animMotion origin="layout" path="M -2.08442E-8 2.44794E-6 L -0.04117 0.07519 C -0.0502 0.09093 -0.05524 0.11476 -0.05524 0.13975 C -0.05524 0.16751 -0.0502 0.19019 -0.04117 0.20615 L -2.08442E-8 0.28158 " pathEditMode="relative" rAng="0" ptsTypes="FffFF">
                                      <p:cBhvr>
                                        <p:cTn id="22" dur="1000" fill="hold"/>
                                        <p:tgtEl>
                                          <p:spTgt spid="10"/>
                                        </p:tgtEl>
                                        <p:attrNameLst>
                                          <p:attrName>ppt_x</p:attrName>
                                          <p:attrName>ppt_y</p:attrName>
                                        </p:attrNameLst>
                                      </p:cBhvr>
                                      <p:rCtr x="-2762" y="14091"/>
                                    </p:animMotion>
                                  </p:childTnLst>
                                </p:cTn>
                              </p:par>
                            </p:childTnLst>
                          </p:cTn>
                        </p:par>
                        <p:par>
                          <p:cTn id="23" fill="hold">
                            <p:stCondLst>
                              <p:cond delay="2000"/>
                            </p:stCondLst>
                            <p:childTnLst>
                              <p:par>
                                <p:cTn id="24" presetID="1" presetClass="entr" presetSubtype="0"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childTnLst>
                                </p:cTn>
                              </p:par>
                            </p:childTnLst>
                          </p:cTn>
                        </p:par>
                        <p:par>
                          <p:cTn id="26" fill="hold">
                            <p:stCondLst>
                              <p:cond delay="2000"/>
                            </p:stCondLst>
                            <p:childTnLst>
                              <p:par>
                                <p:cTn id="27" presetID="0" presetClass="path" presetSubtype="0" accel="50000" decel="50000" fill="hold" nodeType="afterEffect">
                                  <p:stCondLst>
                                    <p:cond delay="0"/>
                                  </p:stCondLst>
                                  <p:childTnLst>
                                    <p:animMotion origin="layout" path="M 0.00139 0.28181 L 0.33298 0.17469 " pathEditMode="relative" rAng="0" ptsTypes="AA">
                                      <p:cBhvr>
                                        <p:cTn id="28" dur="1000" fill="hold"/>
                                        <p:tgtEl>
                                          <p:spTgt spid="10"/>
                                        </p:tgtEl>
                                        <p:attrNameLst>
                                          <p:attrName>ppt_x</p:attrName>
                                          <p:attrName>ppt_y</p:attrName>
                                        </p:attrNameLst>
                                      </p:cBhvr>
                                      <p:rCtr x="16571" y="-5368"/>
                                    </p:animMotion>
                                  </p:childTnLst>
                                </p:cTn>
                              </p:par>
                            </p:childTnLst>
                          </p:cTn>
                        </p:par>
                        <p:par>
                          <p:cTn id="29" fill="hold">
                            <p:stCondLst>
                              <p:cond delay="3000"/>
                            </p:stCondLst>
                            <p:childTnLst>
                              <p:par>
                                <p:cTn id="30" presetID="1" presetClass="entr" presetSubtype="0"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childTnLst>
                                </p:cTn>
                              </p:par>
                            </p:childTnLst>
                          </p:cTn>
                        </p:par>
                        <p:par>
                          <p:cTn id="32" fill="hold">
                            <p:stCondLst>
                              <p:cond delay="3000"/>
                            </p:stCondLst>
                            <p:childTnLst>
                              <p:par>
                                <p:cTn id="33" presetID="0" presetClass="path" presetSubtype="0" accel="50000" decel="50000" fill="hold" nodeType="afterEffect">
                                  <p:stCondLst>
                                    <p:cond delay="0"/>
                                  </p:stCondLst>
                                  <p:childTnLst>
                                    <p:animMotion origin="layout" path="M 0.33253 0.17489 L -0.85689 2.14732E-6 " pathEditMode="relative" rAng="0" ptsTypes="AA">
                                      <p:cBhvr>
                                        <p:cTn id="34" dur="1000" fill="hold"/>
                                        <p:tgtEl>
                                          <p:spTgt spid="10"/>
                                        </p:tgtEl>
                                        <p:attrNameLst>
                                          <p:attrName>ppt_x</p:attrName>
                                          <p:attrName>ppt_y</p:attrName>
                                        </p:attrNameLst>
                                      </p:cBhvr>
                                      <p:rCtr x="-59480" y="-875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00127" y="810052"/>
            <a:ext cx="184731" cy="369332"/>
          </a:xfrm>
          <a:prstGeom prst="rect">
            <a:avLst/>
          </a:prstGeom>
          <a:solidFill>
            <a:schemeClr val="bg1"/>
          </a:solidFill>
        </p:spPr>
        <p:txBody>
          <a:bodyPr wrap="none" rtlCol="0">
            <a:spAutoFit/>
          </a:bodyPr>
          <a:lstStyle/>
          <a:p>
            <a:pPr algn="l" eaLnBrk="1" fontAlgn="auto" hangingPunct="1">
              <a:spcBef>
                <a:spcPts val="0"/>
              </a:spcBef>
              <a:spcAft>
                <a:spcPts val="0"/>
              </a:spcAft>
            </a:pPr>
            <a:endParaRPr lang="en-US" sz="1800" dirty="0">
              <a:solidFill>
                <a:prstClr val="black"/>
              </a:solidFill>
              <a:latin typeface="Calibri"/>
              <a:ea typeface="+mn-ea"/>
              <a:cs typeface="+mn-cs"/>
            </a:endParaRPr>
          </a:p>
        </p:txBody>
      </p:sp>
      <p:sp>
        <p:nvSpPr>
          <p:cNvPr id="5" name="TextBox 4"/>
          <p:cNvSpPr txBox="1"/>
          <p:nvPr/>
        </p:nvSpPr>
        <p:spPr>
          <a:xfrm>
            <a:off x="576669" y="810052"/>
            <a:ext cx="1497526" cy="369332"/>
          </a:xfrm>
          <a:prstGeom prst="rect">
            <a:avLst/>
          </a:prstGeom>
          <a:noFill/>
        </p:spPr>
        <p:txBody>
          <a:bodyPr wrap="none" rtlCol="0">
            <a:spAutoFit/>
          </a:bodyPr>
          <a:lstStyle/>
          <a:p>
            <a:pPr algn="l" eaLnBrk="1" fontAlgn="auto" hangingPunct="1">
              <a:spcBef>
                <a:spcPts val="0"/>
              </a:spcBef>
              <a:spcAft>
                <a:spcPts val="0"/>
              </a:spcAft>
            </a:pPr>
            <a:r>
              <a:rPr lang="en-US" sz="1800" dirty="0" smtClean="0">
                <a:solidFill>
                  <a:prstClr val="black"/>
                </a:solidFill>
                <a:latin typeface="Calibri"/>
                <a:ea typeface="+mn-ea"/>
                <a:cs typeface="+mn-cs"/>
              </a:rPr>
              <a:t>Summer 2010</a:t>
            </a:r>
            <a:endParaRPr lang="en-US" sz="1800" dirty="0">
              <a:solidFill>
                <a:prstClr val="black"/>
              </a:solidFill>
              <a:latin typeface="Calibri"/>
              <a:ea typeface="+mn-ea"/>
              <a:cs typeface="+mn-cs"/>
            </a:endParaRPr>
          </a:p>
        </p:txBody>
      </p:sp>
      <p:sp>
        <p:nvSpPr>
          <p:cNvPr id="6" name="TextBox 5"/>
          <p:cNvSpPr txBox="1"/>
          <p:nvPr/>
        </p:nvSpPr>
        <p:spPr>
          <a:xfrm>
            <a:off x="76201" y="1341083"/>
            <a:ext cx="2150312" cy="4801314"/>
          </a:xfrm>
          <a:prstGeom prst="rect">
            <a:avLst/>
          </a:prstGeom>
          <a:solidFill>
            <a:schemeClr val="tx2">
              <a:lumMod val="40000"/>
              <a:lumOff val="60000"/>
            </a:schemeClr>
          </a:solidFill>
        </p:spPr>
        <p:txBody>
          <a:bodyPr wrap="square" rtlCol="0">
            <a:spAutoFit/>
          </a:bodyPr>
          <a:lstStyle/>
          <a:p>
            <a:pPr eaLnBrk="1" fontAlgn="auto" hangingPunct="1">
              <a:spcBef>
                <a:spcPts val="0"/>
              </a:spcBef>
              <a:spcAft>
                <a:spcPts val="0"/>
              </a:spcAft>
            </a:pPr>
            <a:r>
              <a:rPr lang="en-US" sz="1800" b="1" dirty="0" smtClean="0">
                <a:solidFill>
                  <a:prstClr val="black"/>
                </a:solidFill>
                <a:latin typeface="Calibri"/>
                <a:ea typeface="+mn-ea"/>
                <a:cs typeface="+mn-cs"/>
              </a:rPr>
              <a:t>What is critical thinking?</a:t>
            </a:r>
          </a:p>
          <a:p>
            <a:pPr eaLnBrk="1" fontAlgn="auto" hangingPunct="1">
              <a:spcBef>
                <a:spcPts val="0"/>
              </a:spcBef>
              <a:spcAft>
                <a:spcPts val="0"/>
              </a:spcAft>
            </a:pPr>
            <a:endParaRPr lang="en-US" b="1" dirty="0">
              <a:solidFill>
                <a:prstClr val="black"/>
              </a:solidFill>
              <a:latin typeface="Calibri"/>
            </a:endParaRPr>
          </a:p>
          <a:p>
            <a:pPr eaLnBrk="1" fontAlgn="auto" hangingPunct="1">
              <a:spcBef>
                <a:spcPts val="0"/>
              </a:spcBef>
              <a:spcAft>
                <a:spcPts val="0"/>
              </a:spcAft>
            </a:pPr>
            <a:endParaRPr lang="en-US" sz="1800" b="1" dirty="0" smtClean="0">
              <a:solidFill>
                <a:prstClr val="black"/>
              </a:solidFill>
              <a:latin typeface="Calibri"/>
              <a:ea typeface="+mn-ea"/>
              <a:cs typeface="+mn-cs"/>
            </a:endParaRPr>
          </a:p>
          <a:p>
            <a:pPr eaLnBrk="1" fontAlgn="auto" hangingPunct="1">
              <a:spcBef>
                <a:spcPts val="0"/>
              </a:spcBef>
              <a:spcAft>
                <a:spcPts val="0"/>
              </a:spcAft>
            </a:pPr>
            <a:endParaRPr lang="en-US" sz="1800" b="1" dirty="0" smtClean="0">
              <a:solidFill>
                <a:prstClr val="black"/>
              </a:solidFill>
              <a:latin typeface="Calibri"/>
              <a:ea typeface="+mn-ea"/>
              <a:cs typeface="+mn-cs"/>
            </a:endParaRPr>
          </a:p>
          <a:p>
            <a:pPr eaLnBrk="1" fontAlgn="auto" hangingPunct="1">
              <a:spcBef>
                <a:spcPts val="0"/>
              </a:spcBef>
              <a:spcAft>
                <a:spcPts val="0"/>
              </a:spcAft>
            </a:pPr>
            <a:endParaRPr lang="en-US" sz="1800" b="0" dirty="0">
              <a:solidFill>
                <a:prstClr val="black"/>
              </a:solidFill>
              <a:latin typeface="Calibri"/>
              <a:ea typeface="+mn-ea"/>
              <a:cs typeface="+mn-cs"/>
            </a:endParaRPr>
          </a:p>
          <a:p>
            <a:pPr eaLnBrk="1" fontAlgn="auto" hangingPunct="1">
              <a:spcBef>
                <a:spcPts val="0"/>
              </a:spcBef>
              <a:spcAft>
                <a:spcPts val="0"/>
              </a:spcAft>
            </a:pPr>
            <a:endParaRPr lang="en-US" sz="1800" b="1" dirty="0" smtClean="0">
              <a:solidFill>
                <a:prstClr val="black"/>
              </a:solidFill>
              <a:latin typeface="Calibri"/>
              <a:ea typeface="+mn-ea"/>
              <a:cs typeface="+mn-cs"/>
            </a:endParaRPr>
          </a:p>
          <a:p>
            <a:pPr eaLnBrk="1" fontAlgn="auto" hangingPunct="1">
              <a:spcBef>
                <a:spcPts val="0"/>
              </a:spcBef>
              <a:spcAft>
                <a:spcPts val="0"/>
              </a:spcAft>
            </a:pPr>
            <a:endParaRPr lang="en-US" b="1" dirty="0">
              <a:solidFill>
                <a:prstClr val="black"/>
              </a:solidFill>
              <a:latin typeface="Calibri"/>
            </a:endParaRPr>
          </a:p>
          <a:p>
            <a:pPr eaLnBrk="1" fontAlgn="auto" hangingPunct="1">
              <a:spcBef>
                <a:spcPts val="0"/>
              </a:spcBef>
              <a:spcAft>
                <a:spcPts val="0"/>
              </a:spcAft>
            </a:pPr>
            <a:endParaRPr lang="en-US" sz="1800" b="1" dirty="0" smtClean="0">
              <a:solidFill>
                <a:prstClr val="black"/>
              </a:solidFill>
              <a:latin typeface="Calibri"/>
              <a:ea typeface="+mn-ea"/>
              <a:cs typeface="+mn-cs"/>
            </a:endParaRPr>
          </a:p>
          <a:p>
            <a:pPr eaLnBrk="1" fontAlgn="auto" hangingPunct="1">
              <a:spcBef>
                <a:spcPts val="0"/>
              </a:spcBef>
              <a:spcAft>
                <a:spcPts val="0"/>
              </a:spcAft>
            </a:pPr>
            <a:endParaRPr lang="en-US" b="1" dirty="0">
              <a:solidFill>
                <a:prstClr val="black"/>
              </a:solidFill>
              <a:latin typeface="Calibri"/>
            </a:endParaRPr>
          </a:p>
          <a:p>
            <a:pPr eaLnBrk="1" fontAlgn="auto" hangingPunct="1">
              <a:spcBef>
                <a:spcPts val="0"/>
              </a:spcBef>
              <a:spcAft>
                <a:spcPts val="0"/>
              </a:spcAft>
            </a:pPr>
            <a:endParaRPr lang="en-US" sz="1800" b="1" dirty="0" smtClean="0">
              <a:solidFill>
                <a:prstClr val="black"/>
              </a:solidFill>
              <a:latin typeface="Calibri"/>
              <a:ea typeface="+mn-ea"/>
              <a:cs typeface="+mn-cs"/>
            </a:endParaRPr>
          </a:p>
          <a:p>
            <a:pPr eaLnBrk="1" fontAlgn="auto" hangingPunct="1">
              <a:spcBef>
                <a:spcPts val="0"/>
              </a:spcBef>
              <a:spcAft>
                <a:spcPts val="0"/>
              </a:spcAft>
            </a:pPr>
            <a:endParaRPr lang="en-US" b="1" dirty="0">
              <a:solidFill>
                <a:prstClr val="black"/>
              </a:solidFill>
              <a:latin typeface="Calibri"/>
            </a:endParaRPr>
          </a:p>
          <a:p>
            <a:pPr eaLnBrk="1" fontAlgn="auto" hangingPunct="1">
              <a:spcBef>
                <a:spcPts val="0"/>
              </a:spcBef>
              <a:spcAft>
                <a:spcPts val="0"/>
              </a:spcAft>
            </a:pPr>
            <a:endParaRPr lang="en-US" sz="1800" b="1" dirty="0" smtClean="0">
              <a:solidFill>
                <a:prstClr val="black"/>
              </a:solidFill>
              <a:latin typeface="Calibri"/>
              <a:ea typeface="+mn-ea"/>
              <a:cs typeface="+mn-cs"/>
            </a:endParaRPr>
          </a:p>
          <a:p>
            <a:pPr eaLnBrk="1" fontAlgn="auto" hangingPunct="1">
              <a:spcBef>
                <a:spcPts val="0"/>
              </a:spcBef>
              <a:spcAft>
                <a:spcPts val="0"/>
              </a:spcAft>
            </a:pPr>
            <a:r>
              <a:rPr lang="en-US" sz="1800" b="1" dirty="0" smtClean="0">
                <a:solidFill>
                  <a:prstClr val="black"/>
                </a:solidFill>
                <a:latin typeface="Calibri"/>
                <a:ea typeface="+mn-ea"/>
                <a:cs typeface="+mn-cs"/>
              </a:rPr>
              <a:t>How can you measure it?</a:t>
            </a:r>
          </a:p>
          <a:p>
            <a:pPr eaLnBrk="1" fontAlgn="auto" hangingPunct="1">
              <a:spcBef>
                <a:spcPts val="0"/>
              </a:spcBef>
              <a:spcAft>
                <a:spcPts val="0"/>
              </a:spcAft>
            </a:pPr>
            <a:endParaRPr lang="en-US" b="1" dirty="0">
              <a:solidFill>
                <a:prstClr val="black"/>
              </a:solidFill>
              <a:latin typeface="Calibri"/>
            </a:endParaRPr>
          </a:p>
          <a:p>
            <a:pPr eaLnBrk="1" fontAlgn="auto" hangingPunct="1">
              <a:spcBef>
                <a:spcPts val="0"/>
              </a:spcBef>
              <a:spcAft>
                <a:spcPts val="0"/>
              </a:spcAft>
            </a:pPr>
            <a:endParaRPr lang="en-US" sz="1800" b="1" dirty="0" smtClean="0">
              <a:solidFill>
                <a:prstClr val="black"/>
              </a:solidFill>
              <a:latin typeface="Calibri"/>
              <a:ea typeface="+mn-ea"/>
              <a:cs typeface="+mn-cs"/>
            </a:endParaRPr>
          </a:p>
        </p:txBody>
      </p:sp>
      <p:sp>
        <p:nvSpPr>
          <p:cNvPr id="7" name="TextBox 6"/>
          <p:cNvSpPr txBox="1"/>
          <p:nvPr/>
        </p:nvSpPr>
        <p:spPr>
          <a:xfrm>
            <a:off x="2886985" y="810052"/>
            <a:ext cx="1021626" cy="369332"/>
          </a:xfrm>
          <a:prstGeom prst="rect">
            <a:avLst/>
          </a:prstGeom>
          <a:noFill/>
        </p:spPr>
        <p:txBody>
          <a:bodyPr wrap="none" rtlCol="0">
            <a:spAutoFit/>
          </a:bodyPr>
          <a:lstStyle/>
          <a:p>
            <a:pPr algn="l" eaLnBrk="1" fontAlgn="auto" hangingPunct="1">
              <a:spcBef>
                <a:spcPts val="0"/>
              </a:spcBef>
              <a:spcAft>
                <a:spcPts val="0"/>
              </a:spcAft>
            </a:pPr>
            <a:r>
              <a:rPr lang="en-US" sz="1800" dirty="0" smtClean="0">
                <a:solidFill>
                  <a:prstClr val="black"/>
                </a:solidFill>
                <a:latin typeface="Calibri"/>
                <a:ea typeface="+mn-ea"/>
                <a:cs typeface="+mn-cs"/>
              </a:rPr>
              <a:t>Fall 2010</a:t>
            </a:r>
            <a:endParaRPr lang="en-US" sz="1800" dirty="0">
              <a:solidFill>
                <a:prstClr val="black"/>
              </a:solidFill>
              <a:latin typeface="Calibri"/>
              <a:ea typeface="+mn-ea"/>
              <a:cs typeface="+mn-cs"/>
            </a:endParaRPr>
          </a:p>
        </p:txBody>
      </p:sp>
      <p:sp>
        <p:nvSpPr>
          <p:cNvPr id="8" name="TextBox 7"/>
          <p:cNvSpPr txBox="1"/>
          <p:nvPr/>
        </p:nvSpPr>
        <p:spPr>
          <a:xfrm>
            <a:off x="2283791" y="1317404"/>
            <a:ext cx="2274268" cy="4801314"/>
          </a:xfrm>
          <a:prstGeom prst="rect">
            <a:avLst/>
          </a:prstGeom>
          <a:solidFill>
            <a:schemeClr val="accent2">
              <a:lumMod val="40000"/>
              <a:lumOff val="60000"/>
            </a:schemeClr>
          </a:solidFill>
        </p:spPr>
        <p:txBody>
          <a:bodyPr wrap="square" rtlCol="0">
            <a:spAutoFit/>
          </a:bodyPr>
          <a:lstStyle/>
          <a:p>
            <a:pPr eaLnBrk="1" fontAlgn="auto" hangingPunct="1">
              <a:spcBef>
                <a:spcPts val="0"/>
              </a:spcBef>
              <a:spcAft>
                <a:spcPts val="0"/>
              </a:spcAft>
            </a:pPr>
            <a:r>
              <a:rPr lang="en-US" sz="1800" b="1" dirty="0" smtClean="0">
                <a:solidFill>
                  <a:prstClr val="black"/>
                </a:solidFill>
                <a:latin typeface="Calibri"/>
                <a:ea typeface="+mn-ea"/>
                <a:cs typeface="+mn-cs"/>
              </a:rPr>
              <a:t>How much does student’s critical thinking usually improve?</a:t>
            </a:r>
          </a:p>
          <a:p>
            <a:pPr eaLnBrk="1" fontAlgn="auto" hangingPunct="1">
              <a:spcBef>
                <a:spcPts val="0"/>
              </a:spcBef>
              <a:spcAft>
                <a:spcPts val="0"/>
              </a:spcAft>
            </a:pPr>
            <a:endParaRPr lang="en-US" sz="1800" b="0" dirty="0" smtClean="0">
              <a:solidFill>
                <a:prstClr val="black"/>
              </a:solidFill>
              <a:latin typeface="Calibri"/>
              <a:ea typeface="+mn-ea"/>
              <a:cs typeface="+mn-cs"/>
            </a:endParaRPr>
          </a:p>
          <a:p>
            <a:pPr eaLnBrk="1" fontAlgn="auto" hangingPunct="1">
              <a:spcBef>
                <a:spcPts val="0"/>
              </a:spcBef>
              <a:spcAft>
                <a:spcPts val="0"/>
              </a:spcAft>
            </a:pPr>
            <a:endParaRPr lang="en-US" sz="1800" b="0" dirty="0">
              <a:solidFill>
                <a:prstClr val="black"/>
              </a:solidFill>
              <a:latin typeface="Calibri"/>
              <a:ea typeface="+mn-ea"/>
              <a:cs typeface="+mn-cs"/>
            </a:endParaRPr>
          </a:p>
          <a:p>
            <a:pPr eaLnBrk="1" fontAlgn="auto" hangingPunct="1">
              <a:spcBef>
                <a:spcPts val="0"/>
              </a:spcBef>
              <a:spcAft>
                <a:spcPts val="0"/>
              </a:spcAft>
            </a:pPr>
            <a:endParaRPr lang="en-US" sz="1800" b="0" dirty="0" smtClean="0">
              <a:solidFill>
                <a:prstClr val="black"/>
              </a:solidFill>
              <a:latin typeface="Calibri"/>
              <a:ea typeface="+mn-ea"/>
              <a:cs typeface="+mn-cs"/>
            </a:endParaRPr>
          </a:p>
          <a:p>
            <a:pPr eaLnBrk="1" fontAlgn="auto" hangingPunct="1">
              <a:spcBef>
                <a:spcPts val="0"/>
              </a:spcBef>
              <a:spcAft>
                <a:spcPts val="0"/>
              </a:spcAft>
            </a:pPr>
            <a:endParaRPr lang="en-US" dirty="0">
              <a:solidFill>
                <a:prstClr val="black"/>
              </a:solidFill>
              <a:latin typeface="Calibri"/>
            </a:endParaRPr>
          </a:p>
          <a:p>
            <a:pPr eaLnBrk="1" fontAlgn="auto" hangingPunct="1">
              <a:spcBef>
                <a:spcPts val="0"/>
              </a:spcBef>
              <a:spcAft>
                <a:spcPts val="0"/>
              </a:spcAft>
            </a:pPr>
            <a:endParaRPr lang="en-US" sz="1800" b="0" dirty="0" smtClean="0">
              <a:solidFill>
                <a:prstClr val="black"/>
              </a:solidFill>
              <a:latin typeface="Calibri"/>
              <a:ea typeface="+mn-ea"/>
              <a:cs typeface="+mn-cs"/>
            </a:endParaRPr>
          </a:p>
          <a:p>
            <a:pPr eaLnBrk="1" fontAlgn="auto" hangingPunct="1">
              <a:spcBef>
                <a:spcPts val="0"/>
              </a:spcBef>
              <a:spcAft>
                <a:spcPts val="0"/>
              </a:spcAft>
            </a:pPr>
            <a:endParaRPr lang="en-US" dirty="0">
              <a:solidFill>
                <a:prstClr val="black"/>
              </a:solidFill>
              <a:latin typeface="Calibri"/>
            </a:endParaRPr>
          </a:p>
          <a:p>
            <a:pPr eaLnBrk="1" fontAlgn="auto" hangingPunct="1">
              <a:spcBef>
                <a:spcPts val="0"/>
              </a:spcBef>
              <a:spcAft>
                <a:spcPts val="0"/>
              </a:spcAft>
            </a:pPr>
            <a:endParaRPr lang="en-US" sz="1800" b="0" dirty="0" smtClean="0">
              <a:solidFill>
                <a:prstClr val="black"/>
              </a:solidFill>
              <a:latin typeface="Calibri"/>
              <a:ea typeface="+mn-ea"/>
              <a:cs typeface="+mn-cs"/>
            </a:endParaRPr>
          </a:p>
          <a:p>
            <a:pPr eaLnBrk="1" fontAlgn="auto" hangingPunct="1">
              <a:spcBef>
                <a:spcPts val="0"/>
              </a:spcBef>
              <a:spcAft>
                <a:spcPts val="0"/>
              </a:spcAft>
            </a:pPr>
            <a:r>
              <a:rPr lang="en-US" sz="1800" b="0" dirty="0" smtClean="0">
                <a:solidFill>
                  <a:prstClr val="black"/>
                </a:solidFill>
                <a:latin typeface="Calibri"/>
                <a:ea typeface="+mn-ea"/>
                <a:cs typeface="+mn-cs"/>
              </a:rPr>
              <a:t>Faculty teach as usual</a:t>
            </a:r>
          </a:p>
          <a:p>
            <a:pPr eaLnBrk="1" fontAlgn="auto" hangingPunct="1">
              <a:spcBef>
                <a:spcPts val="0"/>
              </a:spcBef>
              <a:spcAft>
                <a:spcPts val="0"/>
              </a:spcAft>
            </a:pPr>
            <a:endParaRPr lang="en-US" dirty="0" smtClean="0">
              <a:solidFill>
                <a:prstClr val="black"/>
              </a:solidFill>
              <a:latin typeface="Calibri"/>
            </a:endParaRPr>
          </a:p>
          <a:p>
            <a:pPr eaLnBrk="1" fontAlgn="auto" hangingPunct="1">
              <a:spcBef>
                <a:spcPts val="0"/>
              </a:spcBef>
              <a:spcAft>
                <a:spcPts val="0"/>
              </a:spcAft>
            </a:pPr>
            <a:r>
              <a:rPr lang="en-US" dirty="0" smtClean="0">
                <a:solidFill>
                  <a:prstClr val="black"/>
                </a:solidFill>
                <a:latin typeface="Calibri"/>
              </a:rPr>
              <a:t>Students take tests at beginning and end of the quarter</a:t>
            </a:r>
            <a:endParaRPr lang="en-US" sz="1800" b="0" dirty="0" smtClean="0">
              <a:solidFill>
                <a:prstClr val="black"/>
              </a:solidFill>
              <a:latin typeface="Calibri"/>
              <a:ea typeface="+mn-ea"/>
              <a:cs typeface="+mn-cs"/>
            </a:endParaRPr>
          </a:p>
          <a:p>
            <a:pPr eaLnBrk="1" fontAlgn="auto" hangingPunct="1">
              <a:spcBef>
                <a:spcPts val="0"/>
              </a:spcBef>
              <a:spcAft>
                <a:spcPts val="0"/>
              </a:spcAft>
            </a:pPr>
            <a:endParaRPr lang="en-US" sz="1800" b="0" dirty="0">
              <a:solidFill>
                <a:prstClr val="black"/>
              </a:solidFill>
              <a:latin typeface="Calibri"/>
              <a:ea typeface="+mn-ea"/>
              <a:cs typeface="+mn-cs"/>
            </a:endParaRPr>
          </a:p>
        </p:txBody>
      </p:sp>
      <p:sp>
        <p:nvSpPr>
          <p:cNvPr id="11" name="TextBox 10"/>
          <p:cNvSpPr txBox="1"/>
          <p:nvPr/>
        </p:nvSpPr>
        <p:spPr>
          <a:xfrm>
            <a:off x="7684225" y="812917"/>
            <a:ext cx="1074525" cy="369332"/>
          </a:xfrm>
          <a:prstGeom prst="rect">
            <a:avLst/>
          </a:prstGeom>
          <a:noFill/>
        </p:spPr>
        <p:txBody>
          <a:bodyPr wrap="none" rtlCol="0">
            <a:spAutoFit/>
          </a:bodyPr>
          <a:lstStyle/>
          <a:p>
            <a:pPr algn="l" eaLnBrk="1" fontAlgn="auto" hangingPunct="1">
              <a:spcBef>
                <a:spcPts val="0"/>
              </a:spcBef>
              <a:spcAft>
                <a:spcPts val="0"/>
              </a:spcAft>
            </a:pPr>
            <a:r>
              <a:rPr lang="en-US" sz="1800" dirty="0" smtClean="0">
                <a:solidFill>
                  <a:prstClr val="black"/>
                </a:solidFill>
                <a:latin typeface="Calibri"/>
                <a:ea typeface="+mn-ea"/>
                <a:cs typeface="+mn-cs"/>
              </a:rPr>
              <a:t>Fall 2011 </a:t>
            </a:r>
            <a:endParaRPr lang="en-US" sz="1800" dirty="0">
              <a:solidFill>
                <a:prstClr val="black"/>
              </a:solidFill>
              <a:latin typeface="Calibri"/>
              <a:ea typeface="+mn-ea"/>
              <a:cs typeface="+mn-cs"/>
            </a:endParaRPr>
          </a:p>
        </p:txBody>
      </p:sp>
      <p:sp>
        <p:nvSpPr>
          <p:cNvPr id="12" name="TextBox 11"/>
          <p:cNvSpPr txBox="1"/>
          <p:nvPr/>
        </p:nvSpPr>
        <p:spPr>
          <a:xfrm>
            <a:off x="4648200" y="1341083"/>
            <a:ext cx="2200431" cy="3693319"/>
          </a:xfrm>
          <a:prstGeom prst="rect">
            <a:avLst/>
          </a:prstGeom>
          <a:solidFill>
            <a:schemeClr val="accent3">
              <a:lumMod val="40000"/>
              <a:lumOff val="60000"/>
            </a:schemeClr>
          </a:solidFill>
        </p:spPr>
        <p:txBody>
          <a:bodyPr wrap="square" rtlCol="0">
            <a:spAutoFit/>
          </a:bodyPr>
          <a:lstStyle/>
          <a:p>
            <a:pPr eaLnBrk="1" fontAlgn="auto" hangingPunct="1">
              <a:spcBef>
                <a:spcPts val="0"/>
              </a:spcBef>
              <a:spcAft>
                <a:spcPts val="0"/>
              </a:spcAft>
            </a:pPr>
            <a:r>
              <a:rPr lang="en-US" sz="1800" b="1" dirty="0" smtClean="0">
                <a:solidFill>
                  <a:prstClr val="black"/>
                </a:solidFill>
                <a:latin typeface="Calibri"/>
                <a:ea typeface="+mn-ea"/>
                <a:cs typeface="+mn-cs"/>
              </a:rPr>
              <a:t>How do you teach to improve critical thinking?</a:t>
            </a:r>
          </a:p>
          <a:p>
            <a:pPr eaLnBrk="1" fontAlgn="auto" hangingPunct="1">
              <a:spcBef>
                <a:spcPts val="0"/>
              </a:spcBef>
              <a:spcAft>
                <a:spcPts val="0"/>
              </a:spcAft>
            </a:pPr>
            <a:endParaRPr lang="en-US" b="1" dirty="0">
              <a:solidFill>
                <a:prstClr val="black"/>
              </a:solidFill>
              <a:latin typeface="Calibri"/>
            </a:endParaRPr>
          </a:p>
          <a:p>
            <a:pPr eaLnBrk="1" fontAlgn="auto" hangingPunct="1">
              <a:spcBef>
                <a:spcPts val="0"/>
              </a:spcBef>
              <a:spcAft>
                <a:spcPts val="0"/>
              </a:spcAft>
            </a:pPr>
            <a:endParaRPr lang="en-US" sz="1800" b="1" dirty="0" smtClean="0">
              <a:solidFill>
                <a:prstClr val="black"/>
              </a:solidFill>
              <a:latin typeface="Calibri"/>
              <a:ea typeface="+mn-ea"/>
              <a:cs typeface="+mn-cs"/>
            </a:endParaRPr>
          </a:p>
          <a:p>
            <a:pPr eaLnBrk="1" fontAlgn="auto" hangingPunct="1">
              <a:spcBef>
                <a:spcPts val="0"/>
              </a:spcBef>
              <a:spcAft>
                <a:spcPts val="0"/>
              </a:spcAft>
            </a:pPr>
            <a:endParaRPr lang="en-US" b="1" dirty="0">
              <a:solidFill>
                <a:prstClr val="black"/>
              </a:solidFill>
              <a:latin typeface="Calibri"/>
            </a:endParaRPr>
          </a:p>
          <a:p>
            <a:pPr eaLnBrk="1" fontAlgn="auto" hangingPunct="1">
              <a:spcBef>
                <a:spcPts val="0"/>
              </a:spcBef>
              <a:spcAft>
                <a:spcPts val="0"/>
              </a:spcAft>
            </a:pPr>
            <a:endParaRPr lang="en-US" sz="1800" b="1" dirty="0" smtClean="0">
              <a:solidFill>
                <a:prstClr val="black"/>
              </a:solidFill>
              <a:latin typeface="Calibri"/>
              <a:ea typeface="+mn-ea"/>
              <a:cs typeface="+mn-cs"/>
            </a:endParaRPr>
          </a:p>
          <a:p>
            <a:pPr eaLnBrk="1" fontAlgn="auto" hangingPunct="1">
              <a:spcBef>
                <a:spcPts val="0"/>
              </a:spcBef>
              <a:spcAft>
                <a:spcPts val="0"/>
              </a:spcAft>
            </a:pPr>
            <a:endParaRPr lang="en-US" b="1" dirty="0">
              <a:solidFill>
                <a:prstClr val="black"/>
              </a:solidFill>
              <a:latin typeface="Calibri"/>
            </a:endParaRPr>
          </a:p>
          <a:p>
            <a:pPr eaLnBrk="1" fontAlgn="auto" hangingPunct="1">
              <a:spcBef>
                <a:spcPts val="0"/>
              </a:spcBef>
              <a:spcAft>
                <a:spcPts val="0"/>
              </a:spcAft>
            </a:pPr>
            <a:endParaRPr lang="en-US" sz="1800" b="1" dirty="0" smtClean="0">
              <a:solidFill>
                <a:prstClr val="black"/>
              </a:solidFill>
              <a:latin typeface="Calibri"/>
              <a:ea typeface="+mn-ea"/>
              <a:cs typeface="+mn-cs"/>
            </a:endParaRPr>
          </a:p>
          <a:p>
            <a:pPr eaLnBrk="1" fontAlgn="auto" hangingPunct="1">
              <a:spcBef>
                <a:spcPts val="0"/>
              </a:spcBef>
              <a:spcAft>
                <a:spcPts val="0"/>
              </a:spcAft>
            </a:pPr>
            <a:endParaRPr lang="en-US" sz="1800" b="0" dirty="0">
              <a:solidFill>
                <a:prstClr val="black"/>
              </a:solidFill>
              <a:latin typeface="Calibri"/>
              <a:ea typeface="+mn-ea"/>
              <a:cs typeface="+mn-cs"/>
            </a:endParaRPr>
          </a:p>
          <a:p>
            <a:pPr eaLnBrk="1" fontAlgn="auto" hangingPunct="1">
              <a:spcBef>
                <a:spcPts val="0"/>
              </a:spcBef>
              <a:spcAft>
                <a:spcPts val="0"/>
              </a:spcAft>
            </a:pPr>
            <a:endParaRPr lang="en-US" sz="1800" b="0" dirty="0" smtClean="0">
              <a:solidFill>
                <a:prstClr val="black"/>
              </a:solidFill>
              <a:latin typeface="Calibri"/>
              <a:ea typeface="+mn-ea"/>
              <a:cs typeface="+mn-cs"/>
            </a:endParaRPr>
          </a:p>
          <a:p>
            <a:pPr eaLnBrk="1" fontAlgn="auto" hangingPunct="1">
              <a:spcBef>
                <a:spcPts val="0"/>
              </a:spcBef>
              <a:spcAft>
                <a:spcPts val="0"/>
              </a:spcAft>
            </a:pPr>
            <a:endParaRPr lang="en-US" dirty="0">
              <a:solidFill>
                <a:prstClr val="black"/>
              </a:solidFill>
              <a:latin typeface="Calibri"/>
            </a:endParaRPr>
          </a:p>
          <a:p>
            <a:pPr eaLnBrk="1" fontAlgn="auto" hangingPunct="1">
              <a:spcBef>
                <a:spcPts val="0"/>
              </a:spcBef>
              <a:spcAft>
                <a:spcPts val="0"/>
              </a:spcAft>
            </a:pPr>
            <a:endParaRPr lang="en-US" sz="1800" b="0" dirty="0">
              <a:solidFill>
                <a:prstClr val="black"/>
              </a:solidFill>
              <a:latin typeface="Calibri"/>
              <a:ea typeface="+mn-ea"/>
              <a:cs typeface="+mn-cs"/>
            </a:endParaRPr>
          </a:p>
        </p:txBody>
      </p:sp>
      <p:sp>
        <p:nvSpPr>
          <p:cNvPr id="13" name="TextBox 12"/>
          <p:cNvSpPr txBox="1"/>
          <p:nvPr/>
        </p:nvSpPr>
        <p:spPr>
          <a:xfrm>
            <a:off x="6930401" y="1341083"/>
            <a:ext cx="2061199" cy="4801314"/>
          </a:xfrm>
          <a:prstGeom prst="rect">
            <a:avLst/>
          </a:prstGeom>
          <a:solidFill>
            <a:schemeClr val="accent4">
              <a:lumMod val="40000"/>
              <a:lumOff val="60000"/>
            </a:schemeClr>
          </a:solidFill>
        </p:spPr>
        <p:txBody>
          <a:bodyPr wrap="square" rtlCol="0">
            <a:spAutoFit/>
          </a:bodyPr>
          <a:lstStyle/>
          <a:p>
            <a:pPr eaLnBrk="1" fontAlgn="auto" hangingPunct="1">
              <a:spcBef>
                <a:spcPts val="0"/>
              </a:spcBef>
              <a:spcAft>
                <a:spcPts val="0"/>
              </a:spcAft>
            </a:pPr>
            <a:r>
              <a:rPr lang="en-US" b="1" dirty="0" smtClean="0">
                <a:solidFill>
                  <a:prstClr val="black"/>
                </a:solidFill>
                <a:latin typeface="Calibri"/>
              </a:rPr>
              <a:t>Can we increase gains in critical thinking by changing teaching?</a:t>
            </a:r>
          </a:p>
          <a:p>
            <a:pPr eaLnBrk="1" fontAlgn="auto" hangingPunct="1">
              <a:spcBef>
                <a:spcPts val="0"/>
              </a:spcBef>
              <a:spcAft>
                <a:spcPts val="0"/>
              </a:spcAft>
            </a:pPr>
            <a:endParaRPr lang="en-US" sz="1800" b="0" dirty="0">
              <a:solidFill>
                <a:prstClr val="black"/>
              </a:solidFill>
              <a:latin typeface="Calibri"/>
              <a:ea typeface="+mn-ea"/>
              <a:cs typeface="+mn-cs"/>
            </a:endParaRPr>
          </a:p>
          <a:p>
            <a:pPr eaLnBrk="1" fontAlgn="auto" hangingPunct="1">
              <a:spcBef>
                <a:spcPts val="0"/>
              </a:spcBef>
              <a:spcAft>
                <a:spcPts val="0"/>
              </a:spcAft>
            </a:pPr>
            <a:endParaRPr lang="en-US" sz="1800" b="0" dirty="0" smtClean="0">
              <a:solidFill>
                <a:prstClr val="black"/>
              </a:solidFill>
              <a:latin typeface="Calibri"/>
              <a:ea typeface="+mn-ea"/>
              <a:cs typeface="+mn-cs"/>
            </a:endParaRPr>
          </a:p>
          <a:p>
            <a:pPr eaLnBrk="1" fontAlgn="auto" hangingPunct="1">
              <a:spcBef>
                <a:spcPts val="0"/>
              </a:spcBef>
              <a:spcAft>
                <a:spcPts val="0"/>
              </a:spcAft>
            </a:pPr>
            <a:endParaRPr lang="en-US" dirty="0">
              <a:solidFill>
                <a:prstClr val="black"/>
              </a:solidFill>
              <a:latin typeface="Calibri"/>
            </a:endParaRPr>
          </a:p>
          <a:p>
            <a:pPr eaLnBrk="1" fontAlgn="auto" hangingPunct="1">
              <a:spcBef>
                <a:spcPts val="0"/>
              </a:spcBef>
              <a:spcAft>
                <a:spcPts val="0"/>
              </a:spcAft>
            </a:pPr>
            <a:endParaRPr lang="en-US" sz="1800" b="0" dirty="0" smtClean="0">
              <a:solidFill>
                <a:prstClr val="black"/>
              </a:solidFill>
              <a:latin typeface="Calibri"/>
              <a:ea typeface="+mn-ea"/>
              <a:cs typeface="+mn-cs"/>
            </a:endParaRPr>
          </a:p>
          <a:p>
            <a:pPr algn="l" eaLnBrk="1" fontAlgn="auto" hangingPunct="1">
              <a:spcBef>
                <a:spcPts val="0"/>
              </a:spcBef>
              <a:spcAft>
                <a:spcPts val="0"/>
              </a:spcAft>
            </a:pPr>
            <a:endParaRPr lang="en-US" sz="1800" b="0" dirty="0">
              <a:solidFill>
                <a:prstClr val="black"/>
              </a:solidFill>
              <a:latin typeface="Calibri"/>
              <a:ea typeface="+mn-ea"/>
              <a:cs typeface="+mn-cs"/>
            </a:endParaRPr>
          </a:p>
          <a:p>
            <a:pPr algn="l" eaLnBrk="1" fontAlgn="auto" hangingPunct="1">
              <a:spcBef>
                <a:spcPts val="0"/>
              </a:spcBef>
              <a:spcAft>
                <a:spcPts val="0"/>
              </a:spcAft>
            </a:pPr>
            <a:endParaRPr lang="en-US" sz="1800" b="0" dirty="0" smtClean="0">
              <a:solidFill>
                <a:prstClr val="black"/>
              </a:solidFill>
              <a:latin typeface="Calibri"/>
              <a:ea typeface="+mn-ea"/>
              <a:cs typeface="+mn-cs"/>
            </a:endParaRPr>
          </a:p>
          <a:p>
            <a:pPr algn="l" eaLnBrk="1" fontAlgn="auto" hangingPunct="1">
              <a:spcBef>
                <a:spcPts val="0"/>
              </a:spcBef>
              <a:spcAft>
                <a:spcPts val="0"/>
              </a:spcAft>
            </a:pPr>
            <a:endParaRPr lang="en-US" sz="1800" b="0" dirty="0" smtClean="0">
              <a:solidFill>
                <a:prstClr val="black"/>
              </a:solidFill>
              <a:latin typeface="Calibri"/>
              <a:ea typeface="+mn-ea"/>
              <a:cs typeface="+mn-cs"/>
            </a:endParaRPr>
          </a:p>
          <a:p>
            <a:pPr algn="l" eaLnBrk="1" fontAlgn="auto" hangingPunct="1">
              <a:spcBef>
                <a:spcPts val="0"/>
              </a:spcBef>
              <a:spcAft>
                <a:spcPts val="0"/>
              </a:spcAft>
            </a:pPr>
            <a:r>
              <a:rPr lang="en-US" dirty="0" smtClean="0">
                <a:solidFill>
                  <a:prstClr val="black"/>
                </a:solidFill>
                <a:latin typeface="Calibri"/>
              </a:rPr>
              <a:t>Faculty teach with new methods</a:t>
            </a:r>
          </a:p>
          <a:p>
            <a:pPr algn="l" eaLnBrk="1" fontAlgn="auto" hangingPunct="1">
              <a:spcBef>
                <a:spcPts val="0"/>
              </a:spcBef>
              <a:spcAft>
                <a:spcPts val="0"/>
              </a:spcAft>
            </a:pPr>
            <a:endParaRPr lang="en-US" dirty="0">
              <a:solidFill>
                <a:prstClr val="black"/>
              </a:solidFill>
              <a:latin typeface="Calibri"/>
            </a:endParaRPr>
          </a:p>
          <a:p>
            <a:pPr algn="l" eaLnBrk="1" fontAlgn="auto" hangingPunct="1">
              <a:spcBef>
                <a:spcPts val="0"/>
              </a:spcBef>
              <a:spcAft>
                <a:spcPts val="0"/>
              </a:spcAft>
            </a:pPr>
            <a:r>
              <a:rPr lang="en-US" dirty="0" smtClean="0">
                <a:solidFill>
                  <a:prstClr val="black"/>
                </a:solidFill>
                <a:latin typeface="Calibri"/>
              </a:rPr>
              <a:t>Students take tests at beginning and end of quarter</a:t>
            </a:r>
            <a:endParaRPr lang="en-US" sz="1800" b="0" dirty="0">
              <a:solidFill>
                <a:prstClr val="black"/>
              </a:solidFill>
              <a:latin typeface="Calibri"/>
              <a:ea typeface="+mn-ea"/>
              <a:cs typeface="+mn-cs"/>
            </a:endParaRPr>
          </a:p>
        </p:txBody>
      </p:sp>
      <p:sp>
        <p:nvSpPr>
          <p:cNvPr id="16" name="TextBox 15"/>
          <p:cNvSpPr txBox="1"/>
          <p:nvPr/>
        </p:nvSpPr>
        <p:spPr>
          <a:xfrm>
            <a:off x="2947890" y="27948"/>
            <a:ext cx="3459601" cy="707886"/>
          </a:xfrm>
          <a:prstGeom prst="rect">
            <a:avLst/>
          </a:prstGeom>
          <a:noFill/>
        </p:spPr>
        <p:txBody>
          <a:bodyPr wrap="none" rtlCol="0">
            <a:spAutoFit/>
          </a:bodyPr>
          <a:lstStyle/>
          <a:p>
            <a:pPr algn="l" eaLnBrk="1" fontAlgn="auto" hangingPunct="1">
              <a:spcBef>
                <a:spcPts val="0"/>
              </a:spcBef>
              <a:spcAft>
                <a:spcPts val="0"/>
              </a:spcAft>
            </a:pPr>
            <a:r>
              <a:rPr lang="en-US" sz="4000" dirty="0">
                <a:solidFill>
                  <a:schemeClr val="tx2"/>
                </a:solidFill>
                <a:latin typeface="Arial" pitchFamily="34" charset="0"/>
                <a:ea typeface="+mn-ea"/>
                <a:cs typeface="Arial" pitchFamily="34" charset="0"/>
              </a:rPr>
              <a:t>Study </a:t>
            </a:r>
            <a:r>
              <a:rPr lang="en-US" sz="4000" dirty="0" smtClean="0">
                <a:solidFill>
                  <a:schemeClr val="tx2"/>
                </a:solidFill>
                <a:latin typeface="Arial" pitchFamily="34" charset="0"/>
                <a:ea typeface="+mn-ea"/>
                <a:cs typeface="Arial" pitchFamily="34" charset="0"/>
              </a:rPr>
              <a:t>Design</a:t>
            </a:r>
            <a:endParaRPr lang="en-US" sz="4000" dirty="0">
              <a:solidFill>
                <a:schemeClr val="tx2"/>
              </a:solidFill>
              <a:latin typeface="Arial" pitchFamily="34" charset="0"/>
              <a:ea typeface="+mn-ea"/>
              <a:cs typeface="Arial" pitchFamily="34" charset="0"/>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2827" y="2984875"/>
            <a:ext cx="1556195" cy="10355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05821" y="2921026"/>
            <a:ext cx="1910355" cy="10994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4280" y="2959363"/>
            <a:ext cx="1594533" cy="10610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2"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0842" y="2212025"/>
            <a:ext cx="1771650" cy="2581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4971287" y="810052"/>
            <a:ext cx="1497526" cy="369332"/>
          </a:xfrm>
          <a:prstGeom prst="rect">
            <a:avLst/>
          </a:prstGeom>
        </p:spPr>
        <p:txBody>
          <a:bodyPr wrap="none">
            <a:spAutoFit/>
          </a:bodyPr>
          <a:lstStyle/>
          <a:p>
            <a:r>
              <a:rPr lang="en-US" dirty="0"/>
              <a:t>Summer </a:t>
            </a:r>
            <a:r>
              <a:rPr lang="en-US" dirty="0" smtClean="0"/>
              <a:t>2011</a:t>
            </a:r>
            <a:endParaRPr lang="en-US" dirty="0"/>
          </a:p>
        </p:txBody>
      </p:sp>
    </p:spTree>
    <p:extLst>
      <p:ext uri="{BB962C8B-B14F-4D97-AF65-F5344CB8AC3E}">
        <p14:creationId xmlns:p14="http://schemas.microsoft.com/office/powerpoint/2010/main" val="320050697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Quiz Teams:</a:t>
            </a:r>
            <a:br>
              <a:rPr lang="en-US" dirty="0" smtClean="0"/>
            </a:br>
            <a:r>
              <a:rPr lang="en-US" dirty="0" smtClean="0"/>
              <a:t>Insights and observations</a:t>
            </a:r>
            <a:endParaRPr lang="en-US" u="sng" dirty="0"/>
          </a:p>
        </p:txBody>
      </p:sp>
      <p:sp>
        <p:nvSpPr>
          <p:cNvPr id="3" name="Content Placeholder 2"/>
          <p:cNvSpPr>
            <a:spLocks noGrp="1"/>
          </p:cNvSpPr>
          <p:nvPr>
            <p:ph idx="1"/>
          </p:nvPr>
        </p:nvSpPr>
        <p:spPr>
          <a:xfrm>
            <a:off x="457199" y="1459056"/>
            <a:ext cx="8391721" cy="5029160"/>
          </a:xfrm>
        </p:spPr>
        <p:txBody>
          <a:bodyPr>
            <a:noAutofit/>
          </a:bodyPr>
          <a:lstStyle/>
          <a:p>
            <a:r>
              <a:rPr lang="en-US" sz="2800" dirty="0">
                <a:solidFill>
                  <a:srgbClr val="0000FF"/>
                </a:solidFill>
              </a:rPr>
              <a:t>The students were </a:t>
            </a:r>
            <a:r>
              <a:rPr lang="en-US" sz="2800" dirty="0" smtClean="0">
                <a:solidFill>
                  <a:srgbClr val="0000FF"/>
                </a:solidFill>
              </a:rPr>
              <a:t>engaged </a:t>
            </a:r>
          </a:p>
          <a:p>
            <a:pPr lvl="1"/>
            <a:r>
              <a:rPr lang="en-US" sz="2400" dirty="0">
                <a:solidFill>
                  <a:srgbClr val="0000FF"/>
                </a:solidFill>
              </a:rPr>
              <a:t>Spirited </a:t>
            </a:r>
            <a:r>
              <a:rPr lang="en-US" sz="2400" dirty="0" smtClean="0">
                <a:solidFill>
                  <a:srgbClr val="0000FF"/>
                </a:solidFill>
              </a:rPr>
              <a:t>discussions</a:t>
            </a:r>
          </a:p>
          <a:p>
            <a:r>
              <a:rPr lang="en-US" sz="2800" dirty="0">
                <a:solidFill>
                  <a:srgbClr val="0000FF"/>
                </a:solidFill>
              </a:rPr>
              <a:t>Group dynamics clearly affected the </a:t>
            </a:r>
            <a:r>
              <a:rPr lang="en-US" sz="2800" dirty="0" smtClean="0">
                <a:solidFill>
                  <a:srgbClr val="0000FF"/>
                </a:solidFill>
              </a:rPr>
              <a:t>decision</a:t>
            </a:r>
          </a:p>
          <a:p>
            <a:pPr lvl="1"/>
            <a:r>
              <a:rPr lang="en-US" sz="2400" dirty="0">
                <a:solidFill>
                  <a:srgbClr val="0000FF"/>
                </a:solidFill>
              </a:rPr>
              <a:t>sometimes the loudest voices in a group would talk more timid ones away from the correct answer</a:t>
            </a:r>
            <a:endParaRPr lang="en-US" sz="2400" dirty="0" smtClean="0">
              <a:solidFill>
                <a:srgbClr val="0000FF"/>
              </a:solidFill>
            </a:endParaRPr>
          </a:p>
          <a:p>
            <a:r>
              <a:rPr lang="en-US" sz="2800" dirty="0" smtClean="0">
                <a:solidFill>
                  <a:srgbClr val="0000FF"/>
                </a:solidFill>
              </a:rPr>
              <a:t>High satisfaction with learning</a:t>
            </a:r>
          </a:p>
          <a:p>
            <a:pPr lvl="1"/>
            <a:r>
              <a:rPr lang="en-US" sz="2400" dirty="0">
                <a:solidFill>
                  <a:srgbClr val="0000FF"/>
                </a:solidFill>
              </a:rPr>
              <a:t>Even when </a:t>
            </a:r>
            <a:r>
              <a:rPr lang="en-US" sz="2400" dirty="0" smtClean="0">
                <a:solidFill>
                  <a:srgbClr val="0000FF"/>
                </a:solidFill>
              </a:rPr>
              <a:t>student team </a:t>
            </a:r>
            <a:r>
              <a:rPr lang="en-US" sz="2400" dirty="0">
                <a:solidFill>
                  <a:srgbClr val="0000FF"/>
                </a:solidFill>
              </a:rPr>
              <a:t>got </a:t>
            </a:r>
            <a:r>
              <a:rPr lang="en-US" sz="2400" dirty="0" smtClean="0">
                <a:solidFill>
                  <a:srgbClr val="0000FF"/>
                </a:solidFill>
              </a:rPr>
              <a:t>problem </a:t>
            </a:r>
            <a:r>
              <a:rPr lang="en-US" sz="2400" dirty="0">
                <a:solidFill>
                  <a:srgbClr val="0000FF"/>
                </a:solidFill>
              </a:rPr>
              <a:t>wrong, they seemed quite </a:t>
            </a:r>
            <a:r>
              <a:rPr lang="en-US" sz="2400" dirty="0" smtClean="0">
                <a:solidFill>
                  <a:srgbClr val="0000FF"/>
                </a:solidFill>
              </a:rPr>
              <a:t>eager to hear discussions and justifications of the correct explanation</a:t>
            </a:r>
          </a:p>
          <a:p>
            <a:pPr lvl="1"/>
            <a:r>
              <a:rPr lang="en-US" sz="2400" dirty="0">
                <a:solidFill>
                  <a:srgbClr val="0000FF"/>
                </a:solidFill>
              </a:rPr>
              <a:t>seemed to recognize the missing piece which kept them from getting the correct answer when it was shown to them </a:t>
            </a:r>
            <a:endParaRPr lang="en-US" sz="2400" dirty="0" smtClean="0">
              <a:solidFill>
                <a:srgbClr val="0000FF"/>
              </a:solidFill>
            </a:endParaRPr>
          </a:p>
          <a:p>
            <a:endParaRPr lang="en-US" dirty="0">
              <a:solidFill>
                <a:srgbClr val="0000FF"/>
              </a:solidFill>
            </a:endParaRPr>
          </a:p>
        </p:txBody>
      </p:sp>
    </p:spTree>
    <p:extLst>
      <p:ext uri="{BB962C8B-B14F-4D97-AF65-F5344CB8AC3E}">
        <p14:creationId xmlns:p14="http://schemas.microsoft.com/office/powerpoint/2010/main" val="335033098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8695"/>
            <a:ext cx="8229600" cy="892855"/>
          </a:xfrm>
        </p:spPr>
        <p:txBody>
          <a:bodyPr/>
          <a:lstStyle/>
          <a:p>
            <a:r>
              <a:rPr lang="en-US" dirty="0" smtClean="0"/>
              <a:t>Lessons Learned</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08342167"/>
              </p:ext>
            </p:extLst>
          </p:nvPr>
        </p:nvGraphicFramePr>
        <p:xfrm>
          <a:off x="457200" y="1061357"/>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075"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200" y="12020"/>
            <a:ext cx="1311275" cy="1049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016438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152400"/>
            <a:ext cx="8229600" cy="838200"/>
          </a:xfrm>
        </p:spPr>
        <p:txBody>
          <a:bodyPr>
            <a:normAutofit fontScale="90000"/>
          </a:bodyPr>
          <a:lstStyle/>
          <a:p>
            <a:r>
              <a:rPr lang="en-US" sz="3600" dirty="0" smtClean="0">
                <a:solidFill>
                  <a:srgbClr val="0070C0"/>
                </a:solidFill>
                <a:latin typeface="Tw Cen MT" charset="0"/>
              </a:rPr>
              <a:t>Goals for us as scientists and for our students</a:t>
            </a:r>
            <a:endParaRPr lang="en-US" sz="3600" dirty="0">
              <a:solidFill>
                <a:srgbClr val="0070C0"/>
              </a:solidFill>
              <a:latin typeface="Tw Cen MT" charset="0"/>
            </a:endParaRPr>
          </a:p>
        </p:txBody>
      </p:sp>
      <p:sp>
        <p:nvSpPr>
          <p:cNvPr id="24579" name="Rectangle 1"/>
          <p:cNvSpPr>
            <a:spLocks noChangeArrowheads="1"/>
          </p:cNvSpPr>
          <p:nvPr/>
        </p:nvSpPr>
        <p:spPr bwMode="auto">
          <a:xfrm rot="-5400000">
            <a:off x="7696200" y="5376863"/>
            <a:ext cx="25273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0"/>
              <a:t>Potts, 1994; Tsui, 2006</a:t>
            </a:r>
          </a:p>
        </p:txBody>
      </p:sp>
      <p:sp>
        <p:nvSpPr>
          <p:cNvPr id="5" name="Rectangle 4"/>
          <p:cNvSpPr/>
          <p:nvPr/>
        </p:nvSpPr>
        <p:spPr>
          <a:xfrm>
            <a:off x="76200" y="1142999"/>
            <a:ext cx="7361464" cy="4832092"/>
          </a:xfrm>
          <a:prstGeom prst="rect">
            <a:avLst/>
          </a:prstGeom>
          <a:noFill/>
        </p:spPr>
        <p:txBody>
          <a:bodyPr wrap="square">
            <a:spAutoFit/>
          </a:bodyPr>
          <a:lstStyle/>
          <a:p>
            <a:pPr marL="342900" indent="-342900">
              <a:buFont typeface="Arial" charset="0"/>
              <a:buChar char="•"/>
            </a:pPr>
            <a:r>
              <a:rPr lang="en-US" sz="2800" b="0" dirty="0">
                <a:latin typeface="Tw Cen MT" charset="0"/>
              </a:rPr>
              <a:t>Examine central issues and assumptions </a:t>
            </a:r>
            <a:endParaRPr lang="en-US" sz="2800" b="0" dirty="0" smtClean="0">
              <a:latin typeface="Tw Cen MT" charset="0"/>
            </a:endParaRPr>
          </a:p>
          <a:p>
            <a:pPr marL="342900" indent="-342900">
              <a:buFont typeface="Arial" charset="0"/>
              <a:buChar char="•"/>
            </a:pPr>
            <a:endParaRPr lang="en-US" sz="2800" b="0" dirty="0">
              <a:latin typeface="Tw Cen MT" charset="0"/>
            </a:endParaRPr>
          </a:p>
          <a:p>
            <a:pPr marL="342900" indent="-342900">
              <a:buFont typeface="Arial" charset="0"/>
              <a:buChar char="•"/>
            </a:pPr>
            <a:r>
              <a:rPr lang="en-US" sz="2800" b="0" dirty="0">
                <a:latin typeface="Tw Cen MT" charset="0"/>
              </a:rPr>
              <a:t>Evaluate multiple </a:t>
            </a:r>
            <a:r>
              <a:rPr lang="en-US" sz="2800" b="0" dirty="0" smtClean="0">
                <a:latin typeface="Tw Cen MT" charset="0"/>
              </a:rPr>
              <a:t>perspectives</a:t>
            </a:r>
          </a:p>
          <a:p>
            <a:pPr marL="342900" indent="-342900">
              <a:buFont typeface="Arial" charset="0"/>
              <a:buChar char="•"/>
            </a:pPr>
            <a:endParaRPr lang="en-US" sz="2800" b="0" dirty="0">
              <a:latin typeface="Tw Cen MT" charset="0"/>
            </a:endParaRPr>
          </a:p>
          <a:p>
            <a:pPr marL="342900" indent="-342900">
              <a:buFont typeface="Arial" charset="0"/>
              <a:buChar char="•"/>
            </a:pPr>
            <a:r>
              <a:rPr lang="en-US" sz="2800" b="0" dirty="0">
                <a:latin typeface="Tw Cen MT" charset="0"/>
              </a:rPr>
              <a:t>Recognize important </a:t>
            </a:r>
            <a:r>
              <a:rPr lang="en-US" sz="2800" b="0" dirty="0" smtClean="0">
                <a:latin typeface="Tw Cen MT" charset="0"/>
              </a:rPr>
              <a:t>relationships</a:t>
            </a:r>
          </a:p>
          <a:p>
            <a:pPr marL="342900" indent="-342900">
              <a:buFont typeface="Arial" charset="0"/>
              <a:buChar char="•"/>
            </a:pPr>
            <a:endParaRPr lang="en-US" sz="2800" b="0" dirty="0">
              <a:latin typeface="Tw Cen MT" charset="0"/>
            </a:endParaRPr>
          </a:p>
          <a:p>
            <a:pPr marL="342900" indent="-342900">
              <a:buFont typeface="Arial" charset="0"/>
              <a:buChar char="•"/>
            </a:pPr>
            <a:r>
              <a:rPr lang="en-US" sz="2800" b="0" dirty="0">
                <a:latin typeface="Tw Cen MT" charset="0"/>
              </a:rPr>
              <a:t>Make correct inferences from </a:t>
            </a:r>
            <a:r>
              <a:rPr lang="en-US" sz="2800" b="0" dirty="0" smtClean="0">
                <a:latin typeface="Tw Cen MT" charset="0"/>
              </a:rPr>
              <a:t>evidence</a:t>
            </a:r>
          </a:p>
          <a:p>
            <a:pPr marL="342900" indent="-342900">
              <a:buFont typeface="Arial" charset="0"/>
              <a:buChar char="•"/>
            </a:pPr>
            <a:endParaRPr lang="en-US" sz="2800" b="0" dirty="0">
              <a:latin typeface="Tw Cen MT" charset="0"/>
            </a:endParaRPr>
          </a:p>
          <a:p>
            <a:pPr marL="342900" indent="-342900">
              <a:buFont typeface="Arial" charset="0"/>
              <a:buChar char="•"/>
            </a:pPr>
            <a:r>
              <a:rPr lang="en-US" sz="2800" b="0" dirty="0">
                <a:latin typeface="Tw Cen MT" charset="0"/>
              </a:rPr>
              <a:t>Deduce conclusions from information or </a:t>
            </a:r>
            <a:r>
              <a:rPr lang="en-US" sz="2800" b="0" dirty="0" smtClean="0">
                <a:latin typeface="Tw Cen MT" charset="0"/>
              </a:rPr>
              <a:t>evidence</a:t>
            </a:r>
          </a:p>
          <a:p>
            <a:pPr marL="342900" indent="-342900">
              <a:buFont typeface="Arial" charset="0"/>
              <a:buChar char="•"/>
            </a:pPr>
            <a:endParaRPr lang="en-US" sz="2800" b="0" dirty="0">
              <a:latin typeface="Tw Cen MT" charset="0"/>
            </a:endParaRPr>
          </a:p>
          <a:p>
            <a:pPr marL="342900" indent="-342900">
              <a:buFont typeface="Arial" charset="0"/>
              <a:buChar char="•"/>
            </a:pPr>
            <a:r>
              <a:rPr lang="en-US" sz="2800" b="0" dirty="0">
                <a:latin typeface="Tw Cen MT" charset="0"/>
              </a:rPr>
              <a:t>Interpret viability of conclusions, using </a:t>
            </a:r>
            <a:r>
              <a:rPr lang="en-US" sz="2800" b="0" dirty="0" smtClean="0">
                <a:latin typeface="Tw Cen MT" charset="0"/>
              </a:rPr>
              <a:t>evidence</a:t>
            </a:r>
            <a:endParaRPr lang="en-US" sz="2800" b="0" dirty="0">
              <a:latin typeface="Tw Cen MT" charset="0"/>
            </a:endParaRPr>
          </a:p>
        </p:txBody>
      </p:sp>
    </p:spTree>
    <p:extLst>
      <p:ext uri="{BB962C8B-B14F-4D97-AF65-F5344CB8AC3E}">
        <p14:creationId xmlns:p14="http://schemas.microsoft.com/office/powerpoint/2010/main" val="138758234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152400"/>
            <a:ext cx="8229600" cy="838200"/>
          </a:xfrm>
        </p:spPr>
        <p:txBody>
          <a:bodyPr>
            <a:normAutofit fontScale="90000"/>
          </a:bodyPr>
          <a:lstStyle/>
          <a:p>
            <a:r>
              <a:rPr lang="en-US" sz="3600" dirty="0">
                <a:solidFill>
                  <a:srgbClr val="0070C0"/>
                </a:solidFill>
                <a:latin typeface="Tw Cen MT" charset="0"/>
              </a:rPr>
              <a:t>Goals for us as scientists and for our students</a:t>
            </a:r>
            <a:endParaRPr lang="en-US" sz="3600" dirty="0">
              <a:latin typeface="Tw Cen MT" charset="0"/>
            </a:endParaRPr>
          </a:p>
        </p:txBody>
      </p:sp>
      <p:sp>
        <p:nvSpPr>
          <p:cNvPr id="24579" name="Rectangle 1"/>
          <p:cNvSpPr>
            <a:spLocks noChangeArrowheads="1"/>
          </p:cNvSpPr>
          <p:nvPr/>
        </p:nvSpPr>
        <p:spPr bwMode="auto">
          <a:xfrm rot="-5400000">
            <a:off x="7696200" y="5376863"/>
            <a:ext cx="25273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0"/>
              <a:t>Potts, 1994; Tsui, 2006</a:t>
            </a:r>
          </a:p>
        </p:txBody>
      </p:sp>
      <p:sp>
        <p:nvSpPr>
          <p:cNvPr id="5" name="Rectangle 4"/>
          <p:cNvSpPr/>
          <p:nvPr/>
        </p:nvSpPr>
        <p:spPr>
          <a:xfrm>
            <a:off x="155575" y="906236"/>
            <a:ext cx="6934200" cy="3970318"/>
          </a:xfrm>
          <a:prstGeom prst="rect">
            <a:avLst/>
          </a:prstGeom>
          <a:noFill/>
        </p:spPr>
        <p:txBody>
          <a:bodyPr>
            <a:spAutoFit/>
          </a:bodyPr>
          <a:lstStyle/>
          <a:p>
            <a:endParaRPr lang="en-US" sz="2800" b="0" dirty="0">
              <a:latin typeface="Tw Cen MT" charset="0"/>
            </a:endParaRPr>
          </a:p>
          <a:p>
            <a:pPr marL="342900" indent="-342900">
              <a:buFont typeface="Arial" charset="0"/>
              <a:buChar char="•"/>
            </a:pPr>
            <a:r>
              <a:rPr lang="en-US" sz="2800" b="0" dirty="0">
                <a:latin typeface="Tw Cen MT" charset="0"/>
              </a:rPr>
              <a:t>Evaluate evidence or </a:t>
            </a:r>
            <a:r>
              <a:rPr lang="en-US" sz="2800" b="0" dirty="0" smtClean="0">
                <a:latin typeface="Tw Cen MT" charset="0"/>
              </a:rPr>
              <a:t>authority</a:t>
            </a:r>
          </a:p>
          <a:p>
            <a:pPr marL="342900" indent="-342900">
              <a:buFont typeface="Arial" charset="0"/>
              <a:buChar char="•"/>
            </a:pPr>
            <a:endParaRPr lang="en-US" sz="2800" b="0" dirty="0">
              <a:latin typeface="Tw Cen MT" charset="0"/>
            </a:endParaRPr>
          </a:p>
          <a:p>
            <a:pPr marL="342900" indent="-342900">
              <a:buFont typeface="Arial" charset="0"/>
              <a:buChar char="•"/>
            </a:pPr>
            <a:r>
              <a:rPr lang="en-US" sz="2800" b="0" dirty="0">
                <a:latin typeface="Tw Cen MT" charset="0"/>
              </a:rPr>
              <a:t>Look for--or create--new </a:t>
            </a:r>
            <a:r>
              <a:rPr lang="en-US" sz="2800" b="0" dirty="0" smtClean="0">
                <a:latin typeface="Tw Cen MT" charset="0"/>
              </a:rPr>
              <a:t>solutions</a:t>
            </a:r>
          </a:p>
          <a:p>
            <a:pPr marL="342900" indent="-342900">
              <a:buFont typeface="Arial" charset="0"/>
              <a:buChar char="•"/>
            </a:pPr>
            <a:endParaRPr lang="en-US" sz="2800" b="0" dirty="0">
              <a:latin typeface="Tw Cen MT" charset="0"/>
            </a:endParaRPr>
          </a:p>
          <a:p>
            <a:pPr marL="342900" indent="-342900">
              <a:buFont typeface="Arial" charset="0"/>
              <a:buChar char="•"/>
            </a:pPr>
            <a:r>
              <a:rPr lang="en-US" sz="2800" b="0" dirty="0">
                <a:latin typeface="Tw Cen MT" charset="0"/>
              </a:rPr>
              <a:t>Reframe problems, issues, </a:t>
            </a:r>
            <a:r>
              <a:rPr lang="en-US" sz="2800" b="0" dirty="0" smtClean="0">
                <a:latin typeface="Tw Cen MT" charset="0"/>
              </a:rPr>
              <a:t>questions</a:t>
            </a:r>
          </a:p>
          <a:p>
            <a:pPr marL="342900" indent="-342900">
              <a:buFont typeface="Arial" charset="0"/>
              <a:buChar char="•"/>
            </a:pPr>
            <a:endParaRPr lang="en-US" sz="2800" b="0" dirty="0">
              <a:latin typeface="Tw Cen MT" charset="0"/>
            </a:endParaRPr>
          </a:p>
          <a:p>
            <a:pPr marL="342900" indent="-342900">
              <a:buFont typeface="Arial" charset="0"/>
              <a:buChar char="•"/>
            </a:pPr>
            <a:r>
              <a:rPr lang="en-US" sz="2800" b="0" dirty="0">
                <a:latin typeface="Tw Cen MT" charset="0"/>
              </a:rPr>
              <a:t>Reflect on one</a:t>
            </a:r>
            <a:r>
              <a:rPr lang="ja-JP" altLang="en-US" sz="2800" b="0" dirty="0">
                <a:latin typeface="Tw Cen MT" charset="0"/>
              </a:rPr>
              <a:t>’</a:t>
            </a:r>
            <a:r>
              <a:rPr lang="en-US" sz="2800" b="0" dirty="0">
                <a:latin typeface="Tw Cen MT" charset="0"/>
              </a:rPr>
              <a:t>s own gaps, strengths, weaknesses</a:t>
            </a:r>
            <a:endParaRPr lang="en-US" sz="2800" dirty="0">
              <a:latin typeface="Tw Cen MT" charset="0"/>
            </a:endParaRPr>
          </a:p>
        </p:txBody>
      </p:sp>
      <p:sp>
        <p:nvSpPr>
          <p:cNvPr id="2" name="AutoShape 2" descr="data:image/jpeg;base64,/9j/4AAQSkZJRgABAQAAAQABAAD/2wCEAAkGBxQSEhUUEhIVEhQWFRQQFBQUFRQUFRQSFRcWFhQUFBUYHCggGBolHBQUITEhJSkrLi4uFx8zODMsNygtLisBCgoKDg0OGhAQGiwkHCQsLCwsLCwsLCwsLCwsLCwsLCwsLCwsLCwsLCwsLCwsLCwsLCwsLCwsLCwsNzcsLCw3K//AABEIALcBFAMBIgACEQEDEQH/xAAcAAABBQEBAQAAAAAAAAAAAAAEAAIDBQYHAQj/xAA9EAABAwIEBAQEBQIFAwUAAAABAAIDBBEFEiExBkFRYRMicYGRobHBBxQjMkJS0RUzYnLwFuHxJENTksL/xAAaAQACAwEBAAAAAAAAAAAAAAABAwACBAUG/8QAJREAAgICAgIDAQADAQAAAAAAAAECEQMhEjEEQRMyUSIUM2Ej/9oADAMBAAIRAxEAPwDBMapmtTmRqdkaxmgFkiULKXVWojThEpZAIU+iiNLqrZsacIULI0Aw09kQ2FEtiTgxAgVw1Haqh5effoukVrf1iSb+Qb+6xXCGH+JOLjRov7nQfdbfi5nhiFrRYudlLu3ROh0Vl2ZmqpJCC/IQ25II2srTCqVzI2PJ5ggLXTQDwCLfx+yx+H1+jWu2a4fIq1JMreiv/EhpJiJFtx9FjPDW84+k8RrCBo2x+OixeVIn2Xj0D5EsiIyLzIqhIMiWRT5UsiBAfIvMiIyLzIiQHLF4WIjIvCxQgOWJuVElibkUIDli8yogtTS1EhBlSyKYtTSFCERYmFimIXhCJAdzFG5qIcFG4KAIMqaWqYhMIViEJaknkLxEBZRxIhkKIZCiGQpdlwQQp4hRrYFIIUCAIhTxCjhCniFQgAIV74KsBAnCFQhoeAWNZmcSM1727AWH1KDrcWfVVzbm0bJMrG+mhPun8NR5WyydPKPYXQeB0952Hq/MnJ0kUqzptYP0j/tXMhI0XIGx1uuo1A/TPouaU0F2yN7uV59lY7LmswszU+Ya6bLCmCy6XwvPeJoPMW99llMdock7xyJzD3S8i9hg/Rn/AAV54SsvAXngJJcrfBS8JWXgLzwFCFaYk3wlaeAmmnUIVhiXhiVmadQ1DWtF3GyhAExJpiUeIYsyMGwueW/2VBFxBK51mWubgac1dQbJZofDTSxVjq2SIEyOJe7XL/Eac7KnrcSe/noOSt8YLNQWJpYsvBikjdnE9jqrKnx8H97bHnZBwaJZZuYmFqnpZmSC7DftzHsnuhVQgLmphajXQqN0ShAItUZCNMSidEjYASySIMaSNkNNHEiWQqSONEMjSyyIGxJ4iRTY1I2NEgKIk8QotsaeI0aICCJIw9AjhEp6enN7jl91ZQb6A2Nhi8OktsXf/orzA4LSs9UdiouGN917g0f6jVd/Yp6NVWPsw+ixmFQgvkHclazEp2tYbkDRZjCf8097q8+0CPRLgLsmdp/i429F7xVTXLHjn5T9QvIY8tQ4H+QurGtizwEbluvwQe40TpmQ8JeeEjci98NZy9gPhJeCjvDS8NQlgPgpeCjjGgK6pEbS5xsALqBBq2VsYufYd1jq/GY7kvd4j9g1v7W/Dcqqx/iF0zyM3l2DRf5qDDcKfLqQQO97/BXpLbCk3pEFfVmU/tsPdSUdGWgPs69+W9vdamkwZrRqFYtogAdFR5vwevH/AEwVTW5na5geRcST77IWWXU32vuNR7hbCuwhp1AseSzlfh7mf6gmQyp6FzwuOypfvpp9E0OI3Upt7dOnuvCOR9inCSeiq3McHNNj/wA0W4weubOy+zho4fdc9GiNw6vdC8PafXuOhS5xsKZ0F0ChdCi6GpbMwPbzHwPRSviSQlU6JROhVo6JQviUshWmFJGmNeokNDGxFMYvI2IhjVAjWsUjWJ7WqVrEQEbWKOpqGsFyU3EK0RjusliNe5x6lb/F8N5P6l0BFjV4y+/l0Cq5OIXtcAHEkkaXQH5WR/7jYIijoI43Bx1IXYWKMVSRb0bmjimkaHOcBorfDG5Xi7gSsQ/Fb6AuA6XVlw3WNDyXu+JWPJ43FOVGScMkdtmrxariafORf1Vbh1fF4oyuHRZvijEmP2P8hf0vqs3Q1n/rWkHyeIALJPCPHZm+WXKl0dXxPKJGuvbRRnE8txuCqLj54ZEyS5FiNRfmhsCkbNDmzElL+OLjYx5ZKVF1lSyp1PqFJlXPa2bEyLKllU2VehqFBB5G6Ln34hYjlb4YPUn0bp9SV0psDnGzRc8gsbxJ+GlVUSukdLC2O4uMznPDASTYWtfXqrRjbJdGK4Q4cMgEsg3PlHbquhQ0LI2gAa97BWNLhbMrI4s2VvlLrau/2gbLTUPD9NEy8gBcebje1+ndWeJyex6yxitGCeWjuegF17Y//G4j2H1K1FRh1Mz+ZP8AtH3KhL6doIYMxtq55tbUWsBYIf45b5zJOpnyPDGRuLibBoFyfsi6zgSoc39jfTO0uHsNFaw4syGQOa4E6t0Ogv1Nirr/ABovH6bmk8/I939laPjLspPPLo43ifCjtS0tDhoR5hc89LXBWVnp3MNnDTtrZdbxqTM83e4SPu85mZQD0sT0Cx88TXk52kO/qH3CuoUUk72Y8C6TQja+kym42vr9nDsgnaFRoWX/AAniJjkyE6O29VtZKsWXMGPs4Edbrb4e8yAdwFnyKmMiWP5oLx1QE7/DimPoT0VKDojM4SXhoT0SRAbGNqJY1Njap2tVgCa1NqJAxtyp2hZfi/Ecgy3Wjx8fOaQBlXVtPO6rJKhnZZ6bFQhHzuefKCvQRSiqRY1Dq1g5oZ+LMCoGUErjaxVjBw4487K3KirnQS7FWnYKembI/VoJBNtEEzA3C9jeys8MqJIhZovrdJyTbVGPyc0qpIlnw5xYXZe6qcNZ4dQwPGoeNFfS10pZbL/y6qWUsrpvELdbg/BZKVGFT2dO4jphLSO8uby3t6LJcFVIILcmW3IrXw1wkp8ttctrba2WS4fwuWKUl7mgEmwGp90uC0x+Vq0zTQncWtZVU+KkPtyBVpVOyXJ5hZCWW7j6lN8TBFuTaN+B8kbWnfmaCiGRE7IDA9YwrOlqQ1ucagktbyvYlpPW1wVz3iXNr0gydB2HwOjc7TW1ibafFKulygl3mA6utY+10zDZC65JvdOrIgWOV9JaF3vZnJcQNzkeGjkGNcfmbIjDa5gLs7zc7F+mnToFUzTsBIBHT0Qs5uLpPyOzX8cWh2NVcQecgzXde+tgOQH1+CHfiAAFg3ro0Id0d99EJiMojHVUcm2NUUkGS1LnB2V7h6G30WbqKYlxzEnXmSfqpKOvkcXZGho6uUozE3dI2/QBBpgteieOVwYG3Jb0Oo9hy9kR+XhfA+5yygh0Z5OGxZtv/wBkO+bTUX7t/svI7EHW1y0hx0Fr2N+m4Psq45NOgzimgCvwJ4pvEuwtMvhBt/Ox5aTr/SDYix5rC3vpz1Fuem66bikpaSbhzbxTOHJxGZh16b/FXvBmG01VRObLBG8CaVpu0Zv3XYc2+YNLdbrW4asyN7OJZ9wui8Ks8rb9FPxL+GDWfqU0hyAgujk1IFxctf6X0PxReD02Ugchos+UtFmj8EW2UToB0VgyPQKN8aoSyuMA6L1FFiShAyNqma1MYFOwIpAPHaAlYTFqYTSEuOmy2uJS5YyucYliNnEXXT8CHbCiZuGQt5BSt8NuwCo5MV7oZ+JE7XXVVItZpvzjQpG1gPNZH8y48io/zhB5qckSzYuqgOaNweRrr36rEQ1LjzW54K4efVlxD8jG2BPMnsk5p/yZvKtxpF5Q0XijyMvyVpDgcgP+X8wr7BOH/wAu3KJM3qArkR91zpTMkMH6YeowiUbMPyQdGyz7OFiOu910R0V1j8aw2Vk7ZdHM2NvugpWSWKtokfSNefOLC2l+a5/ibGslkaw3aHED7ra4/WufHaNpFtyfsudw3JPqt/iLT2avGTtm54e/yL9ifkrWdmjGjSzQPTQH7qk4Tmu0t6LSyU9wDcDS1v7LnZk1KSGy+w/DG2Gtuylq2gtIPO6hpOltrqeePyqi6Ez7OM44yOKd4Di25va6t8ElzNBvmF8o7nn8Lj4qPjfBM0oLQBzcSNd+vRE4JQWY3KLZfM0gnRzi4Eix/puqcE2Px5HxDZqa9+TtxrcHt6+iz+Ku115BaaaIWDycrjnba92jLbwvmHfEKhraUPkzEeVwvYdeY+N0qcUto0ptmMfiDvEeAbAA25Xt/wA2Uj6aXw/FynLqLh2ot2KtJcEY1zjq65J6W7ABEf4a94DfPlGzdmj+6YpRoVwlZS0VY7qSFpcKhMl2nS7be5c0D6rynwMM3GqOYfDtYcw4j/S03+Zt8EhVKeh1NR2aOl4ShkjfnJs9pYyxILQTdpPUi3zK5jWcUTUD3xRNy57ucCfKXEZczba7BtjfkF0am4qY2BwufEAytaAbE5RqeQAJPPkuUcQwZsmbUi4v15/Wy0yyVoyqDfZa4X+I9S1mScNqGkWJIDJMvZzdCfULS4NVsls9huD8R2I6rkr4S3Xl9OxWp4IxHI8sOx8zfUbhJmr2FKjsULPKE17EyjqgWhOfUBV0AiMa8SNQElCURRYg1Etrm9Vx5nET0bQcRPc9rTcXNlpXjOxayWbniPEbsIC54+jfI48gtlV2y67KlmrWt2XW8fGoxodEEgwAbuKPjoIm72Ve/FO6rZsT7rQ2kW0aKR0QFrBUmKBn8VWvxG+ygmc52qXLIq0BstKHVdB4Fx/8oSHAuY61wNwRzXNKCosrynrbIVGUaYKT7PoKLHadzc3jMAtexIv8FUVvHtJG7KTI47DLG43PZcuw/E7K5ika8hwtmGxPVI/xIKyjgdPp8aie0OuW31s4WPwQ2I4g2RuUX1I1PZc9qMXlj3bmHUf2Qn/V7Rvceuiwzw5I+ijr2bPELCN3oudU7d/U/VWM/E4kaWtNyUJTss3ut3gwlFNsbiafRoeEngOcFq3TgHU6afA7H4rndHUGJ2dWjuJ2Hcj0PzBSPJxtZL9Mrl0zY01Ywuu0gjUadRoQrE6rK4PVwynNE8Fx/cwnUEfX1WjZJZv7Sfhb4rNxaFtplLxDh7XjVVLqcNZkbpsy3t9h9Vb4tXBou4gdBy9f9RVZTSAsz9SQPv7pc9GjFFugOvpQYy3nuDc6HkqulnzAhws4Gzh0PVXc07Lan1us5XDw35wL20J6jksilTNjjaLF9ON/nuD7hOa6yBEgeMzffKcp+GxTI6prf3Rud6m30KalH9K7XoNnmB236f3VfWizbalx3/sp46v+lgb76/EoaZjjvf6IclHoLTkDUlI0n9R2UDVx3sOgHVVmKxxvzH9sbLgE725k99vkrCbp/wCFGyJpYQ5ocDuDrcJMp/geJgpyb2AJB023SwyQskbyIcAtnjEUTI72DGNF9rfDusXA7O4uaLX1A6a6J0G5Iz5IqJ1ujkeWi19rqRxk7qbBqtpjab7tafkrA1DOoVeDF80UTnSd0lbOnZ1CSnBk5I4tALq3wOlzzN7aqtoWrW8Owht3n2XSacsqRnxLQXxBVZRYLJPmJVjjlTmcVTOcuhdaHojml6ICUI17VC9ipJWBojpnWOqs2aqqe1EUtQqxdaIgx8HML2KoLdCpY5AVL4YKdX4EnpqtXdJiFuaz7IwEVC0psUE1kOIZhrqvJ6GOQagKop5MvNHRVd0WkWpMIocJZGbgImRoChjqE8vuotBSS6GPF1jsSgLZD31WzKpsdp72cs/lXwtC8sU0Z6N7mkFrnNI2LSQR6EbLe8G4hPOyQOne57C0jM6/lNxue4WLESv+Darwqi3J7Sz33H0+a5E8kmhWNJSNVVYUXHNK8n3JJ9yhcVqXRNYI4g5uxGbKQORF9PiriV+bUnTdQ1DQ7vZIbs3R0ZHHaqQNHhODTuSRmt07fVD0mMSviLJwxzzo0sG9+o5FXElHnec4AbtrpspoMNijOZrRfkb3HslNod/0qKOmezfRWMUvUXRsr2lCluX0VGwoIbO0DQW76KvqZcxSmddRBqWyyB5WqpxHEnQtcWgG2wN9/ZXcjd1meIP2gf1OHyV8cbkkIyypNozOI4jPUn9Q6DZo0aPbmVPQjLf2CJZAOmqIbTWC3P8Al0Yb5EtNjEjGgDYCyk/6hkTRR+VQCkTVNV0LaJzxBIkhH02qSnJfgOI3DISdQtAypyxkbFD8OQAtUmKR2zW6gLRil/6lsZUVMt1C0Jr3JF2i2XY8icbleEL1jU5wUADvYomM1Rr2p9NBcqjiChsbSEbE5PZGHgj4ICEkGx3CkJ7oEZWWcYRTGlB07kUJ1qiy4Q2PqVI2Tog/FJUsTlGwltTyIpr1VQyIyORFFgzOoa1mZpSa5SHUKs1cWgPoz1k6NxaQRuCCPUbKaeOzimZFwpKnRm6Zu4anPFnH8mh3oeY+IKzgxSodmjbTvDS4+cOAzDoeaM4VrAQ6F3d7PT+QH1Vy5gy229NPmszVM3Yppoxs8FSdBEdDzkbb67JzIqtgu0Rt7eLf7WVxWQNH8nemiZBbl81RujY5RaKqZtc4ftiFtnBxOvoAralkJaA8ZXcxyv2RZksEJK65ulN2KE9iaQvSUwu0VaJZHO6wKyXEktnxt7ErTTPWJ4vf+s3s1Ow/dGfN9Q2iivujXU+u6pcHrgWi51G6szWjqtsv6dmKqLHwtEM2LVRfnQeaYKoDmqkofJT6pKF1YOq9RslHmB1gAARldNmBKzNG4hXcYJiuVrw/7GyYyrmGq8aEpk1hWvlscSgJttU8JsQuigjw25sp6g5G25lKmeGkk69B3QNRI5zruRv0Izz4qkWNGbLyug1zD3QcVTlRArA7SywylxnZTFpEkSmBQQNtkQxy3QmpK0aU7JwVK0odrlK19k0IWx1kRFKq0PuiY3I2EtYnohpVdC5F5+SsEZUR63Q5YjakeT01VYyqF1x/JhxmZ5qmSxPLHB7dC03C2lHUNmYHt57jo7mCsZ4ilw3FTBILAuY4hrmDc30Bb/q191mlDkGGTizV1VG06lRR07BsLImsgNr/APa3Y90BchZJI6EXofLFZCyNspnSkoaeVrRqUtxLWRuKFqqkDQIepr76M+KDLlKoiCQ9Y/i5h8TNY5bAX5LRyVNlpOCeH3Su/MTD9P8A9qMjRx/rIPIckzAnyE564nJaeJ8Z1a5ugdZwIu08xflormODMAeq6j+IfDwmiMzW+eMG9v5R8x7brlNDUWbY8iVvjBtmGUggU9kvATDVL1lUr/EynNDvyqSeKoL1T42HkiqpHWV9HJ+n2WYZJZadoywNB3Iun4Puy+Mq6gKJqkmUATn2NJi5FwRWbdCwNVk6QNbYpiCCllgD1uoZTolWy+QD3VVHKc26zSl/bM2VWyydDopKSJTRAEI3DYQXarLklcgxVIZ+WSyW3WkjpGkL19Cwi1kceRwZZOjNWSVjV4WRq03CAc2266MMin0NTEFKxygupGPDdeaegljG/KO6JhPVVVO4k3KsLFMSssiygOY266KhxCkMbj6q4g0RsuESVbmiNupHmcdGtA3JKw+dDSYrKvZk45itj+HuBGab8xIP0oTcX2fINgPTf4K2w38NodpJpHu55LNaPTS62jqVlPTiOMZWNblA+57rnK0KowWIVBzuIO7ifmgXyoYVofmHR72/BxC8L1zpN2dSK0htRMeRVROHE3Jv6qxmcgpXBRMsQXsoXOLiGtBJJDQBqSToAE6aRar8OsFL5PzTx5GXEQP8n7F/oNR6+ivGHJ0UnPirHcN8DvJ8SsGQA+WK4LiRzfY2A7LdxNAsALAbBOkclGFsjBR6ME5uW2JzQQb7G979FwDH6SNtTMIDmiznKRt3A6gG4uu9Tku8o25rHycIMufKNz9Ve2uilHKGwFSinXTX8JN6ICu4YDRoEHOQVFGB/LJK0qKfK4hJU+WQeKMvSMzPaO4WkxB50A5CySS6eJKmDF0VrwhwUkleQ0IhcvXS5ikkj6IwaZ9yoWM1SSSUlRik3ZYxSIqmrMpXqSW4Kw8mWjcXDQmf40ei8SQ4RJyYji5KteH8EkxAv8PK3IPM5x012FhqUkkforRaMnZS4lROgldG+2ZpsbbeqHZqvElvxu0rNYfBYI2KRvqkknlkFCS5sFpOF8VdG7w+Tzb0KSSXmipQaZJK0dIpIg1unPUlVvE9UI4HvOzWucfYXXiS4jMy7OD4NWk5j/U4v/8AsSfurhs6SS5s+zpx6E+YIKokSSQQWS4Jhpqp2Qg2Djdx6Mbq4jvbZdihibGxrGDKxoDWgcgEklswLVmPO90NcUwya5RvuewXqS0CCVwtoEMZLdwkkgQhfWN6IHEqhpakkqhOb4qP1CvUkkoJ/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126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46800" y="4998584"/>
            <a:ext cx="2628900"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920" y="4946196"/>
            <a:ext cx="2466975"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6326386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3225" y="2853065"/>
            <a:ext cx="7772400" cy="1362075"/>
          </a:xfrm>
        </p:spPr>
        <p:txBody>
          <a:bodyPr/>
          <a:lstStyle/>
          <a:p>
            <a:r>
              <a:rPr lang="en-US" dirty="0" smtClean="0"/>
              <a:t>Some Reflections</a:t>
            </a:r>
            <a:endParaRPr lang="en-US" dirty="0"/>
          </a:p>
        </p:txBody>
      </p:sp>
      <p:sp>
        <p:nvSpPr>
          <p:cNvPr id="3" name="Text Placeholder 2"/>
          <p:cNvSpPr>
            <a:spLocks noGrp="1"/>
          </p:cNvSpPr>
          <p:nvPr>
            <p:ph type="body" idx="1"/>
          </p:nvPr>
        </p:nvSpPr>
        <p:spPr/>
        <p:txBody>
          <a:bodyPr/>
          <a:lstStyle/>
          <a:p>
            <a:endParaRPr lang="en-US" dirty="0">
              <a:solidFill>
                <a:schemeClr val="tx1"/>
              </a:solidFill>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00925" y="4229100"/>
            <a:ext cx="1743075" cy="2628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6960497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4"/>
          <p:cNvSpPr>
            <a:spLocks noGrp="1" noChangeArrowheads="1"/>
          </p:cNvSpPr>
          <p:nvPr>
            <p:ph type="title"/>
          </p:nvPr>
        </p:nvSpPr>
        <p:spPr>
          <a:xfrm>
            <a:off x="609600" y="304800"/>
            <a:ext cx="8229600" cy="609600"/>
          </a:xfrm>
        </p:spPr>
        <p:txBody>
          <a:bodyPr>
            <a:normAutofit fontScale="90000"/>
          </a:bodyPr>
          <a:lstStyle/>
          <a:p>
            <a:pPr eaLnBrk="1" hangingPunct="1"/>
            <a:r>
              <a:rPr lang="en-US" sz="4000" b="1" dirty="0" smtClean="0"/>
              <a:t>Critical Thinking Skills</a:t>
            </a:r>
            <a:r>
              <a:rPr lang="en-US" sz="3600" b="1" dirty="0" smtClean="0"/>
              <a:t/>
            </a:r>
            <a:br>
              <a:rPr lang="en-US" sz="3600" b="1" dirty="0" smtClean="0"/>
            </a:br>
            <a:endParaRPr lang="en-US" sz="3600" b="1" dirty="0" smtClean="0"/>
          </a:p>
        </p:txBody>
      </p:sp>
      <p:sp>
        <p:nvSpPr>
          <p:cNvPr id="2" name="Rectangle 1"/>
          <p:cNvSpPr/>
          <p:nvPr/>
        </p:nvSpPr>
        <p:spPr bwMode="auto">
          <a:xfrm>
            <a:off x="838200" y="1087582"/>
            <a:ext cx="6324599" cy="1066800"/>
          </a:xfrm>
          <a:prstGeom prst="rect">
            <a:avLst/>
          </a:prstGeom>
          <a:solidFill>
            <a:schemeClr val="accent3">
              <a:lumMod val="60000"/>
              <a:lumOff val="40000"/>
            </a:schemeClr>
          </a:solidFill>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rPr>
              <a:t>Evaluation</a:t>
            </a:r>
            <a:r>
              <a:rPr kumimoji="0" lang="en-US" sz="2800" b="1" i="0" u="none" strike="noStrike" cap="none" normalizeH="0" dirty="0" smtClean="0">
                <a:ln>
                  <a:noFill/>
                </a:ln>
                <a:solidFill>
                  <a:schemeClr val="tx1"/>
                </a:solidFill>
                <a:effectLst/>
              </a:rPr>
              <a:t> of </a:t>
            </a:r>
            <a:r>
              <a:rPr kumimoji="0" lang="en-US" sz="2800" b="1" i="0" u="none" strike="noStrike" cap="none" normalizeH="0" baseline="0" dirty="0" smtClean="0">
                <a:ln>
                  <a:noFill/>
                </a:ln>
                <a:solidFill>
                  <a:schemeClr val="tx1"/>
                </a:solidFill>
                <a:effectLst/>
              </a:rPr>
              <a:t>Information</a:t>
            </a:r>
          </a:p>
        </p:txBody>
      </p:sp>
      <p:sp>
        <p:nvSpPr>
          <p:cNvPr id="6" name="Rectangle 5"/>
          <p:cNvSpPr/>
          <p:nvPr/>
        </p:nvSpPr>
        <p:spPr bwMode="auto">
          <a:xfrm>
            <a:off x="838200" y="2333897"/>
            <a:ext cx="6324599" cy="1066800"/>
          </a:xfrm>
          <a:prstGeom prst="rect">
            <a:avLst/>
          </a:prstGeom>
          <a:solidFill>
            <a:schemeClr val="accent4">
              <a:lumMod val="40000"/>
              <a:lumOff val="60000"/>
            </a:schemeClr>
          </a:solidFill>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cs typeface="Arial" pitchFamily="34" charset="0"/>
              </a:rPr>
              <a:t>Creative </a:t>
            </a:r>
            <a:r>
              <a:rPr lang="en-US" sz="2800" b="1" dirty="0" smtClean="0">
                <a:cs typeface="Arial" pitchFamily="34" charset="0"/>
              </a:rPr>
              <a:t>Thinking</a:t>
            </a:r>
            <a:endParaRPr kumimoji="0" lang="en-US" sz="2800" b="1" i="0" u="none" strike="noStrike" cap="none" normalizeH="0" baseline="0" dirty="0" smtClean="0">
              <a:ln>
                <a:noFill/>
              </a:ln>
              <a:solidFill>
                <a:schemeClr val="tx1"/>
              </a:solidFill>
              <a:effectLst/>
              <a:cs typeface="Arial" pitchFamily="34" charset="0"/>
            </a:endParaRPr>
          </a:p>
        </p:txBody>
      </p:sp>
      <p:sp>
        <p:nvSpPr>
          <p:cNvPr id="7" name="Rectangle 6"/>
          <p:cNvSpPr/>
          <p:nvPr/>
        </p:nvSpPr>
        <p:spPr bwMode="auto">
          <a:xfrm>
            <a:off x="838200" y="5257800"/>
            <a:ext cx="6515098" cy="838200"/>
          </a:xfrm>
          <a:prstGeom prst="rect">
            <a:avLst/>
          </a:prstGeom>
          <a:solidFill>
            <a:schemeClr val="accent6">
              <a:lumMod val="60000"/>
              <a:lumOff val="40000"/>
            </a:schemeClr>
          </a:solidFill>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rPr>
              <a:t>Communication</a:t>
            </a:r>
          </a:p>
        </p:txBody>
      </p:sp>
      <p:sp>
        <p:nvSpPr>
          <p:cNvPr id="8" name="Rectangle 7"/>
          <p:cNvSpPr/>
          <p:nvPr/>
        </p:nvSpPr>
        <p:spPr bwMode="auto">
          <a:xfrm>
            <a:off x="838199" y="3810000"/>
            <a:ext cx="6515099" cy="990600"/>
          </a:xfrm>
          <a:prstGeom prst="rect">
            <a:avLst/>
          </a:prstGeom>
          <a:solidFill>
            <a:schemeClr val="accent5">
              <a:lumMod val="60000"/>
              <a:lumOff val="40000"/>
            </a:schemeClr>
          </a:solidFill>
          <a:ln>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800" b="1" dirty="0" smtClean="0">
                <a:cs typeface="Arial" pitchFamily="34" charset="0"/>
              </a:rPr>
              <a:t>Learning &amp; </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cs typeface="Arial" pitchFamily="34" charset="0"/>
              </a:rPr>
              <a:t>Problem</a:t>
            </a:r>
            <a:r>
              <a:rPr kumimoji="0" lang="en-US" sz="2800" b="1" i="0" u="none" strike="noStrike" cap="none" normalizeH="0" dirty="0" smtClean="0">
                <a:ln>
                  <a:noFill/>
                </a:ln>
                <a:solidFill>
                  <a:schemeClr val="tx1"/>
                </a:solidFill>
                <a:effectLst/>
                <a:cs typeface="Arial" pitchFamily="34" charset="0"/>
              </a:rPr>
              <a:t> Solving</a:t>
            </a:r>
            <a:endParaRPr kumimoji="0" lang="en-US" sz="2800" b="1" i="0" u="none" strike="noStrike" cap="none" normalizeH="0" baseline="0" dirty="0" smtClean="0">
              <a:ln>
                <a:noFill/>
              </a:ln>
              <a:solidFill>
                <a:schemeClr val="tx1"/>
              </a:solidFill>
              <a:effectLst/>
              <a:cs typeface="Arial" pitchFamily="34" charset="0"/>
            </a:endParaRPr>
          </a:p>
        </p:txBody>
      </p:sp>
    </p:spTree>
    <p:extLst>
      <p:ext uri="{BB962C8B-B14F-4D97-AF65-F5344CB8AC3E}">
        <p14:creationId xmlns:p14="http://schemas.microsoft.com/office/powerpoint/2010/main" val="405151387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3023" y="4490659"/>
            <a:ext cx="8950977" cy="3046988"/>
          </a:xfrm>
          <a:prstGeom prst="rect">
            <a:avLst/>
          </a:prstGeom>
          <a:noFill/>
        </p:spPr>
        <p:txBody>
          <a:bodyPr wrap="none" rtlCol="0">
            <a:spAutoFit/>
          </a:bodyPr>
          <a:lstStyle/>
          <a:p>
            <a:pPr marL="342900" indent="-342900">
              <a:buAutoNum type="arabicPeriod"/>
            </a:pPr>
            <a:r>
              <a:rPr lang="en-US" sz="2400" dirty="0" smtClean="0"/>
              <a:t>Summarize </a:t>
            </a:r>
            <a:r>
              <a:rPr lang="en-US" sz="2400" dirty="0"/>
              <a:t>the information presented in Figure </a:t>
            </a:r>
            <a:r>
              <a:rPr lang="en-US" sz="2400" dirty="0" smtClean="0"/>
              <a:t>1</a:t>
            </a:r>
          </a:p>
          <a:p>
            <a:endParaRPr lang="en-US" sz="2400" dirty="0" smtClean="0"/>
          </a:p>
          <a:p>
            <a:pPr marL="457200" indent="-457200">
              <a:buAutoNum type="arabicPeriod" startAt="2"/>
            </a:pPr>
            <a:r>
              <a:rPr lang="en-US" sz="2400" dirty="0" smtClean="0"/>
              <a:t>Some scientists believe </a:t>
            </a:r>
            <a:r>
              <a:rPr lang="en-US" sz="2400" dirty="0"/>
              <a:t>that </a:t>
            </a:r>
            <a:r>
              <a:rPr lang="en-US" sz="2400" dirty="0" smtClean="0"/>
              <a:t>the prevalence of autism is increasing.</a:t>
            </a:r>
          </a:p>
          <a:p>
            <a:r>
              <a:rPr lang="en-US" sz="2400" dirty="0"/>
              <a:t> </a:t>
            </a:r>
            <a:r>
              <a:rPr lang="en-US" sz="2400" dirty="0" smtClean="0"/>
              <a:t>      To </a:t>
            </a:r>
            <a:r>
              <a:rPr lang="en-US" sz="2400" dirty="0"/>
              <a:t>what extent do the data in Figure 1 support the </a:t>
            </a:r>
            <a:r>
              <a:rPr lang="en-US" sz="2400" dirty="0" smtClean="0"/>
              <a:t>scientists’</a:t>
            </a:r>
          </a:p>
          <a:p>
            <a:r>
              <a:rPr lang="en-US" sz="2400" dirty="0"/>
              <a:t> </a:t>
            </a:r>
            <a:r>
              <a:rPr lang="en-US" sz="2400" dirty="0" smtClean="0"/>
              <a:t>       beliefs</a:t>
            </a:r>
            <a:r>
              <a:rPr lang="en-US" sz="2400" dirty="0"/>
              <a:t>?</a:t>
            </a:r>
            <a:endParaRPr lang="en-US" sz="2400" dirty="0" smtClean="0"/>
          </a:p>
          <a:p>
            <a:endParaRPr lang="en-US" dirty="0" smtClean="0"/>
          </a:p>
          <a:p>
            <a:endParaRPr lang="en-US" dirty="0"/>
          </a:p>
          <a:p>
            <a:pPr marL="342900" indent="-342900">
              <a:buAutoNum type="arabicPeriod"/>
            </a:pPr>
            <a:endParaRPr lang="en-US" dirty="0"/>
          </a:p>
          <a:p>
            <a:endParaRPr lang="en-US" dirty="0"/>
          </a:p>
        </p:txBody>
      </p:sp>
      <p:graphicFrame>
        <p:nvGraphicFramePr>
          <p:cNvPr id="4" name="Content Placeholder 3"/>
          <p:cNvGraphicFramePr>
            <a:graphicFrameLocks/>
          </p:cNvGraphicFramePr>
          <p:nvPr>
            <p:extLst>
              <p:ext uri="{D42A27DB-BD31-4B8C-83A1-F6EECF244321}">
                <p14:modId xmlns:p14="http://schemas.microsoft.com/office/powerpoint/2010/main" val="2366264629"/>
              </p:ext>
            </p:extLst>
          </p:nvPr>
        </p:nvGraphicFramePr>
        <p:xfrm>
          <a:off x="566777" y="340066"/>
          <a:ext cx="7402106" cy="409013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9962800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22344" y="4551116"/>
            <a:ext cx="8141203" cy="2585323"/>
          </a:xfrm>
          <a:prstGeom prst="rect">
            <a:avLst/>
          </a:prstGeom>
          <a:noFill/>
        </p:spPr>
        <p:txBody>
          <a:bodyPr wrap="none" rtlCol="0">
            <a:spAutoFit/>
          </a:bodyPr>
          <a:lstStyle/>
          <a:p>
            <a:r>
              <a:rPr lang="en-US" sz="2400" dirty="0" smtClean="0"/>
              <a:t>3. </a:t>
            </a:r>
            <a:r>
              <a:rPr lang="en-US" sz="2400" dirty="0"/>
              <a:t>Are there other possible explanations for the data in Figure 1 </a:t>
            </a:r>
            <a:endParaRPr lang="en-US" sz="2400" dirty="0" smtClean="0"/>
          </a:p>
          <a:p>
            <a:r>
              <a:rPr lang="en-US" sz="2400" dirty="0"/>
              <a:t> </a:t>
            </a:r>
            <a:r>
              <a:rPr lang="en-US" sz="2400" dirty="0" smtClean="0"/>
              <a:t>   that </a:t>
            </a:r>
            <a:r>
              <a:rPr lang="en-US" sz="2400" dirty="0"/>
              <a:t>would not </a:t>
            </a:r>
            <a:r>
              <a:rPr lang="en-US" sz="2400" dirty="0" smtClean="0"/>
              <a:t>necessarily </a:t>
            </a:r>
            <a:r>
              <a:rPr lang="en-US" sz="2400" dirty="0"/>
              <a:t>support the idea that the </a:t>
            </a:r>
          </a:p>
          <a:p>
            <a:r>
              <a:rPr lang="en-US" sz="2400" dirty="0" smtClean="0"/>
              <a:t>    prevalence of autism is increasing in the US? Explain</a:t>
            </a:r>
          </a:p>
          <a:p>
            <a:endParaRPr lang="en-US" dirty="0" smtClean="0"/>
          </a:p>
          <a:p>
            <a:endParaRPr lang="en-US" dirty="0" smtClean="0"/>
          </a:p>
          <a:p>
            <a:endParaRPr lang="en-US" dirty="0"/>
          </a:p>
          <a:p>
            <a:pPr marL="342900" indent="-342900">
              <a:buAutoNum type="arabicPeriod"/>
            </a:pPr>
            <a:endParaRPr lang="en-US" dirty="0"/>
          </a:p>
          <a:p>
            <a:endParaRPr lang="en-US" dirty="0"/>
          </a:p>
        </p:txBody>
      </p:sp>
      <p:graphicFrame>
        <p:nvGraphicFramePr>
          <p:cNvPr id="4" name="Content Placeholder 3"/>
          <p:cNvGraphicFramePr>
            <a:graphicFrameLocks/>
          </p:cNvGraphicFramePr>
          <p:nvPr>
            <p:extLst>
              <p:ext uri="{D42A27DB-BD31-4B8C-83A1-F6EECF244321}">
                <p14:modId xmlns:p14="http://schemas.microsoft.com/office/powerpoint/2010/main" val="1648170888"/>
              </p:ext>
            </p:extLst>
          </p:nvPr>
        </p:nvGraphicFramePr>
        <p:xfrm>
          <a:off x="566777" y="340066"/>
          <a:ext cx="7402106" cy="409013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7356419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66777" y="4430203"/>
            <a:ext cx="8176982" cy="3046988"/>
          </a:xfrm>
          <a:prstGeom prst="rect">
            <a:avLst/>
          </a:prstGeom>
          <a:noFill/>
        </p:spPr>
        <p:txBody>
          <a:bodyPr wrap="none" rtlCol="0">
            <a:spAutoFit/>
          </a:bodyPr>
          <a:lstStyle/>
          <a:p>
            <a:r>
              <a:rPr lang="en-US" sz="2400" dirty="0" smtClean="0"/>
              <a:t>4. </a:t>
            </a:r>
            <a:r>
              <a:rPr lang="en-US" sz="2400" dirty="0"/>
              <a:t>What types of additional information would be necessary to </a:t>
            </a:r>
            <a:endParaRPr lang="en-US" sz="2400" dirty="0" smtClean="0"/>
          </a:p>
          <a:p>
            <a:r>
              <a:rPr lang="en-US" sz="2400" dirty="0" smtClean="0"/>
              <a:t>more </a:t>
            </a:r>
            <a:r>
              <a:rPr lang="en-US" sz="2400" dirty="0"/>
              <a:t>fully evaluate </a:t>
            </a:r>
            <a:r>
              <a:rPr lang="en-US" sz="2400" dirty="0" smtClean="0"/>
              <a:t>the scientists’ </a:t>
            </a:r>
            <a:r>
              <a:rPr lang="en-US" sz="2400" dirty="0"/>
              <a:t>hypothesis </a:t>
            </a:r>
            <a:r>
              <a:rPr lang="en-US" sz="2400" dirty="0" smtClean="0"/>
              <a:t>the prevalence of</a:t>
            </a:r>
          </a:p>
          <a:p>
            <a:r>
              <a:rPr lang="en-US" sz="2400" dirty="0" smtClean="0"/>
              <a:t>autism has increased in the US between  1980 and 2010? </a:t>
            </a:r>
          </a:p>
          <a:p>
            <a:r>
              <a:rPr lang="en-US" sz="2400" dirty="0" smtClean="0"/>
              <a:t>Try </a:t>
            </a:r>
            <a:r>
              <a:rPr lang="en-US" sz="2400" dirty="0"/>
              <a:t>to identify three types of additional information and explain </a:t>
            </a:r>
            <a:endParaRPr lang="en-US" sz="2400" dirty="0" smtClean="0"/>
          </a:p>
          <a:p>
            <a:r>
              <a:rPr lang="en-US" sz="2400" dirty="0" smtClean="0"/>
              <a:t>how each </a:t>
            </a:r>
            <a:r>
              <a:rPr lang="en-US" sz="2400" dirty="0"/>
              <a:t>would help evaluate the </a:t>
            </a:r>
            <a:r>
              <a:rPr lang="en-US" sz="2400" dirty="0" smtClean="0"/>
              <a:t>scientists’ </a:t>
            </a:r>
            <a:r>
              <a:rPr lang="en-US" sz="2400" dirty="0"/>
              <a:t>hypothesis.</a:t>
            </a:r>
          </a:p>
          <a:p>
            <a:endParaRPr lang="en-US" dirty="0" smtClean="0"/>
          </a:p>
          <a:p>
            <a:endParaRPr lang="en-US" dirty="0"/>
          </a:p>
          <a:p>
            <a:pPr marL="342900" indent="-342900">
              <a:buAutoNum type="arabicPeriod"/>
            </a:pPr>
            <a:endParaRPr lang="en-US" dirty="0"/>
          </a:p>
          <a:p>
            <a:endParaRPr lang="en-US" dirty="0"/>
          </a:p>
        </p:txBody>
      </p:sp>
      <p:graphicFrame>
        <p:nvGraphicFramePr>
          <p:cNvPr id="4" name="Content Placeholder 3"/>
          <p:cNvGraphicFramePr>
            <a:graphicFrameLocks/>
          </p:cNvGraphicFramePr>
          <p:nvPr>
            <p:extLst>
              <p:ext uri="{D42A27DB-BD31-4B8C-83A1-F6EECF244321}">
                <p14:modId xmlns:p14="http://schemas.microsoft.com/office/powerpoint/2010/main" val="1648170888"/>
              </p:ext>
            </p:extLst>
          </p:nvPr>
        </p:nvGraphicFramePr>
        <p:xfrm>
          <a:off x="566777" y="340066"/>
          <a:ext cx="7402106" cy="409013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5388745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1167</TotalTime>
  <Words>3299</Words>
  <Application>Microsoft Macintosh PowerPoint</Application>
  <PresentationFormat>On-screen Show (4:3)</PresentationFormat>
  <Paragraphs>345</Paragraphs>
  <Slides>43</Slides>
  <Notes>23</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43</vt:i4>
      </vt:variant>
    </vt:vector>
  </HeadingPairs>
  <TitlesOfParts>
    <vt:vector size="46" baseType="lpstr">
      <vt:lpstr>Office Theme</vt:lpstr>
      <vt:lpstr>Document</vt:lpstr>
      <vt:lpstr>Equation</vt:lpstr>
      <vt:lpstr>Assessing and Enhancing Critical Thinking Skills in the Laboratory and Science/Engineering Classroom</vt:lpstr>
      <vt:lpstr>Overarching Questions</vt:lpstr>
      <vt:lpstr>Session Overview</vt:lpstr>
      <vt:lpstr>PowerPoint Presentation</vt:lpstr>
      <vt:lpstr>Some Reflections</vt:lpstr>
      <vt:lpstr>Critical Thinking Skills </vt:lpstr>
      <vt:lpstr>PowerPoint Presentation</vt:lpstr>
      <vt:lpstr>PowerPoint Presentation</vt:lpstr>
      <vt:lpstr>PowerPoint Presentation</vt:lpstr>
      <vt:lpstr>PowerPoint Presentation</vt:lpstr>
      <vt:lpstr>PowerPoint Presentation</vt:lpstr>
      <vt:lpstr>PowerPoint Presentation</vt:lpstr>
      <vt:lpstr>Critical thinking assessment questions in  Chemical and biological engineering  &amp; Electrical Engineering</vt:lpstr>
      <vt:lpstr>Chem. Eng. 341: “Dynamics &amp; Control of Chemical and Biological Processes”</vt:lpstr>
      <vt:lpstr>Designing assessment questions:  critical thinking skills targeted</vt:lpstr>
      <vt:lpstr>Example : Summarize the pattern of results in a graph without making inappropriate inferences</vt:lpstr>
      <vt:lpstr>Example : Summarize the pattern of results in a graph without making inappropriate inferences</vt:lpstr>
      <vt:lpstr>Example : Summarize the pattern of results in a graph without making inappropriate inferences</vt:lpstr>
      <vt:lpstr>EECS 384: “Solid State  Electronic Devices”</vt:lpstr>
      <vt:lpstr>PowerPoint Presentation</vt:lpstr>
      <vt:lpstr>PowerPoint Presentation</vt:lpstr>
      <vt:lpstr>PowerPoint Presentation</vt:lpstr>
      <vt:lpstr>PowerPoint Presentation</vt:lpstr>
      <vt:lpstr>PowerPoint Presentation</vt:lpstr>
      <vt:lpstr>PowerPoint Presentation</vt:lpstr>
      <vt:lpstr>Designing Critical Thinking Questions</vt:lpstr>
      <vt:lpstr>Activities to Promote Critical Thinking</vt:lpstr>
      <vt:lpstr>Chem. Eng. 341: “Dynamics &amp; Control of Chemical and Biological Processes”</vt:lpstr>
      <vt:lpstr>In-class activity:  critical thinking skills targeted</vt:lpstr>
      <vt:lpstr>Innovation: Team-based critical thinking exercise using empirical data</vt:lpstr>
      <vt:lpstr>PowerPoint Presentation</vt:lpstr>
      <vt:lpstr>PowerPoint Presentation</vt:lpstr>
      <vt:lpstr>PowerPoint Presentation</vt:lpstr>
      <vt:lpstr>Insights and observations</vt:lpstr>
      <vt:lpstr>EECS 384: “Solid State  Electronic Devices”</vt:lpstr>
      <vt:lpstr>Innovation: Quiz Teams</vt:lpstr>
      <vt:lpstr>Innovation: Quiz Teams</vt:lpstr>
      <vt:lpstr>PowerPoint Presentation</vt:lpstr>
      <vt:lpstr>PowerPoint Presentation</vt:lpstr>
      <vt:lpstr>Quiz Teams: Insights and observations</vt:lpstr>
      <vt:lpstr>Lessons Learned</vt:lpstr>
      <vt:lpstr>Goals for us as scientists and for our students</vt:lpstr>
      <vt:lpstr>Goals for us as scientists and for our students</vt:lpstr>
    </vt:vector>
  </TitlesOfParts>
  <Company>Northwestern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 Goldrick</dc:creator>
  <cp:lastModifiedBy>Joshua Leonard</cp:lastModifiedBy>
  <cp:revision>115</cp:revision>
  <dcterms:created xsi:type="dcterms:W3CDTF">2013-10-01T23:11:43Z</dcterms:created>
  <dcterms:modified xsi:type="dcterms:W3CDTF">2014-05-01T18:14:24Z</dcterms:modified>
</cp:coreProperties>
</file>