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420" r:id="rId2"/>
    <p:sldId id="421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0" autoAdjust="0"/>
    <p:restoredTop sz="94660"/>
  </p:normalViewPr>
  <p:slideViewPr>
    <p:cSldViewPr snapToGrid="0">
      <p:cViewPr varScale="1">
        <p:scale>
          <a:sx n="67" d="100"/>
          <a:sy n="67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C598D6-E9FE-402D-B644-3437D844113B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E4F5F7-8B0A-44E7-A5FD-0C075E617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229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38C2C4-6719-4D30-9B56-DAAF2A5EDF4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344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12135-4DD0-D681-3749-9C9976832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8BC42C-9770-7BBD-1456-B2E8313282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1A7150-B3CC-8FAE-63A5-D391BD9DB6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C46AE-D64B-B17D-FA50-2109939D24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38C2C4-6719-4D30-9B56-DAAF2A5EDF4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534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2A675-166F-E362-C12F-1FA34C924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14DCC1-26F8-AECE-87A0-5849FCD4E2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FE4C5C-AEA9-39C7-9044-F6182915E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A0B6C-F321-49B6-A637-0F5383B57FFA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57683B-0E54-1DD8-F0F1-D96A6CA04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E59175-0F2A-70A2-A1AB-35F49A8CB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19F0-9A5E-4AE8-95D1-D2877A422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706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476C8-9843-33AF-F238-084C545D6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93FF86-8293-6581-9780-45BAACF06A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FFCFBD-8526-6ACF-CD0E-2AABED119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A0B6C-F321-49B6-A637-0F5383B57FFA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654D51-8F20-17B1-BDE2-B04F68B37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65BF58-4E34-9CDB-DF57-61A95D79A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19F0-9A5E-4AE8-95D1-D2877A422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651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CB6F12-6D0C-613D-21DD-633F728045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9206B1-BE81-D3C7-92AF-64ECCCF9F5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9CD4EF-D30A-F965-47E3-AD88E3747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A0B6C-F321-49B6-A637-0F5383B57FFA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634A8F-C80A-0695-8059-C112349AB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01DDCF-A507-4EFB-265E-B520E67C8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19F0-9A5E-4AE8-95D1-D2877A422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6158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5036" y="3"/>
            <a:ext cx="10277149" cy="650699"/>
          </a:xfrm>
          <a:prstGeom prst="rect">
            <a:avLst/>
          </a:prstGeom>
        </p:spPr>
        <p:txBody>
          <a:bodyPr anchor="b" anchorCtr="0"/>
          <a:lstStyle>
            <a:lvl1pPr algn="l">
              <a:defRPr sz="2400">
                <a:solidFill>
                  <a:srgbClr val="4E2A8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 hasCustomPrompt="1"/>
          </p:nvPr>
        </p:nvSpPr>
        <p:spPr>
          <a:xfrm>
            <a:off x="1274239" y="895437"/>
            <a:ext cx="10267951" cy="4892887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Click to add text, or click icon to insert image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46057" y="6414740"/>
            <a:ext cx="1128183" cy="363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 defTabSz="457200">
              <a:defRPr/>
            </a:pPr>
            <a:fld id="{53C9386C-3CB3-4FC6-9E5D-BDDE053602DF}" type="slidenum">
              <a:rPr lang="en-US" smtClean="0">
                <a:solidFill>
                  <a:srgbClr val="FFFFFF"/>
                </a:solidFill>
              </a:rPr>
              <a:pPr defTabSz="457200"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67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13E38-7FBE-D9AB-212E-F0A0B0AA7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471DDE-925F-B4C7-47DE-1741273D1F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E5A936-E586-8064-7802-9CBB02D68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A0B6C-F321-49B6-A637-0F5383B57FFA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36DD73-6165-F919-D677-B0B6B4DEC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E02BC-9BAC-0813-CCAE-E13FF3C2B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19F0-9A5E-4AE8-95D1-D2877A422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790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AA584-0CA5-83FE-6334-5F7714056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F50090-0473-BB07-096C-2FE82CC9E4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49CCAC-A47C-B7CD-BD82-DA1670305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A0B6C-F321-49B6-A637-0F5383B57FFA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0B1D73-A391-9E2C-6297-7EC7E18C1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7EC72-5293-67B7-E499-E815F7696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19F0-9A5E-4AE8-95D1-D2877A422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685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19CAF-9A9B-887A-8A58-50A8B4C06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FF6D96-437D-81C6-F6B4-84A9D66D3D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42A7E7-C339-4762-ED6A-9658C6150B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75A890-561E-BFD2-9861-85AF01244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A0B6C-F321-49B6-A637-0F5383B57FFA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4E5F8E-9131-3B5E-1479-E428B5774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125CF2-71F5-2D04-6DBD-52E0C0A7A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19F0-9A5E-4AE8-95D1-D2877A422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370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B3F49-864C-CDE1-4EB9-4C0A27273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3E920A-9339-EDB0-3194-964227469B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42612-13E5-FECB-F39A-C8FC1ECEF2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42BBC3-59A7-E650-6E1F-83E3215938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2AD74F-1E21-524B-F64F-4CEC93BD2D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C26DF4-5081-DC76-DDDA-35502A857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A0B6C-F321-49B6-A637-0F5383B57FFA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BF4E75-6B0F-BF4C-D67E-FC8559711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215D6C-7B02-8624-A768-CB18717D7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19F0-9A5E-4AE8-95D1-D2877A422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025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769E4-71C1-F7AB-2DAC-4084D3E80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4AB7F2-072C-2309-1588-008C45073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A0B6C-F321-49B6-A637-0F5383B57FFA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F6CE48-BDF8-BF81-0F54-D18B43F58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DF402C-6B86-BFF7-ECA1-F81D68110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19F0-9A5E-4AE8-95D1-D2877A422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925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C3B67F-F023-CBD2-2FF0-E0AA221C2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A0B6C-F321-49B6-A637-0F5383B57FFA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8B9DAC-55E8-BEFC-700D-70A423564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43A6B6-A22E-E567-59D4-35E40C565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19F0-9A5E-4AE8-95D1-D2877A422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590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40971-200D-9E9E-2117-AC87B2438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25A2B-0085-564D-4116-1DED57DF4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3FE029-0816-A773-1108-62DD01BC0C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C40147-6B09-AE6E-01B6-0715C47A3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A0B6C-F321-49B6-A637-0F5383B57FFA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77D31A-4694-3BD6-E4B3-BCC41F268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22D461-C857-3CB9-1EC4-72F979FCE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19F0-9A5E-4AE8-95D1-D2877A422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751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8A76D-4E39-BB5F-B528-05483C58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CE564F-995F-96E0-2D7B-BF33790328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0E80DC-616D-13FE-EAB5-C19984C33D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CE2338-6F0E-FA13-180C-9A5CFBD10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A0B6C-F321-49B6-A637-0F5383B57FFA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871C41-ECDC-D797-FF75-B537D6B44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87C2E1-E8D3-A26C-58B0-FC3482257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19F0-9A5E-4AE8-95D1-D2877A422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439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45F10-A5EF-FF8E-A92F-18BE63901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27E0BE-3927-AF75-5BDB-D43EE5167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88CB6-9F39-C268-FA4F-28F85DA2CC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1A0B6C-F321-49B6-A637-0F5383B57FFA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D8A851-EA93-B4C8-7927-69F956192C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8C4A23-4ED9-819D-B3CB-0DC6C028C4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D219F0-9A5E-4AE8-95D1-D2877A422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266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6728E-D490-1460-83E9-DF19D1BF8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MSE UG Curriculum – example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380492-619E-B4C9-6ED5-5A70D7ACA0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457200">
              <a:defRPr/>
            </a:pPr>
            <a:fld id="{53C9386C-3CB3-4FC6-9E5D-BDDE053602DF}" type="slidenum">
              <a:rPr lang="en-US" smtClean="0">
                <a:solidFill>
                  <a:srgbClr val="FFFFFF"/>
                </a:solidFill>
              </a:rPr>
              <a:pPr defTabSz="457200">
                <a:defRPr/>
              </a:pPr>
              <a:t>1</a:t>
            </a:fld>
            <a:endParaRPr lang="en-US" dirty="0">
              <a:solidFill>
                <a:srgbClr val="FFFFFF"/>
              </a:solidFill>
            </a:endParaRP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AAB97172-3EF1-C6DF-6501-22CA082F1F05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744770351"/>
              </p:ext>
            </p:extLst>
          </p:nvPr>
        </p:nvGraphicFramePr>
        <p:xfrm>
          <a:off x="2098515" y="782762"/>
          <a:ext cx="7043261" cy="5191922"/>
        </p:xfrm>
        <a:graphic>
          <a:graphicData uri="http://schemas.openxmlformats.org/drawingml/2006/table">
            <a:tbl>
              <a:tblPr/>
              <a:tblGrid>
                <a:gridCol w="733901">
                  <a:extLst>
                    <a:ext uri="{9D8B030D-6E8A-4147-A177-3AD203B41FA5}">
                      <a16:colId xmlns:a16="http://schemas.microsoft.com/office/drawing/2014/main" val="108311640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59862933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863496196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766304365"/>
                    </a:ext>
                  </a:extLst>
                </a:gridCol>
              </a:tblGrid>
              <a:tr h="244634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Fall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Winter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Spring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7972912"/>
                  </a:ext>
                </a:extLst>
              </a:tr>
              <a:tr h="24463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Year 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Gen_Eng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150 - Programming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Math 220-2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Gen_Eng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231 or 241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6450258"/>
                  </a:ext>
                </a:extLst>
              </a:tr>
              <a:tr h="2446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Math 220-1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Chem 131/141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Math 228-1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1363216"/>
                  </a:ext>
                </a:extLst>
              </a:tr>
              <a:tr h="2446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Chem 110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  <a:t>MatSci 195 or DTC1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Chem 132/142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1876413"/>
                  </a:ext>
                </a:extLst>
              </a:tr>
              <a:tr h="2446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  <a:t>MatSci 190 or DTC1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Theme Course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DSGN 106-2 (DTC2)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7874945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7030A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6064162"/>
                  </a:ext>
                </a:extLst>
              </a:tr>
              <a:tr h="24463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Year 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Phys 135-1/136-1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Phys 135-2/136-2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Phys 135-3/136-3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9581093"/>
                  </a:ext>
                </a:extLst>
              </a:tr>
              <a:tr h="2446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Math 228-2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Gen_Eng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231 or 241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Gen_Eng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251 (Diff Eq)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0635392"/>
                  </a:ext>
                </a:extLst>
              </a:tr>
              <a:tr h="2446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MatSci 301/302 Intro to Materials &amp; Lab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MatSci 315 (L) – Phase </a:t>
                      </a:r>
                      <a:r>
                        <a:rPr lang="en-US" sz="1200" b="1" i="0" u="none" strike="noStrike" dirty="0" err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Equil</a:t>
                      </a:r>
                      <a:r>
                        <a:rPr 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&amp; Diffusion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MatSci 316-1 (L) – Microstructural Dynamics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256631"/>
                  </a:ext>
                </a:extLst>
              </a:tr>
              <a:tr h="2446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MatSci 314 - </a:t>
                      </a:r>
                      <a:r>
                        <a:rPr lang="en-US" sz="1200" b="1" i="0" u="none" strike="noStrike" dirty="0" err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Thermo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Theme Course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Comm_St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102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0047744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3019906"/>
                  </a:ext>
                </a:extLst>
              </a:tr>
              <a:tr h="24463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Year 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MatSci 316-2 (L) – Microstructural Dynamics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MatSci 331 – Soft </a:t>
                      </a:r>
                      <a:r>
                        <a:rPr lang="en-US" sz="1200" b="1" i="0" u="none" strike="noStrike" dirty="0" err="1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Mat’ls</a:t>
                      </a:r>
                      <a:endParaRPr lang="en-US" sz="12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MatSci 332 </a:t>
                      </a:r>
                      <a:r>
                        <a:rPr lang="en-US" sz="1200" b="1" i="0" u="none" strike="noStrike" dirty="0" err="1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Mechan</a:t>
                      </a:r>
                      <a:r>
                        <a:rPr lang="en-US" sz="1200" b="1" i="0" u="none" strike="noStrike" dirty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. </a:t>
                      </a:r>
                      <a:r>
                        <a:rPr lang="en-US" sz="1200" b="1" i="0" u="none" strike="noStrike" dirty="0" err="1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Behav</a:t>
                      </a:r>
                      <a:r>
                        <a:rPr lang="en-US" sz="1200" b="1" i="0" u="none" strike="noStrike" dirty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1475144"/>
                  </a:ext>
                </a:extLst>
              </a:tr>
              <a:tr h="2446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MatSci 351-1 – Phys of </a:t>
                      </a:r>
                      <a:r>
                        <a:rPr lang="en-US" sz="1200" b="1" i="0" u="none" strike="noStrike" dirty="0" err="1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Mat’ls</a:t>
                      </a:r>
                      <a:endParaRPr lang="en-US" sz="1200" b="1" i="0" u="none" strike="noStrike" dirty="0">
                        <a:solidFill>
                          <a:srgbClr val="0000CC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MatSci 351-2 (L) – Phys of Mat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C65911"/>
                          </a:solidFill>
                          <a:effectLst/>
                          <a:latin typeface="+mn-lt"/>
                        </a:rPr>
                        <a:t>MatSci 390-1 Experimental &amp; Process Design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7615520"/>
                  </a:ext>
                </a:extLst>
              </a:tr>
              <a:tr h="2446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Tech Elective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Tech Elective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Tech Elective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0229372"/>
                  </a:ext>
                </a:extLst>
              </a:tr>
              <a:tr h="2446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Theme Course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Theme Course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Theme Course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427551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858910"/>
                  </a:ext>
                </a:extLst>
              </a:tr>
              <a:tr h="24463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Year 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C65911"/>
                          </a:solidFill>
                          <a:effectLst/>
                          <a:latin typeface="+mn-lt"/>
                        </a:rPr>
                        <a:t>MatSci 390-2 Materials Design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C65911"/>
                          </a:solidFill>
                          <a:effectLst/>
                          <a:latin typeface="+mn-lt"/>
                        </a:rPr>
                        <a:t>MatSci 396-1 Sr Project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C65911"/>
                          </a:solidFill>
                          <a:effectLst/>
                          <a:latin typeface="+mn-lt"/>
                        </a:rPr>
                        <a:t>MatSci 396-2 Sr Project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3289469"/>
                  </a:ext>
                </a:extLst>
              </a:tr>
              <a:tr h="2446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Tech Elective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MatSci 361 (L) Crystallography &amp; Diffraction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Tech Elective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1386201"/>
                  </a:ext>
                </a:extLst>
              </a:tr>
              <a:tr h="2446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Theme Course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Tech Elective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Theme Course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2726711"/>
                  </a:ext>
                </a:extLst>
              </a:tr>
              <a:tr h="2446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Unrest. Elective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Unrest. Elective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Unrest. Elective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0022955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EE7AE187-AE1D-22AC-CBB9-4033DCFA97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494056"/>
              </p:ext>
            </p:extLst>
          </p:nvPr>
        </p:nvGraphicFramePr>
        <p:xfrm>
          <a:off x="1722904" y="5974684"/>
          <a:ext cx="8229600" cy="6400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127433339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87558758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4117918128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82610494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8623546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Intro MSE</a:t>
                      </a:r>
                      <a:r>
                        <a:rPr lang="en-US" dirty="0"/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Phase Dynamics</a:t>
                      </a:r>
                      <a:r>
                        <a:rPr lang="en-US" dirty="0"/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u="none" strike="noStrike" dirty="0"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Materials Physics</a:t>
                      </a:r>
                      <a:r>
                        <a:rPr lang="en-US" dirty="0">
                          <a:solidFill>
                            <a:srgbClr val="0000CC"/>
                          </a:solidFill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u="none" strike="noStrike" dirty="0">
                          <a:solidFill>
                            <a:srgbClr val="006600"/>
                          </a:solidFill>
                          <a:effectLst/>
                          <a:latin typeface="Arial" panose="020B0604020202020204" pitchFamily="34" charset="0"/>
                        </a:rPr>
                        <a:t>Structure &amp; Mechanics</a:t>
                      </a:r>
                      <a:r>
                        <a:rPr lang="en-US" dirty="0">
                          <a:solidFill>
                            <a:srgbClr val="006600"/>
                          </a:solidFill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u="none" strike="noStrike" dirty="0">
                          <a:solidFill>
                            <a:srgbClr val="C65911"/>
                          </a:solidFill>
                          <a:effectLst/>
                          <a:latin typeface="Arial" panose="020B0604020202020204" pitchFamily="34" charset="0"/>
                        </a:rPr>
                        <a:t>Capstone Projects</a:t>
                      </a:r>
                      <a:r>
                        <a:rPr lang="en-US" dirty="0">
                          <a:solidFill>
                            <a:srgbClr val="C65911"/>
                          </a:solidFill>
                        </a:rPr>
                        <a:t>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377842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1F5A1BB-FF9E-15E8-FE56-EB797197A51A}"/>
              </a:ext>
            </a:extLst>
          </p:cNvPr>
          <p:cNvSpPr txBox="1"/>
          <p:nvPr/>
        </p:nvSpPr>
        <p:spPr>
          <a:xfrm>
            <a:off x="9751409" y="971812"/>
            <a:ext cx="1790775" cy="19389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u="sng" dirty="0"/>
              <a:t>Pre-</a:t>
            </a:r>
            <a:r>
              <a:rPr lang="en-US" sz="1200" u="sng" dirty="0" err="1"/>
              <a:t>reqs</a:t>
            </a:r>
            <a:r>
              <a:rPr lang="en-US" sz="1200" u="sng" dirty="0"/>
              <a:t> for </a:t>
            </a:r>
            <a:r>
              <a:rPr lang="en-US" sz="1200" u="sng" dirty="0" err="1"/>
              <a:t>Gen_Eng</a:t>
            </a:r>
            <a:r>
              <a:rPr lang="en-US" sz="1200" u="sng" dirty="0"/>
              <a:t> courses: </a:t>
            </a:r>
          </a:p>
          <a:p>
            <a:endParaRPr lang="en-US" sz="1200" u="sng" dirty="0"/>
          </a:p>
          <a:p>
            <a:r>
              <a:rPr lang="en-US" sz="1200" u="sng" dirty="0"/>
              <a:t>231 Prob/Statistics:</a:t>
            </a:r>
          </a:p>
          <a:p>
            <a:r>
              <a:rPr lang="en-US" sz="1200" dirty="0"/>
              <a:t>Programming and Math 220-2</a:t>
            </a:r>
          </a:p>
          <a:p>
            <a:endParaRPr lang="en-US" sz="1200" dirty="0"/>
          </a:p>
          <a:p>
            <a:r>
              <a:rPr lang="en-US" sz="1200" u="sng" dirty="0"/>
              <a:t>241 Linear Algebra: </a:t>
            </a:r>
            <a:r>
              <a:rPr lang="en-US" sz="1200" dirty="0"/>
              <a:t>Programming and Math 228-1 (co-req)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6C188C-07E4-BA1F-F7EA-1489053B0EB0}"/>
              </a:ext>
            </a:extLst>
          </p:cNvPr>
          <p:cNvSpPr txBox="1"/>
          <p:nvPr/>
        </p:nvSpPr>
        <p:spPr>
          <a:xfrm>
            <a:off x="9751409" y="3148778"/>
            <a:ext cx="1790775" cy="19389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u="sng" dirty="0"/>
              <a:t>MatSci Freshman Seminar/Hands-on Courses </a:t>
            </a:r>
            <a:r>
              <a:rPr lang="en-US" sz="1200" dirty="0"/>
              <a:t>(count as unrestricted electives): </a:t>
            </a:r>
          </a:p>
          <a:p>
            <a:endParaRPr lang="en-US" sz="1200" dirty="0"/>
          </a:p>
          <a:p>
            <a:r>
              <a:rPr lang="en-US" sz="1200" dirty="0"/>
              <a:t>MatSci 190 – Frontiers of Electron Microscopy</a:t>
            </a:r>
          </a:p>
          <a:p>
            <a:endParaRPr lang="en-US" sz="1200" dirty="0"/>
          </a:p>
          <a:p>
            <a:r>
              <a:rPr lang="en-US" sz="1200" dirty="0"/>
              <a:t>MatSci 195 – Materials for the Energy Solution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3A7F30-FB83-0475-8C6E-AE40CA3B2369}"/>
              </a:ext>
            </a:extLst>
          </p:cNvPr>
          <p:cNvSpPr txBox="1"/>
          <p:nvPr/>
        </p:nvSpPr>
        <p:spPr>
          <a:xfrm>
            <a:off x="9751409" y="5300394"/>
            <a:ext cx="1790775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MatSci xxx(L) indicates a weekly lab is included. </a:t>
            </a:r>
          </a:p>
        </p:txBody>
      </p:sp>
    </p:spTree>
    <p:extLst>
      <p:ext uri="{BB962C8B-B14F-4D97-AF65-F5344CB8AC3E}">
        <p14:creationId xmlns:p14="http://schemas.microsoft.com/office/powerpoint/2010/main" val="52625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D20A9-ADF9-9A67-3255-3D80462ED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2D7D8-FF6A-EBFA-FE61-4FA1EAE16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MSE UG Curriculum – example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0440D3-603B-7C7E-FA4D-7C44F32AD6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457200">
              <a:defRPr/>
            </a:pPr>
            <a:fld id="{53C9386C-3CB3-4FC6-9E5D-BDDE053602DF}" type="slidenum">
              <a:rPr lang="en-US" smtClean="0">
                <a:solidFill>
                  <a:srgbClr val="FFFFFF"/>
                </a:solidFill>
              </a:rPr>
              <a:pPr defTabSz="457200">
                <a:defRPr/>
              </a:pPr>
              <a:t>2</a:t>
            </a:fld>
            <a:endParaRPr lang="en-US" dirty="0">
              <a:solidFill>
                <a:srgbClr val="FFFFFF"/>
              </a:solidFill>
            </a:endParaRP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481CFA5A-6077-72ED-22B8-8BA257F1FFD7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572733675"/>
              </p:ext>
            </p:extLst>
          </p:nvPr>
        </p:nvGraphicFramePr>
        <p:xfrm>
          <a:off x="2239496" y="661636"/>
          <a:ext cx="7043261" cy="5313048"/>
        </p:xfrm>
        <a:graphic>
          <a:graphicData uri="http://schemas.openxmlformats.org/drawingml/2006/table">
            <a:tbl>
              <a:tblPr/>
              <a:tblGrid>
                <a:gridCol w="733901">
                  <a:extLst>
                    <a:ext uri="{9D8B030D-6E8A-4147-A177-3AD203B41FA5}">
                      <a16:colId xmlns:a16="http://schemas.microsoft.com/office/drawing/2014/main" val="108311640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59862933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863496196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766304365"/>
                    </a:ext>
                  </a:extLst>
                </a:gridCol>
              </a:tblGrid>
              <a:tr h="244634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Fall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Winter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Spring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7972912"/>
                  </a:ext>
                </a:extLst>
              </a:tr>
              <a:tr h="24463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Year 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Gen_Eng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150 - Programming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Math 220-2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Gen_Eng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231 or 241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6450258"/>
                  </a:ext>
                </a:extLst>
              </a:tr>
              <a:tr h="2446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Math 220-1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Chem 152/162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Math 228-1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1363216"/>
                  </a:ext>
                </a:extLst>
              </a:tr>
              <a:tr h="2446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Chem 151/161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  <a:t>MatSci 195 or DTC1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DSGN 106-2 (DTC2)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1876413"/>
                  </a:ext>
                </a:extLst>
              </a:tr>
              <a:tr h="2446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  <a:t>MatSci 190 or DTC1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Theme Course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MatSci 301/302 Intro to Materials &amp; Lab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7874945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7030A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6064162"/>
                  </a:ext>
                </a:extLst>
              </a:tr>
              <a:tr h="24463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Year 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Phys 135-1/136-1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Phys 135-2/136-2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Phys 135-3/136-3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9581093"/>
                  </a:ext>
                </a:extLst>
              </a:tr>
              <a:tr h="2446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Math 228-2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Gen_Eng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231 or 241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Gen_Eng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251 (Diff Eq)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0635392"/>
                  </a:ext>
                </a:extLst>
              </a:tr>
              <a:tr h="2446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MatSci 314 - </a:t>
                      </a:r>
                      <a:r>
                        <a:rPr lang="en-US" sz="1200" b="1" i="0" u="none" strike="noStrike" dirty="0" err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Thermo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MatSci 315 (L) – Phase </a:t>
                      </a:r>
                      <a:r>
                        <a:rPr lang="en-US" sz="1200" b="1" i="0" u="none" strike="noStrike" dirty="0" err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Equil</a:t>
                      </a:r>
                      <a:r>
                        <a:rPr 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&amp; Diffusion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MatSci 316-1 (L) – Microstructural Dynamics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256631"/>
                  </a:ext>
                </a:extLst>
              </a:tr>
              <a:tr h="2446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Theme Course  or Tech Elective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Theme Course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Comm_St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102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0047744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3019906"/>
                  </a:ext>
                </a:extLst>
              </a:tr>
              <a:tr h="24463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Year 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MatSci 316-2 (L) – Microstructural Dynamics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MatSci 331 – Soft </a:t>
                      </a:r>
                      <a:r>
                        <a:rPr lang="en-US" sz="1200" b="1" i="0" u="none" strike="noStrike" dirty="0" err="1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Mat’ls</a:t>
                      </a:r>
                      <a:endParaRPr lang="en-US" sz="12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MatSci 332 </a:t>
                      </a:r>
                      <a:r>
                        <a:rPr lang="en-US" sz="1200" b="1" i="0" u="none" strike="noStrike" dirty="0" err="1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Mechan</a:t>
                      </a:r>
                      <a:r>
                        <a:rPr lang="en-US" sz="1200" b="1" i="0" u="none" strike="noStrike" dirty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. </a:t>
                      </a:r>
                      <a:r>
                        <a:rPr lang="en-US" sz="1200" b="1" i="0" u="none" strike="noStrike" dirty="0" err="1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Behav</a:t>
                      </a:r>
                      <a:r>
                        <a:rPr lang="en-US" sz="1200" b="1" i="0" u="none" strike="noStrike" dirty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1475144"/>
                  </a:ext>
                </a:extLst>
              </a:tr>
              <a:tr h="2446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MatSci 351-1 – Phys of </a:t>
                      </a:r>
                      <a:r>
                        <a:rPr lang="en-US" sz="1200" b="1" i="0" u="none" strike="noStrike" dirty="0" err="1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Mat’ls</a:t>
                      </a:r>
                      <a:endParaRPr lang="en-US" sz="1200" b="1" i="0" u="none" strike="noStrike" dirty="0">
                        <a:solidFill>
                          <a:srgbClr val="0000CC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MatSci 351-2 (L) – Phys of Mat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C65911"/>
                          </a:solidFill>
                          <a:effectLst/>
                          <a:latin typeface="+mn-lt"/>
                        </a:rPr>
                        <a:t>MatSci 390-1 Experimental &amp; Process Design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7615520"/>
                  </a:ext>
                </a:extLst>
              </a:tr>
              <a:tr h="2446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Tech Elective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Tech Elective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Tech Elective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0229372"/>
                  </a:ext>
                </a:extLst>
              </a:tr>
              <a:tr h="2446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Theme Course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Theme Course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Theme Course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427551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858910"/>
                  </a:ext>
                </a:extLst>
              </a:tr>
              <a:tr h="24463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Year 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C65911"/>
                          </a:solidFill>
                          <a:effectLst/>
                          <a:latin typeface="+mn-lt"/>
                        </a:rPr>
                        <a:t>MatSci 390-2 Materials Design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C65911"/>
                          </a:solidFill>
                          <a:effectLst/>
                          <a:latin typeface="+mn-lt"/>
                        </a:rPr>
                        <a:t>MatSci 396-1 Sr Project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C65911"/>
                          </a:solidFill>
                          <a:effectLst/>
                          <a:latin typeface="+mn-lt"/>
                        </a:rPr>
                        <a:t>MatSci 396-2 Sr Project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3289469"/>
                  </a:ext>
                </a:extLst>
              </a:tr>
              <a:tr h="2446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Tech Elective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MatSci 361 (L) Crystallography &amp; Diffraction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Tech Elective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1386201"/>
                  </a:ext>
                </a:extLst>
              </a:tr>
              <a:tr h="2446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Theme Course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Tech Elective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Theme Course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2726711"/>
                  </a:ext>
                </a:extLst>
              </a:tr>
              <a:tr h="2446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Unrest. Elective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Unrest. Elective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Unrest. Elective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0022955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3EC47577-85F7-4B7A-AD49-224575ED7687}"/>
              </a:ext>
            </a:extLst>
          </p:cNvPr>
          <p:cNvGraphicFramePr>
            <a:graphicFrameLocks noGrp="1"/>
          </p:cNvGraphicFramePr>
          <p:nvPr/>
        </p:nvGraphicFramePr>
        <p:xfrm>
          <a:off x="1722904" y="5974684"/>
          <a:ext cx="8229600" cy="6400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127433339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87558758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4117918128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82610494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8623546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Intro MSE</a:t>
                      </a:r>
                      <a:r>
                        <a:rPr lang="en-US" dirty="0"/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Phase Dynamics</a:t>
                      </a:r>
                      <a:r>
                        <a:rPr lang="en-US" dirty="0"/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u="none" strike="noStrike" dirty="0"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Materials Physics</a:t>
                      </a:r>
                      <a:r>
                        <a:rPr lang="en-US" dirty="0">
                          <a:solidFill>
                            <a:srgbClr val="0000CC"/>
                          </a:solidFill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u="none" strike="noStrike" dirty="0">
                          <a:solidFill>
                            <a:srgbClr val="006600"/>
                          </a:solidFill>
                          <a:effectLst/>
                          <a:latin typeface="Arial" panose="020B0604020202020204" pitchFamily="34" charset="0"/>
                        </a:rPr>
                        <a:t>Structure &amp; Mechanics</a:t>
                      </a:r>
                      <a:r>
                        <a:rPr lang="en-US" dirty="0">
                          <a:solidFill>
                            <a:srgbClr val="006600"/>
                          </a:solidFill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u="none" strike="noStrike" dirty="0">
                          <a:solidFill>
                            <a:srgbClr val="C65911"/>
                          </a:solidFill>
                          <a:effectLst/>
                          <a:latin typeface="Arial" panose="020B0604020202020204" pitchFamily="34" charset="0"/>
                        </a:rPr>
                        <a:t>Capstone Projects</a:t>
                      </a:r>
                      <a:r>
                        <a:rPr lang="en-US" dirty="0">
                          <a:solidFill>
                            <a:srgbClr val="C65911"/>
                          </a:solidFill>
                        </a:rPr>
                        <a:t>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377842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734D5CA-9B6F-5F56-C7E6-AA4B31658C00}"/>
              </a:ext>
            </a:extLst>
          </p:cNvPr>
          <p:cNvSpPr txBox="1"/>
          <p:nvPr/>
        </p:nvSpPr>
        <p:spPr>
          <a:xfrm>
            <a:off x="9751409" y="971812"/>
            <a:ext cx="1790775" cy="19389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u="sng" dirty="0"/>
              <a:t>Pre-</a:t>
            </a:r>
            <a:r>
              <a:rPr lang="en-US" sz="1200" u="sng" dirty="0" err="1"/>
              <a:t>reqs</a:t>
            </a:r>
            <a:r>
              <a:rPr lang="en-US" sz="1200" u="sng" dirty="0"/>
              <a:t> for </a:t>
            </a:r>
            <a:r>
              <a:rPr lang="en-US" sz="1200" u="sng" dirty="0" err="1"/>
              <a:t>Gen_Eng</a:t>
            </a:r>
            <a:r>
              <a:rPr lang="en-US" sz="1200" u="sng" dirty="0"/>
              <a:t> courses: </a:t>
            </a:r>
          </a:p>
          <a:p>
            <a:endParaRPr lang="en-US" sz="1200" u="sng" dirty="0"/>
          </a:p>
          <a:p>
            <a:r>
              <a:rPr lang="en-US" sz="1200" u="sng" dirty="0"/>
              <a:t>231 Prob/Statistics:</a:t>
            </a:r>
          </a:p>
          <a:p>
            <a:r>
              <a:rPr lang="en-US" sz="1200" dirty="0"/>
              <a:t>Programming and Math 220-2</a:t>
            </a:r>
          </a:p>
          <a:p>
            <a:endParaRPr lang="en-US" sz="1200" dirty="0"/>
          </a:p>
          <a:p>
            <a:r>
              <a:rPr lang="en-US" sz="1200" u="sng" dirty="0"/>
              <a:t>241 Linear Algebra: </a:t>
            </a:r>
            <a:r>
              <a:rPr lang="en-US" sz="1200" dirty="0"/>
              <a:t>Programming and Math 228-1 (co-req)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B86D6B-43BC-FFF8-AFDD-421D0891B0F1}"/>
              </a:ext>
            </a:extLst>
          </p:cNvPr>
          <p:cNvSpPr txBox="1"/>
          <p:nvPr/>
        </p:nvSpPr>
        <p:spPr>
          <a:xfrm>
            <a:off x="9751409" y="3148778"/>
            <a:ext cx="1790775" cy="19389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u="sng" dirty="0"/>
              <a:t>MatSci Freshman Seminar/Hands-on Courses </a:t>
            </a:r>
            <a:r>
              <a:rPr lang="en-US" sz="1200" dirty="0"/>
              <a:t>(count as unrestricted electives): </a:t>
            </a:r>
          </a:p>
          <a:p>
            <a:endParaRPr lang="en-US" sz="1200" dirty="0"/>
          </a:p>
          <a:p>
            <a:r>
              <a:rPr lang="en-US" sz="1200" dirty="0"/>
              <a:t>MatSci 190 – Frontiers of Electron Microscopy</a:t>
            </a:r>
          </a:p>
          <a:p>
            <a:endParaRPr lang="en-US" sz="1200" dirty="0"/>
          </a:p>
          <a:p>
            <a:r>
              <a:rPr lang="en-US" sz="1200" dirty="0"/>
              <a:t>MatSci 195 – Materials for the Energy Solution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8254AD-FF47-B2B6-463A-382ABA2520DE}"/>
              </a:ext>
            </a:extLst>
          </p:cNvPr>
          <p:cNvSpPr txBox="1"/>
          <p:nvPr/>
        </p:nvSpPr>
        <p:spPr>
          <a:xfrm>
            <a:off x="9751409" y="5300394"/>
            <a:ext cx="1790775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MatSci xxx(L) indicates a weekly lab is included. </a:t>
            </a:r>
          </a:p>
        </p:txBody>
      </p:sp>
    </p:spTree>
    <p:extLst>
      <p:ext uri="{BB962C8B-B14F-4D97-AF65-F5344CB8AC3E}">
        <p14:creationId xmlns:p14="http://schemas.microsoft.com/office/powerpoint/2010/main" val="392167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569</Words>
  <Application>Microsoft Office PowerPoint</Application>
  <PresentationFormat>Widescreen</PresentationFormat>
  <Paragraphs>150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MSE UG Curriculum – example 1</vt:lpstr>
      <vt:lpstr>MSE UG Curriculum – example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Kathleen A Stair</dc:creator>
  <cp:lastModifiedBy>Kathleen A Stair</cp:lastModifiedBy>
  <cp:revision>9</cp:revision>
  <dcterms:created xsi:type="dcterms:W3CDTF">2026-04-13T14:38:41Z</dcterms:created>
  <dcterms:modified xsi:type="dcterms:W3CDTF">2026-08-18T21:12:39Z</dcterms:modified>
</cp:coreProperties>
</file>