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1"/>
    <p:sldMasterId id="2147483648" r:id="rId2"/>
  </p:sldMasterIdLst>
  <p:notesMasterIdLst>
    <p:notesMasterId r:id="rId30"/>
  </p:notesMasterIdLst>
  <p:handoutMasterIdLst>
    <p:handoutMasterId r:id="rId31"/>
  </p:handoutMasterIdLst>
  <p:sldIdLst>
    <p:sldId id="341" r:id="rId3"/>
    <p:sldId id="364" r:id="rId4"/>
    <p:sldId id="401" r:id="rId5"/>
    <p:sldId id="387" r:id="rId6"/>
    <p:sldId id="391" r:id="rId7"/>
    <p:sldId id="402" r:id="rId8"/>
    <p:sldId id="403" r:id="rId9"/>
    <p:sldId id="405" r:id="rId10"/>
    <p:sldId id="406" r:id="rId11"/>
    <p:sldId id="390" r:id="rId12"/>
    <p:sldId id="408" r:id="rId13"/>
    <p:sldId id="347" r:id="rId14"/>
    <p:sldId id="349" r:id="rId15"/>
    <p:sldId id="392" r:id="rId16"/>
    <p:sldId id="395" r:id="rId17"/>
    <p:sldId id="397" r:id="rId18"/>
    <p:sldId id="396" r:id="rId19"/>
    <p:sldId id="346" r:id="rId20"/>
    <p:sldId id="350" r:id="rId21"/>
    <p:sldId id="353" r:id="rId22"/>
    <p:sldId id="377" r:id="rId23"/>
    <p:sldId id="398" r:id="rId24"/>
    <p:sldId id="399" r:id="rId25"/>
    <p:sldId id="400" r:id="rId26"/>
    <p:sldId id="362" r:id="rId27"/>
    <p:sldId id="407" r:id="rId28"/>
    <p:sldId id="376" r:id="rId29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31">
          <p15:clr>
            <a:srgbClr val="A4A3A4"/>
          </p15:clr>
        </p15:guide>
        <p15:guide id="2" orient="horz" pos="2762">
          <p15:clr>
            <a:srgbClr val="A4A3A4"/>
          </p15:clr>
        </p15:guide>
        <p15:guide id="3" orient="horz" pos="990">
          <p15:clr>
            <a:srgbClr val="A4A3A4"/>
          </p15:clr>
        </p15:guide>
        <p15:guide id="4" orient="horz" pos="3104">
          <p15:clr>
            <a:srgbClr val="A4A3A4"/>
          </p15:clr>
        </p15:guide>
        <p15:guide id="5" orient="horz" pos="566">
          <p15:clr>
            <a:srgbClr val="A4A3A4"/>
          </p15:clr>
        </p15:guide>
        <p15:guide id="6" orient="horz" pos="2639">
          <p15:clr>
            <a:srgbClr val="A4A3A4"/>
          </p15:clr>
        </p15:guide>
        <p15:guide id="7" orient="horz" pos="758">
          <p15:clr>
            <a:srgbClr val="A4A3A4"/>
          </p15:clr>
        </p15:guide>
        <p15:guide id="8" orient="horz" pos="145">
          <p15:clr>
            <a:srgbClr val="A4A3A4"/>
          </p15:clr>
        </p15:guide>
        <p15:guide id="9" orient="horz" pos="1688">
          <p15:clr>
            <a:srgbClr val="A4A3A4"/>
          </p15:clr>
        </p15:guide>
        <p15:guide id="10" orient="horz" pos="2828">
          <p15:clr>
            <a:srgbClr val="A4A3A4"/>
          </p15:clr>
        </p15:guide>
        <p15:guide id="11" pos="5630">
          <p15:clr>
            <a:srgbClr val="A4A3A4"/>
          </p15:clr>
        </p15:guide>
        <p15:guide id="12" pos="3788">
          <p15:clr>
            <a:srgbClr val="A4A3A4"/>
          </p15:clr>
        </p15:guide>
        <p15:guide id="13" pos="2906">
          <p15:clr>
            <a:srgbClr val="A4A3A4"/>
          </p15:clr>
        </p15:guide>
        <p15:guide id="14" pos="3674">
          <p15:clr>
            <a:srgbClr val="A4A3A4"/>
          </p15:clr>
        </p15:guide>
        <p15:guide id="15" pos="3901">
          <p15:clr>
            <a:srgbClr val="A4A3A4"/>
          </p15:clr>
        </p15:guide>
        <p15:guide id="16" pos="3018">
          <p15:clr>
            <a:srgbClr val="A4A3A4"/>
          </p15:clr>
        </p15:guide>
        <p15:guide id="17" pos="2791">
          <p15:clr>
            <a:srgbClr val="A4A3A4"/>
          </p15:clr>
        </p15:guide>
        <p15:guide id="18" pos="159">
          <p15:clr>
            <a:srgbClr val="A4A3A4"/>
          </p15:clr>
        </p15:guide>
        <p15:guide id="19" pos="1847">
          <p15:clr>
            <a:srgbClr val="A4A3A4"/>
          </p15:clr>
        </p15:guide>
        <p15:guide id="20" orient="horz" pos="2015">
          <p15:clr>
            <a:srgbClr val="A4A3A4"/>
          </p15:clr>
        </p15:guide>
        <p15:guide id="21" orient="horz" pos="2126">
          <p15:clr>
            <a:srgbClr val="A4A3A4"/>
          </p15:clr>
        </p15:guide>
        <p15:guide id="22" orient="horz" pos="400">
          <p15:clr>
            <a:srgbClr val="A4A3A4"/>
          </p15:clr>
        </p15:guide>
        <p15:guide id="23" orient="horz" pos="2954">
          <p15:clr>
            <a:srgbClr val="A4A3A4"/>
          </p15:clr>
        </p15:guide>
        <p15:guide id="24" orient="horz" pos="3053">
          <p15:clr>
            <a:srgbClr val="A4A3A4"/>
          </p15:clr>
        </p15:guide>
        <p15:guide id="25" pos="2856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ackie Barlow" initials="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C746"/>
    <a:srgbClr val="EE8407"/>
    <a:srgbClr val="1722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632" autoAdjust="0"/>
    <p:restoredTop sz="96318" autoAdjust="0"/>
  </p:normalViewPr>
  <p:slideViewPr>
    <p:cSldViewPr snapToGrid="0" snapToObjects="1">
      <p:cViewPr varScale="1">
        <p:scale>
          <a:sx n="95" d="100"/>
          <a:sy n="95" d="100"/>
        </p:scale>
        <p:origin x="672" y="84"/>
      </p:cViewPr>
      <p:guideLst>
        <p:guide orient="horz" pos="1831"/>
        <p:guide orient="horz" pos="2762"/>
        <p:guide orient="horz" pos="990"/>
        <p:guide orient="horz" pos="3104"/>
        <p:guide orient="horz" pos="566"/>
        <p:guide orient="horz" pos="2639"/>
        <p:guide orient="horz" pos="758"/>
        <p:guide orient="horz" pos="145"/>
        <p:guide orient="horz" pos="1688"/>
        <p:guide orient="horz" pos="2828"/>
        <p:guide pos="5630"/>
        <p:guide pos="3788"/>
        <p:guide pos="2906"/>
        <p:guide pos="3674"/>
        <p:guide pos="3901"/>
        <p:guide pos="3018"/>
        <p:guide pos="2791"/>
        <p:guide pos="159"/>
        <p:guide pos="1847"/>
        <p:guide orient="horz" pos="2015"/>
        <p:guide orient="horz" pos="2126"/>
        <p:guide orient="horz" pos="400"/>
        <p:guide orient="horz" pos="2954"/>
        <p:guide orient="horz" pos="3053"/>
        <p:guide pos="2856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4" d="100"/>
        <a:sy n="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122E3A8-67DD-A54D-9ACE-7F6180D1A288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B5D751CF-426F-9546-9000-18E529FDEB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989277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95BCB8AE-B9B2-1648-AE7C-D9F4FF496627}" type="datetimeFigureOut">
              <a:rPr lang="en-US" smtClean="0"/>
              <a:pPr/>
              <a:t>6/8/2016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E7F34D1A-B7E5-DE48-8EA9-859D9DE6365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4333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71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57200" y="719138"/>
            <a:ext cx="6397625" cy="35988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F4720D6-FCBF-4988-A1D2-5F83A1ACB80D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16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2153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 our solutions span</a:t>
            </a:r>
            <a:r>
              <a:rPr lang="en-US" baseline="0" dirty="0"/>
              <a:t> the control center to the customer, with all forms of generation integrated into your evolving grid.  This presentation is concerned with the Distributed Energy Resources and the </a:t>
            </a:r>
          </a:p>
          <a:p>
            <a:r>
              <a:rPr lang="en-US" baseline="0" dirty="0"/>
              <a:t>Solutions connections that manage those in harmony with the  electric distribution system</a:t>
            </a:r>
          </a:p>
          <a:p>
            <a:endParaRPr lang="en-US" baseline="0" dirty="0"/>
          </a:p>
          <a:p>
            <a:r>
              <a:rPr lang="en-US" baseline="0" dirty="0"/>
              <a:t>Significant work and understanding Of the consumer or prosumer demand side (your customers becoming a power producers), through the significant MV and LV installed base we have built with Square D </a:t>
            </a:r>
          </a:p>
          <a:p>
            <a:r>
              <a:rPr lang="en-US" baseline="0" dirty="0"/>
              <a:t>Over many many decades.  We are experts on what your customer does with their power behind the meter, and have worked to make those sites more efficient.  </a:t>
            </a:r>
          </a:p>
          <a:p>
            <a:endParaRPr lang="en-US" baseline="0" dirty="0"/>
          </a:p>
          <a:p>
            <a:r>
              <a:rPr lang="en-US" baseline="0" dirty="0"/>
              <a:t>Today we offer end to end services and products that support both managing and optimizing your distribution grid, as well as interacting with your newly enabled</a:t>
            </a:r>
          </a:p>
          <a:p>
            <a:r>
              <a:rPr lang="en-US" baseline="0" dirty="0"/>
              <a:t>Power producing customers and generation companies.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>
                <a:solidFill>
                  <a:prstClr val="black"/>
                </a:solidFill>
              </a:rPr>
              <a:pPr/>
              <a:t>10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1988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34D1A-B7E5-DE48-8EA9-859D9DE63652}" type="slidenum">
              <a:rPr lang="en-US" smtClean="0"/>
              <a:pPr/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/>
              <a:t>Controller manages real time reactive control.</a:t>
            </a:r>
            <a:r>
              <a:rPr lang="en-US" baseline="0" dirty="0"/>
              <a:t>  DSO bring predictive capability, with 74 hours of “recipies: in case communication is ever lost.</a:t>
            </a: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/>
              <a:t>Control</a:t>
            </a:r>
            <a:r>
              <a:rPr lang="en-US" baseline="0" dirty="0"/>
              <a:t> hardware: </a:t>
            </a:r>
            <a:r>
              <a:rPr lang="en-US" dirty="0"/>
              <a:t>M580 or M340 common,</a:t>
            </a:r>
            <a:r>
              <a:rPr lang="en-US" baseline="0" dirty="0"/>
              <a:t> centralized or decentralized, (muli processors, remote drops)</a:t>
            </a:r>
          </a:p>
          <a:p>
            <a:pPr>
              <a:buFont typeface="Arial" pitchFamily="34" charset="0"/>
              <a:buChar char="•"/>
            </a:pPr>
            <a:r>
              <a:rPr lang="en-US" baseline="0" dirty="0"/>
              <a:t>Also Micom 264 RTU good for fast load shedding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C983-54EE-4F70-BDD0-102B71A5E8E3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644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4381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8" name="Title 1"/>
          <p:cNvSpPr>
            <a:spLocks noGrp="1"/>
          </p:cNvSpPr>
          <p:nvPr>
            <p:ph type="ctrTitle" hasCustomPrompt="1"/>
          </p:nvPr>
        </p:nvSpPr>
        <p:spPr>
          <a:xfrm>
            <a:off x="252414" y="1971244"/>
            <a:ext cx="8673872" cy="553998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 algn="l">
              <a:buFont typeface="Arial"/>
              <a:buNone/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566267"/>
            <a:ext cx="8673872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l">
              <a:buNone/>
              <a:defRPr sz="2000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1" name="Rectangle 10"/>
          <p:cNvSpPr/>
          <p:nvPr userDrawn="1"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Text Placeholder 13"/>
          <p:cNvSpPr>
            <a:spLocks noGrp="1"/>
          </p:cNvSpPr>
          <p:nvPr>
            <p:ph type="body" sz="quarter" idx="11" hasCustomPrompt="1"/>
          </p:nvPr>
        </p:nvSpPr>
        <p:spPr>
          <a:xfrm>
            <a:off x="252414" y="3954254"/>
            <a:ext cx="4360862" cy="184666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Presented by: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386996"/>
            <a:ext cx="9144000" cy="10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5" name="Picture 14" descr="schneider_LIO_Life-Green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pic>
        <p:nvPicPr>
          <p:cNvPr id="66562" name="Picture 2" descr="VIZN Energy Systems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84172" y="4638722"/>
            <a:ext cx="912130" cy="449984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4493174"/>
            <a:ext cx="1233377" cy="650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1949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919921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on SE Life Gree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451089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Weave_175139600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52831822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463028807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9276867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62180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extBox 5"/>
          <p:cNvSpPr txBox="1"/>
          <p:nvPr userDrawn="1"/>
        </p:nvSpPr>
        <p:spPr>
          <a:xfrm>
            <a:off x="1674435" y="4851248"/>
            <a:ext cx="83510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600" dirty="0">
                <a:solidFill>
                  <a:srgbClr val="FFFFFF"/>
                </a:solidFill>
                <a:latin typeface="Arial"/>
                <a:cs typeface="Arial"/>
              </a:rPr>
              <a:t>|</a:t>
            </a: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5531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  <p:pic>
        <p:nvPicPr>
          <p:cNvPr id="10" name="Picture 9" descr="Weave_486603441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600" kern="1200">
                <a:solidFill>
                  <a:srgbClr val="FFFFFF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5331834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513175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01569051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2794209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5365114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eave Imag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Weave_528351183_LIO.jpg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Rectangle 3"/>
          <p:cNvSpPr/>
          <p:nvPr userDrawn="1"/>
        </p:nvSpPr>
        <p:spPr>
          <a:xfrm>
            <a:off x="0" y="3620222"/>
            <a:ext cx="9144000" cy="1523278"/>
          </a:xfrm>
          <a:prstGeom prst="rect">
            <a:avLst/>
          </a:prstGeom>
          <a:gradFill>
            <a:gsLst>
              <a:gs pos="0">
                <a:schemeClr val="tx1">
                  <a:alpha val="27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2975091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49" y="2064587"/>
            <a:ext cx="3678903" cy="1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704787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38884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"/>
            <a:ext cx="9144000" cy="290871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252000" anchor="b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1506743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Large Object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3598"/>
            <a:ext cx="8229600" cy="82153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32285"/>
            <a:ext cx="8229600" cy="3571875"/>
          </a:xfrm>
          <a:prstGeom prst="rect">
            <a:avLst/>
          </a:prstGeom>
        </p:spPr>
        <p:txBody>
          <a:bodyPr rIns="0">
            <a:noAutofit/>
          </a:bodyPr>
          <a:lstStyle>
            <a:lvl1pPr marL="0" indent="0" algn="l">
              <a:buNone/>
              <a:defRPr sz="1650">
                <a:solidFill>
                  <a:srgbClr val="626469"/>
                </a:solidFill>
              </a:defRPr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Box 4"/>
          <p:cNvSpPr txBox="1"/>
          <p:nvPr userDrawn="1"/>
        </p:nvSpPr>
        <p:spPr>
          <a:xfrm>
            <a:off x="456129" y="4759465"/>
            <a:ext cx="2130481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85800"/>
            <a:r>
              <a:rPr lang="en-US" sz="600" dirty="0">
                <a:solidFill>
                  <a:srgbClr val="626469"/>
                </a:solidFill>
                <a:cs typeface="Arial" pitchFamily="34" charset="0"/>
              </a:rPr>
              <a:t>Confidential Property of Schneider Electric</a:t>
            </a:r>
          </a:p>
        </p:txBody>
      </p:sp>
    </p:spTree>
    <p:extLst>
      <p:ext uri="{BB962C8B-B14F-4D97-AF65-F5344CB8AC3E}">
        <p14:creationId xmlns:p14="http://schemas.microsoft.com/office/powerpoint/2010/main" val="310267998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5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quarter" idx="31"/>
          </p:nvPr>
        </p:nvSpPr>
        <p:spPr>
          <a:xfrm>
            <a:off x="258055" y="1203325"/>
            <a:ext cx="8679570" cy="3176589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32"/>
          </p:nvPr>
        </p:nvSpPr>
        <p:spPr>
          <a:xfrm>
            <a:off x="252413" y="230187"/>
            <a:ext cx="8647112" cy="369332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chemeClr val="tx2"/>
                </a:solidFill>
              </a:defRPr>
            </a:lvl1pPr>
            <a:lvl2pPr>
              <a:buFontTx/>
              <a:buNone/>
              <a:defRPr/>
            </a:lvl2pPr>
            <a:lvl3pPr>
              <a:buFontTx/>
              <a:buNone/>
              <a:defRPr/>
            </a:lvl3pPr>
            <a:lvl4pPr>
              <a:buFontTx/>
              <a:buNone/>
              <a:defRPr/>
            </a:lvl4pPr>
            <a:lvl5pPr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3"/>
          </p:nvPr>
        </p:nvSpPr>
        <p:spPr>
          <a:xfrm>
            <a:off x="252413" y="683366"/>
            <a:ext cx="8647112" cy="253916"/>
          </a:xfrm>
          <a:prstGeom prst="rect">
            <a:avLst/>
          </a:prstGeom>
        </p:spPr>
        <p:txBody>
          <a:bodyPr/>
          <a:lstStyle>
            <a:lvl1pPr marL="358762" indent="-342888">
              <a:buFontTx/>
              <a:buNone/>
              <a:defRPr sz="1600" baseline="0">
                <a:solidFill>
                  <a:schemeClr val="accent1"/>
                </a:solidFill>
              </a:defRPr>
            </a:lvl1pPr>
            <a:lvl2pPr marL="407973" indent="-228592">
              <a:buFontTx/>
              <a:buNone/>
              <a:defRPr/>
            </a:lvl2pPr>
            <a:lvl3pPr marL="587354" indent="-228592">
              <a:buFontTx/>
              <a:buNone/>
              <a:defRPr/>
            </a:lvl3pPr>
            <a:lvl4pPr marL="768323" indent="-228592">
              <a:buFontTx/>
              <a:buNone/>
              <a:defRPr/>
            </a:lvl4pPr>
            <a:lvl5pPr marL="939767" indent="-228592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670164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6129" y="198835"/>
            <a:ext cx="8229600" cy="822722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r>
              <a:rPr lang="en-US" noProof="0" dirty="0"/>
              <a:t>Headline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129" y="1132285"/>
            <a:ext cx="8229600" cy="3487165"/>
          </a:xfrm>
          <a:prstGeom prst="rect">
            <a:avLst/>
          </a:prstGeom>
        </p:spPr>
        <p:txBody>
          <a:bodyPr/>
          <a:lstStyle>
            <a:lvl1pPr>
              <a:buFont typeface="Arial" pitchFamily="34" charset="0"/>
              <a:buChar char="&gt;"/>
              <a:defRPr/>
            </a:lvl1pPr>
            <a:lvl5pPr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456128" y="4759465"/>
            <a:ext cx="3674987" cy="92333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defTabSz="685800"/>
            <a:r>
              <a:rPr lang="en-US" sz="600" dirty="0">
                <a:solidFill>
                  <a:srgbClr val="626469"/>
                </a:solidFill>
                <a:cs typeface="Arial" pitchFamily="34" charset="0"/>
              </a:rPr>
              <a:t>Confidential Property of Schneider Electric </a:t>
            </a:r>
          </a:p>
        </p:txBody>
      </p:sp>
    </p:spTree>
    <p:extLst>
      <p:ext uri="{BB962C8B-B14F-4D97-AF65-F5344CB8AC3E}">
        <p14:creationId xmlns:p14="http://schemas.microsoft.com/office/powerpoint/2010/main" val="1023413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/>
              <a:t>‹#›</a:t>
            </a:fld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>
                <a:solidFill>
                  <a:srgbClr val="626469"/>
                </a:solidFill>
              </a:rPr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97628111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5400000">
            <a:off x="-310762" y="267086"/>
            <a:ext cx="5143498" cy="460932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 hasCustomPrompt="1"/>
          </p:nvPr>
        </p:nvSpPr>
        <p:spPr>
          <a:xfrm>
            <a:off x="-31899" y="-2"/>
            <a:ext cx="4881491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 baseline="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Agenda (edit text)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  <p:sp>
        <p:nvSpPr>
          <p:cNvPr id="10" name="Rechteck 7"/>
          <p:cNvSpPr/>
          <p:nvPr userDrawn="1"/>
        </p:nvSpPr>
        <p:spPr>
          <a:xfrm>
            <a:off x="5032059" y="274283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chemeClr val="accent1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1" name="Rechteck 8"/>
          <p:cNvSpPr/>
          <p:nvPr userDrawn="1"/>
        </p:nvSpPr>
        <p:spPr>
          <a:xfrm>
            <a:off x="5616268" y="274288"/>
            <a:ext cx="32004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2" name="Rechteck 10"/>
          <p:cNvSpPr/>
          <p:nvPr userDrawn="1"/>
        </p:nvSpPr>
        <p:spPr>
          <a:xfrm>
            <a:off x="5028791" y="785845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13" name="Rechteck 11"/>
          <p:cNvSpPr/>
          <p:nvPr userDrawn="1"/>
        </p:nvSpPr>
        <p:spPr>
          <a:xfrm>
            <a:off x="5624172" y="786836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31" name="Rechteck 10"/>
          <p:cNvSpPr/>
          <p:nvPr userDrawn="1"/>
        </p:nvSpPr>
        <p:spPr>
          <a:xfrm>
            <a:off x="5028791" y="1300195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32" name="Rechteck 11"/>
          <p:cNvSpPr/>
          <p:nvPr userDrawn="1"/>
        </p:nvSpPr>
        <p:spPr>
          <a:xfrm>
            <a:off x="5624172" y="1301186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5" name="Rechteck 10"/>
          <p:cNvSpPr/>
          <p:nvPr userDrawn="1"/>
        </p:nvSpPr>
        <p:spPr>
          <a:xfrm>
            <a:off x="5028791" y="1814545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6" name="Rechteck 11"/>
          <p:cNvSpPr/>
          <p:nvPr userDrawn="1"/>
        </p:nvSpPr>
        <p:spPr>
          <a:xfrm>
            <a:off x="5624172" y="1815536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7" name="Rechteck 10"/>
          <p:cNvSpPr/>
          <p:nvPr userDrawn="1"/>
        </p:nvSpPr>
        <p:spPr>
          <a:xfrm>
            <a:off x="5028791" y="2328895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48" name="Rechteck 11"/>
          <p:cNvSpPr/>
          <p:nvPr userDrawn="1"/>
        </p:nvSpPr>
        <p:spPr>
          <a:xfrm>
            <a:off x="5624172" y="2329886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49" name="Rechteck 10"/>
          <p:cNvSpPr/>
          <p:nvPr userDrawn="1"/>
        </p:nvSpPr>
        <p:spPr>
          <a:xfrm>
            <a:off x="5028791" y="2862295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0" name="Rechteck 11"/>
          <p:cNvSpPr/>
          <p:nvPr userDrawn="1"/>
        </p:nvSpPr>
        <p:spPr>
          <a:xfrm>
            <a:off x="5624172" y="2863286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1" name="Rechteck 10"/>
          <p:cNvSpPr/>
          <p:nvPr userDrawn="1"/>
        </p:nvSpPr>
        <p:spPr>
          <a:xfrm>
            <a:off x="5028791" y="3395695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2" name="Rechteck 11"/>
          <p:cNvSpPr/>
          <p:nvPr userDrawn="1"/>
        </p:nvSpPr>
        <p:spPr>
          <a:xfrm>
            <a:off x="5624172" y="3396686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55" name="Rechteck 10"/>
          <p:cNvSpPr/>
          <p:nvPr userDrawn="1"/>
        </p:nvSpPr>
        <p:spPr>
          <a:xfrm>
            <a:off x="5028791" y="3919570"/>
            <a:ext cx="457200" cy="4572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>
            <a:normAutofit/>
          </a:bodyPr>
          <a:lstStyle/>
          <a:p>
            <a:pPr algn="ctr"/>
            <a:endParaRPr lang="en-US" sz="1300" b="1" dirty="0">
              <a:solidFill>
                <a:srgbClr val="626469"/>
              </a:solidFill>
              <a:latin typeface="+mn-lt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56" name="Rechteck 11"/>
          <p:cNvSpPr/>
          <p:nvPr userDrawn="1"/>
        </p:nvSpPr>
        <p:spPr>
          <a:xfrm>
            <a:off x="5624172" y="3920561"/>
            <a:ext cx="3200400" cy="457200"/>
          </a:xfrm>
          <a:prstGeom prst="rect">
            <a:avLst/>
          </a:prstGeom>
          <a:solidFill>
            <a:srgbClr val="F7F7F7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2200" tIns="46101" rIns="92200" bIns="46101" rtlCol="0" anchor="ctr"/>
          <a:lstStyle/>
          <a:p>
            <a:pPr>
              <a:tabLst>
                <a:tab pos="358510" algn="l"/>
              </a:tabLst>
            </a:pPr>
            <a:endParaRPr lang="en-US" sz="1300" b="1" dirty="0">
              <a:solidFill>
                <a:schemeClr val="accent1"/>
              </a:solidFill>
              <a:latin typeface="+mn-lt"/>
              <a:cs typeface="Arial" pitchFamily="34" charset="0"/>
            </a:endParaRPr>
          </a:p>
        </p:txBody>
      </p:sp>
      <p:sp>
        <p:nvSpPr>
          <p:cNvPr id="24" name="Text Placeholder 4"/>
          <p:cNvSpPr>
            <a:spLocks noGrp="1"/>
          </p:cNvSpPr>
          <p:nvPr userDrawn="1">
            <p:ph type="body" sz="quarter" idx="13" hasCustomPrompt="1"/>
          </p:nvPr>
        </p:nvSpPr>
        <p:spPr>
          <a:xfrm>
            <a:off x="5004100" y="382137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1</a:t>
            </a:r>
          </a:p>
        </p:txBody>
      </p:sp>
      <p:sp>
        <p:nvSpPr>
          <p:cNvPr id="23" name="Text Placeholder 4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5629632" y="395785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26" name="Text Placeholder 4"/>
          <p:cNvSpPr>
            <a:spLocks noGrp="1"/>
          </p:cNvSpPr>
          <p:nvPr userDrawn="1">
            <p:ph type="body" sz="quarter" idx="15" hasCustomPrompt="1"/>
          </p:nvPr>
        </p:nvSpPr>
        <p:spPr>
          <a:xfrm>
            <a:off x="5006372" y="875737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2</a:t>
            </a:r>
          </a:p>
        </p:txBody>
      </p:sp>
      <p:sp>
        <p:nvSpPr>
          <p:cNvPr id="25" name="Text Placeholder 4"/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5631904" y="889385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27" name="Text Placeholder 4"/>
          <p:cNvSpPr>
            <a:spLocks noGrp="1"/>
          </p:cNvSpPr>
          <p:nvPr userDrawn="1">
            <p:ph type="body" sz="quarter" idx="16" hasCustomPrompt="1"/>
          </p:nvPr>
        </p:nvSpPr>
        <p:spPr>
          <a:xfrm>
            <a:off x="4994996" y="1410281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3</a:t>
            </a:r>
          </a:p>
        </p:txBody>
      </p:sp>
      <p:sp>
        <p:nvSpPr>
          <p:cNvPr id="28" name="Text Placeholder 4"/>
          <p:cNvSpPr>
            <a:spLocks noGrp="1"/>
          </p:cNvSpPr>
          <p:nvPr userDrawn="1">
            <p:ph type="body" sz="quarter" idx="17" hasCustomPrompt="1"/>
          </p:nvPr>
        </p:nvSpPr>
        <p:spPr>
          <a:xfrm>
            <a:off x="5620528" y="1423929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29" name="Text Placeholder 4"/>
          <p:cNvSpPr>
            <a:spLocks noGrp="1"/>
          </p:cNvSpPr>
          <p:nvPr userDrawn="1">
            <p:ph type="body" sz="quarter" idx="18" hasCustomPrompt="1"/>
          </p:nvPr>
        </p:nvSpPr>
        <p:spPr>
          <a:xfrm>
            <a:off x="4992724" y="1926633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4</a:t>
            </a:r>
          </a:p>
        </p:txBody>
      </p:sp>
      <p:sp>
        <p:nvSpPr>
          <p:cNvPr id="30" name="Text Placeholder 4"/>
          <p:cNvSpPr>
            <a:spLocks noGrp="1"/>
          </p:cNvSpPr>
          <p:nvPr userDrawn="1">
            <p:ph type="body" sz="quarter" idx="19" hasCustomPrompt="1"/>
          </p:nvPr>
        </p:nvSpPr>
        <p:spPr>
          <a:xfrm>
            <a:off x="5618256" y="1940281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33" name="Text Placeholder 4"/>
          <p:cNvSpPr>
            <a:spLocks noGrp="1"/>
          </p:cNvSpPr>
          <p:nvPr userDrawn="1">
            <p:ph type="body" sz="quarter" idx="20" hasCustomPrompt="1"/>
          </p:nvPr>
        </p:nvSpPr>
        <p:spPr>
          <a:xfrm>
            <a:off x="4994996" y="2420233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5</a:t>
            </a:r>
          </a:p>
        </p:txBody>
      </p:sp>
      <p:sp>
        <p:nvSpPr>
          <p:cNvPr id="34" name="Text Placeholder 4"/>
          <p:cNvSpPr>
            <a:spLocks noGrp="1"/>
          </p:cNvSpPr>
          <p:nvPr userDrawn="1">
            <p:ph type="body" sz="quarter" idx="21" hasCustomPrompt="1"/>
          </p:nvPr>
        </p:nvSpPr>
        <p:spPr>
          <a:xfrm>
            <a:off x="5620528" y="2433881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35" name="Text Placeholder 4"/>
          <p:cNvSpPr>
            <a:spLocks noGrp="1"/>
          </p:cNvSpPr>
          <p:nvPr userDrawn="1">
            <p:ph type="body" sz="quarter" idx="22" hasCustomPrompt="1"/>
          </p:nvPr>
        </p:nvSpPr>
        <p:spPr>
          <a:xfrm>
            <a:off x="4997268" y="2954777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6</a:t>
            </a:r>
          </a:p>
        </p:txBody>
      </p:sp>
      <p:sp>
        <p:nvSpPr>
          <p:cNvPr id="36" name="Text Placeholder 4"/>
          <p:cNvSpPr>
            <a:spLocks noGrp="1"/>
          </p:cNvSpPr>
          <p:nvPr userDrawn="1">
            <p:ph type="body" sz="quarter" idx="23" hasCustomPrompt="1"/>
          </p:nvPr>
        </p:nvSpPr>
        <p:spPr>
          <a:xfrm>
            <a:off x="5609152" y="2968425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37" name="Text Placeholder 4"/>
          <p:cNvSpPr>
            <a:spLocks noGrp="1"/>
          </p:cNvSpPr>
          <p:nvPr userDrawn="1">
            <p:ph type="body" sz="quarter" idx="24" hasCustomPrompt="1"/>
          </p:nvPr>
        </p:nvSpPr>
        <p:spPr>
          <a:xfrm>
            <a:off x="4983620" y="3487049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7</a:t>
            </a:r>
          </a:p>
        </p:txBody>
      </p:sp>
      <p:sp>
        <p:nvSpPr>
          <p:cNvPr id="38" name="Text Placeholder 4"/>
          <p:cNvSpPr>
            <a:spLocks noGrp="1"/>
          </p:cNvSpPr>
          <p:nvPr userDrawn="1">
            <p:ph type="body" sz="quarter" idx="25" hasCustomPrompt="1"/>
          </p:nvPr>
        </p:nvSpPr>
        <p:spPr>
          <a:xfrm>
            <a:off x="5622800" y="3500697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  <p:sp>
        <p:nvSpPr>
          <p:cNvPr id="39" name="Text Placeholder 4"/>
          <p:cNvSpPr>
            <a:spLocks noGrp="1"/>
          </p:cNvSpPr>
          <p:nvPr userDrawn="1">
            <p:ph type="body" sz="quarter" idx="26" hasCustomPrompt="1"/>
          </p:nvPr>
        </p:nvSpPr>
        <p:spPr>
          <a:xfrm>
            <a:off x="4985892" y="4021593"/>
            <a:ext cx="509596" cy="210641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8</a:t>
            </a:r>
          </a:p>
        </p:txBody>
      </p:sp>
      <p:sp>
        <p:nvSpPr>
          <p:cNvPr id="40" name="Text Placeholder 4"/>
          <p:cNvSpPr>
            <a:spLocks noGrp="1"/>
          </p:cNvSpPr>
          <p:nvPr userDrawn="1">
            <p:ph type="body" sz="quarter" idx="27" hasCustomPrompt="1"/>
          </p:nvPr>
        </p:nvSpPr>
        <p:spPr>
          <a:xfrm>
            <a:off x="5611424" y="4035241"/>
            <a:ext cx="3145878" cy="208365"/>
          </a:xfrm>
          <a:prstGeom prst="rect">
            <a:avLst/>
          </a:prstGeom>
        </p:spPr>
        <p:txBody>
          <a:bodyPr anchor="ctr"/>
          <a:lstStyle>
            <a:lvl1pPr>
              <a:buNone/>
              <a:defRPr sz="1300" b="1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Edit text</a:t>
            </a:r>
          </a:p>
        </p:txBody>
      </p:sp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w/ 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6192839" y="4066302"/>
            <a:ext cx="2698750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601406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8055" y="4066302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8"/>
          </p:nvPr>
        </p:nvSpPr>
        <p:spPr>
          <a:xfrm>
            <a:off x="258054" y="1202023"/>
            <a:ext cx="5574419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19"/>
          </p:nvPr>
        </p:nvSpPr>
        <p:spPr>
          <a:xfrm>
            <a:off x="6192838" y="1201738"/>
            <a:ext cx="2698750" cy="1336263"/>
          </a:xfrm>
        </p:spPr>
        <p:txBody>
          <a:bodyPr>
            <a:sp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7497948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0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558006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7"/>
          </p:nvPr>
        </p:nvSpPr>
        <p:spPr>
          <a:xfrm>
            <a:off x="252412" y="1203326"/>
            <a:ext cx="5580062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5588035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2413" y="2704955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0" hasCustomPrompt="1"/>
          </p:nvPr>
        </p:nvSpPr>
        <p:spPr>
          <a:xfrm>
            <a:off x="258057" y="4548723"/>
            <a:ext cx="557441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23"/>
          </p:nvPr>
        </p:nvSpPr>
        <p:spPr>
          <a:xfrm>
            <a:off x="258057" y="1213547"/>
            <a:ext cx="5574419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4"/>
          </p:nvPr>
        </p:nvSpPr>
        <p:spPr>
          <a:xfrm>
            <a:off x="252412" y="3037586"/>
            <a:ext cx="5580064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775204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5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8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4" y="4066302"/>
            <a:ext cx="4178298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9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22"/>
          </p:nvPr>
        </p:nvSpPr>
        <p:spPr>
          <a:xfrm>
            <a:off x="258057" y="1209296"/>
            <a:ext cx="4172656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3"/>
          </p:nvPr>
        </p:nvSpPr>
        <p:spPr>
          <a:xfrm>
            <a:off x="4791075" y="1209296"/>
            <a:ext cx="4100514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5922868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066302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5" hasCustomPrompt="1"/>
          </p:nvPr>
        </p:nvSpPr>
        <p:spPr>
          <a:xfrm>
            <a:off x="252413" y="4066302"/>
            <a:ext cx="4178299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4" name="Text Placeholder 2"/>
          <p:cNvSpPr>
            <a:spLocks noGrp="1"/>
          </p:cNvSpPr>
          <p:nvPr>
            <p:ph type="body" idx="16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613516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Content Placeholder 4"/>
          <p:cNvSpPr>
            <a:spLocks noGrp="1"/>
          </p:cNvSpPr>
          <p:nvPr>
            <p:ph sz="quarter" idx="20"/>
          </p:nvPr>
        </p:nvSpPr>
        <p:spPr>
          <a:xfrm>
            <a:off x="252412" y="1203326"/>
            <a:ext cx="4178299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1"/>
          </p:nvPr>
        </p:nvSpPr>
        <p:spPr>
          <a:xfrm>
            <a:off x="4791074" y="1203326"/>
            <a:ext cx="4100511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15532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0" y="2041071"/>
            <a:ext cx="9144000" cy="867640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0" bIns="0" anchor="ctr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6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2900386"/>
            <a:ext cx="9144000" cy="373063"/>
          </a:xfrm>
          <a:prstGeom prst="rect">
            <a:avLst/>
          </a:prstGeom>
          <a:solidFill>
            <a:schemeClr val="tx2"/>
          </a:solidFill>
        </p:spPr>
        <p:txBody>
          <a:bodyPr lIns="252000" tIns="0" rIns="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69506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8055" y="2698483"/>
            <a:ext cx="863353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4791075" y="4413143"/>
            <a:ext cx="4100514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5" name="Text Placeholder 11"/>
          <p:cNvSpPr>
            <a:spLocks noGrp="1"/>
          </p:cNvSpPr>
          <p:nvPr>
            <p:ph type="body" sz="quarter" idx="16" hasCustomPrompt="1"/>
          </p:nvPr>
        </p:nvSpPr>
        <p:spPr>
          <a:xfrm>
            <a:off x="258055" y="4413143"/>
            <a:ext cx="409487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4"/>
          </p:nvPr>
        </p:nvSpPr>
        <p:spPr>
          <a:xfrm>
            <a:off x="246632" y="1198257"/>
            <a:ext cx="8644953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25"/>
          </p:nvPr>
        </p:nvSpPr>
        <p:spPr>
          <a:xfrm>
            <a:off x="258055" y="2907433"/>
            <a:ext cx="4094871" cy="1457325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quarter" idx="26"/>
          </p:nvPr>
        </p:nvSpPr>
        <p:spPr>
          <a:xfrm>
            <a:off x="4791075" y="2907433"/>
            <a:ext cx="4100514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1054434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9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32"/>
          </p:nvPr>
        </p:nvSpPr>
        <p:spPr>
          <a:xfrm>
            <a:off x="252414" y="1192752"/>
            <a:ext cx="2698748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33"/>
          </p:nvPr>
        </p:nvSpPr>
        <p:spPr>
          <a:xfrm>
            <a:off x="3232554" y="1192752"/>
            <a:ext cx="2678893" cy="144145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34"/>
          </p:nvPr>
        </p:nvSpPr>
        <p:spPr>
          <a:xfrm>
            <a:off x="6192838" y="1192752"/>
            <a:ext cx="2678893" cy="1441450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41125041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3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06630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25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3085663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 userDrawn="1"/>
        </p:nvCxnSpPr>
        <p:spPr>
          <a:xfrm>
            <a:off x="6055035" y="1203325"/>
            <a:ext cx="0" cy="2986088"/>
          </a:xfrm>
          <a:prstGeom prst="line">
            <a:avLst/>
          </a:prstGeom>
          <a:ln w="3175" cap="rnd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/>
          <p:cNvSpPr>
            <a:spLocks noGrp="1"/>
          </p:cNvSpPr>
          <p:nvPr>
            <p:ph sz="quarter" idx="31"/>
          </p:nvPr>
        </p:nvSpPr>
        <p:spPr>
          <a:xfrm>
            <a:off x="258056" y="1203325"/>
            <a:ext cx="2673249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3232554" y="1203325"/>
            <a:ext cx="2678893" cy="1405513"/>
          </a:xfrm>
        </p:spPr>
        <p:txBody>
          <a:bodyPr wrap="square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33"/>
          </p:nvPr>
        </p:nvSpPr>
        <p:spPr>
          <a:xfrm>
            <a:off x="6192838" y="1203325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7432906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-column stacke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32"/>
          </p:nvPr>
        </p:nvSpPr>
        <p:spPr>
          <a:xfrm>
            <a:off x="252412" y="1203326"/>
            <a:ext cx="8639175" cy="1405513"/>
          </a:xfrm>
        </p:spPr>
        <p:txBody>
          <a:bodyPr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33"/>
          </p:nvPr>
        </p:nvSpPr>
        <p:spPr>
          <a:xfrm>
            <a:off x="252412" y="2872039"/>
            <a:ext cx="2683481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4"/>
          <p:cNvSpPr>
            <a:spLocks noGrp="1"/>
          </p:cNvSpPr>
          <p:nvPr>
            <p:ph sz="quarter" idx="34"/>
          </p:nvPr>
        </p:nvSpPr>
        <p:spPr>
          <a:xfrm>
            <a:off x="3232553" y="2872039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Content Placeholder 18"/>
          <p:cNvSpPr>
            <a:spLocks noGrp="1"/>
          </p:cNvSpPr>
          <p:nvPr>
            <p:ph sz="quarter" idx="35"/>
          </p:nvPr>
        </p:nvSpPr>
        <p:spPr>
          <a:xfrm>
            <a:off x="6192837" y="2872039"/>
            <a:ext cx="2678893" cy="1405513"/>
          </a:xfrm>
        </p:spPr>
        <p:txBody>
          <a:bodyPr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11"/>
          <p:cNvSpPr>
            <a:spLocks noGrp="1"/>
          </p:cNvSpPr>
          <p:nvPr>
            <p:ph type="body" sz="quarter" idx="18" hasCustomPrompt="1"/>
          </p:nvPr>
        </p:nvSpPr>
        <p:spPr>
          <a:xfrm>
            <a:off x="258055" y="2696071"/>
            <a:ext cx="863353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>
            <a:lvl1pPr>
              <a:defRPr sz="2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5" hasCustomPrompt="1"/>
          </p:nvPr>
        </p:nvSpPr>
        <p:spPr>
          <a:xfrm>
            <a:off x="258055" y="604935"/>
            <a:ext cx="8633531" cy="169277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100" b="0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Text Placeholder 11"/>
          <p:cNvSpPr>
            <a:spLocks noGrp="1"/>
          </p:cNvSpPr>
          <p:nvPr>
            <p:ph type="body" sz="quarter" idx="13" hasCustomPrompt="1"/>
          </p:nvPr>
        </p:nvSpPr>
        <p:spPr>
          <a:xfrm>
            <a:off x="252413" y="4376262"/>
            <a:ext cx="2683481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6" name="Text Placeholder 11"/>
          <p:cNvSpPr>
            <a:spLocks noGrp="1"/>
          </p:cNvSpPr>
          <p:nvPr>
            <p:ph type="body" sz="quarter" idx="21" hasCustomPrompt="1"/>
          </p:nvPr>
        </p:nvSpPr>
        <p:spPr>
          <a:xfrm>
            <a:off x="6192838" y="437626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8" name="Text Placeholder 11"/>
          <p:cNvSpPr>
            <a:spLocks noGrp="1"/>
          </p:cNvSpPr>
          <p:nvPr>
            <p:ph type="body" sz="quarter" idx="24" hasCustomPrompt="1"/>
          </p:nvPr>
        </p:nvSpPr>
        <p:spPr>
          <a:xfrm>
            <a:off x="3232554" y="4376262"/>
            <a:ext cx="2678893" cy="123111"/>
          </a:xfrm>
          <a:prstGeom prst="rect">
            <a:avLst/>
          </a:prstGeom>
        </p:spPr>
        <p:txBody>
          <a:bodyPr lIns="0" tIns="0" rIns="0" bIns="0" anchor="b" anchorCtr="0">
            <a:spAutoFit/>
          </a:bodyPr>
          <a:lstStyle>
            <a:lvl1pPr marL="15875" indent="0">
              <a:buNone/>
              <a:defRPr sz="800" baseline="0">
                <a:solidFill>
                  <a:srgbClr val="8E8F93"/>
                </a:solidFill>
              </a:defRPr>
            </a:lvl1pPr>
          </a:lstStyle>
          <a:p>
            <a:pPr lvl="0"/>
            <a:r>
              <a:rPr lang="en-US" dirty="0"/>
              <a:t>Optional caption goes here</a:t>
            </a:r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6906178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40670164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ustom Layou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hneider_LIO_White_RGB.png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32549" y="2064587"/>
            <a:ext cx="3678903" cy="1014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26839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 userDrawn="1"/>
        </p:nvSpPr>
        <p:spPr>
          <a:xfrm rot="5400000">
            <a:off x="-286951" y="243275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1409" tIns="45702" rIns="91409" bIns="45702"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1911" tIns="251911" rIns="251911" bIns="251911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756" indent="-265020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7773" indent="-228519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5966" indent="-228519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440" indent="-231692" defTabSz="314214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2" y="4857158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20" y="4857158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1981308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0" y="1981308"/>
            <a:ext cx="9144000" cy="3162191"/>
          </a:xfrm>
          <a:prstGeom prst="rect">
            <a:avLst/>
          </a:prstGeom>
          <a:solidFill>
            <a:schemeClr val="tx2"/>
          </a:solidFill>
        </p:spPr>
        <p:txBody>
          <a:bodyPr lIns="252000" tIns="252000" rIns="252000" bIns="252000" anchor="t" anchorCtr="0"/>
          <a:lstStyle>
            <a:lvl1pPr algn="l">
              <a:defRPr sz="2400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4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1608245"/>
            <a:ext cx="9144000" cy="373063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lIns="252000" tIns="0" rIns="252000" bIns="0" anchor="ctr" anchorCtr="0"/>
          <a:lstStyle>
            <a:lvl1pPr marL="0" indent="0">
              <a:buNone/>
              <a:defRPr sz="120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945837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-2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Your Content Here</a:t>
            </a:r>
          </a:p>
        </p:txBody>
      </p:sp>
      <p:sp>
        <p:nvSpPr>
          <p:cNvPr id="15" name="Rectangle 14"/>
          <p:cNvSpPr/>
          <p:nvPr userDrawn="1"/>
        </p:nvSpPr>
        <p:spPr>
          <a:xfrm rot="5400000">
            <a:off x="-286951" y="243272"/>
            <a:ext cx="5143500" cy="465695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Content Placeholder 12"/>
          <p:cNvSpPr>
            <a:spLocks noGrp="1"/>
          </p:cNvSpPr>
          <p:nvPr>
            <p:ph sz="quarter" idx="11"/>
          </p:nvPr>
        </p:nvSpPr>
        <p:spPr>
          <a:xfrm>
            <a:off x="-43677" y="-2"/>
            <a:ext cx="5030014" cy="5143502"/>
          </a:xfrm>
          <a:prstGeom prst="rect">
            <a:avLst/>
          </a:prstGeom>
          <a:solidFill>
            <a:schemeClr val="tx2">
              <a:alpha val="8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42913" indent="-265113">
              <a:buFont typeface="Arial"/>
              <a:buChar char="•"/>
              <a:defRPr sz="2000">
                <a:solidFill>
                  <a:schemeClr val="bg1"/>
                </a:solidFill>
              </a:defRPr>
            </a:lvl2pPr>
            <a:lvl3pPr marL="708025" indent="-228600">
              <a:buFont typeface="Lucida Grande"/>
              <a:buChar char="–"/>
              <a:defRPr sz="1800">
                <a:solidFill>
                  <a:schemeClr val="bg1"/>
                </a:solidFill>
              </a:defRPr>
            </a:lvl3pPr>
            <a:lvl4pPr marL="976313" indent="-228600">
              <a:buFont typeface="Lucida Grande"/>
              <a:buChar char="–"/>
              <a:defRPr sz="1600">
                <a:solidFill>
                  <a:schemeClr val="bg1"/>
                </a:solidFill>
              </a:defRPr>
            </a:lvl4pPr>
            <a:lvl5pPr marL="1258888" indent="-231775" defTabSz="314325">
              <a:buFont typeface="Lucida Grande"/>
              <a:buChar char="–"/>
              <a:defRPr sz="16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19894344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/ Imag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ontent Placeholder 12"/>
          <p:cNvSpPr>
            <a:spLocks noGrp="1"/>
          </p:cNvSpPr>
          <p:nvPr>
            <p:ph sz="quarter" idx="12" hasCustomPrompt="1"/>
          </p:nvPr>
        </p:nvSpPr>
        <p:spPr>
          <a:xfrm>
            <a:off x="4613273" y="0"/>
            <a:ext cx="4530727" cy="5143499"/>
          </a:xfrm>
          <a:prstGeom prst="rect">
            <a:avLst/>
          </a:prstGeom>
          <a:solidFill>
            <a:schemeClr val="accent2">
              <a:alpha val="20000"/>
            </a:schemeClr>
          </a:solidFill>
        </p:spPr>
        <p:txBody>
          <a:bodyPr vert="horz" lIns="252000" tIns="252000" rIns="252000" bIns="252000"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  <a:lvl2pPr marL="442913" indent="-265113">
              <a:buFont typeface="Arial"/>
              <a:buChar char="•"/>
              <a:defRPr sz="1800">
                <a:solidFill>
                  <a:schemeClr val="accent1"/>
                </a:solidFill>
              </a:defRPr>
            </a:lvl2pPr>
            <a:lvl3pPr marL="708025" indent="-228600">
              <a:buFont typeface="Lucida Grande"/>
              <a:buChar char="–"/>
              <a:defRPr sz="1600">
                <a:solidFill>
                  <a:schemeClr val="accent1"/>
                </a:solidFill>
              </a:defRPr>
            </a:lvl3pPr>
            <a:lvl4pPr marL="976313" indent="-228600">
              <a:buFont typeface="Lucida Grande"/>
              <a:buChar char="–"/>
              <a:defRPr sz="1400">
                <a:solidFill>
                  <a:schemeClr val="accent1"/>
                </a:solidFill>
              </a:defRPr>
            </a:lvl4pPr>
            <a:lvl5pPr marL="1258888" indent="-231775" defTabSz="314325">
              <a:buFont typeface="Lucida Grande"/>
              <a:buChar char="–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Insert Your Content Here</a:t>
            </a:r>
          </a:p>
        </p:txBody>
      </p:sp>
      <p:sp>
        <p:nvSpPr>
          <p:cNvPr id="3" name="Content Placeholder 12"/>
          <p:cNvSpPr>
            <a:spLocks noGrp="1"/>
          </p:cNvSpPr>
          <p:nvPr>
            <p:ph sz="quarter" idx="11"/>
          </p:nvPr>
        </p:nvSpPr>
        <p:spPr>
          <a:xfrm>
            <a:off x="252413" y="982952"/>
            <a:ext cx="3749962" cy="1452705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>
            <a:lvl1pPr marL="236538" indent="-236538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solidFill>
                  <a:schemeClr val="accent1"/>
                </a:solidFill>
              </a:defRPr>
            </a:lvl1pPr>
            <a:lvl2pPr marL="457200" indent="-220663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solidFill>
                  <a:schemeClr val="accent1"/>
                </a:solidFill>
              </a:defRPr>
            </a:lvl2pPr>
            <a:lvl3pPr marL="630238" indent="-173038">
              <a:buClr>
                <a:schemeClr val="tx2"/>
              </a:buClr>
              <a:buFont typeface="Arial" panose="020B0604020202020204" pitchFamily="34" charset="0"/>
              <a:buChar char="•"/>
              <a:defRPr sz="1600">
                <a:solidFill>
                  <a:schemeClr val="accent1"/>
                </a:solidFill>
              </a:defRPr>
            </a:lvl3pPr>
            <a:lvl4pPr marL="803275" indent="-173038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4pPr>
            <a:lvl5pPr marL="977900" indent="-174625" defTabSz="314325">
              <a:buClr>
                <a:schemeClr val="tx2"/>
              </a:buClr>
              <a:buFont typeface="Arial" panose="020B0604020202020204" pitchFamily="34" charset="0"/>
              <a:buChar char="•"/>
              <a:defRPr sz="140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252413" y="348333"/>
            <a:ext cx="3749962" cy="369332"/>
          </a:xfrm>
          <a:prstGeom prst="rect">
            <a:avLst/>
          </a:prstGeom>
        </p:spPr>
        <p:txBody>
          <a:bodyPr wrap="square"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23" name="Rectangle 22"/>
          <p:cNvSpPr/>
          <p:nvPr userDrawn="1"/>
        </p:nvSpPr>
        <p:spPr>
          <a:xfrm rot="5400000">
            <a:off x="1854991" y="2385218"/>
            <a:ext cx="5143498" cy="373063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 hasCustomPrompt="1"/>
          </p:nvPr>
        </p:nvSpPr>
        <p:spPr>
          <a:xfrm>
            <a:off x="4240208" y="0"/>
            <a:ext cx="746127" cy="5143500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518578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White/SE Life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258056" y="2175153"/>
            <a:ext cx="8633531" cy="369332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algn="l">
              <a:defRPr sz="2400" baseline="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Section Title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58056" y="2634497"/>
            <a:ext cx="8633531" cy="215444"/>
          </a:xfrm>
          <a:prstGeom prst="rect">
            <a:avLst/>
          </a:prstGeom>
        </p:spPr>
        <p:txBody>
          <a:bodyPr lIns="0" tIns="0" rIns="0" bIns="0" anchor="ctr" anchorCtr="0">
            <a:spAutoFit/>
          </a:bodyPr>
          <a:lstStyle>
            <a:lvl1pPr marL="0" indent="0">
              <a:buNone/>
              <a:defRPr sz="1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Optional Subtitle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5548394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rgbClr val="FFFFFF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5216421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 w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8E8F93">
              <a:alpha val="20000"/>
            </a:srgbClr>
          </a:solidFill>
        </p:spPr>
        <p:txBody>
          <a:bodyPr/>
          <a:lstStyle>
            <a:lvl1pPr marL="0" indent="0">
              <a:buNone/>
              <a:defRPr sz="1050">
                <a:solidFill>
                  <a:schemeClr val="accent2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en-US" dirty="0"/>
              <a:t>Drag Your Image Here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252413" y="1713559"/>
            <a:ext cx="8577821" cy="1231106"/>
          </a:xfrm>
          <a:prstGeom prst="rect">
            <a:avLst/>
          </a:prstGeom>
        </p:spPr>
        <p:txBody>
          <a:bodyPr lIns="0" tIns="0" rIns="0" bIns="0" anchor="t">
            <a:spAutoFit/>
          </a:bodyPr>
          <a:lstStyle>
            <a:lvl1pPr marL="0" indent="0" algn="ctr">
              <a:buFont typeface="Arial"/>
              <a:buNone/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QUOTE OR CALLOUT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52414" y="2955454"/>
            <a:ext cx="8577820" cy="307777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0" indent="0" algn="ctr">
              <a:buNone/>
              <a:defRPr sz="2000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Optional Subtitle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2947468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865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79" r:id="rId3"/>
    <p:sldLayoutId id="2147483687" r:id="rId4"/>
    <p:sldLayoutId id="2147483688" r:id="rId5"/>
    <p:sldLayoutId id="2147483689" r:id="rId6"/>
    <p:sldLayoutId id="2147483672" r:id="rId7"/>
    <p:sldLayoutId id="2147483670" r:id="rId8"/>
    <p:sldLayoutId id="2147483671" r:id="rId9"/>
    <p:sldLayoutId id="2147483686" r:id="rId10"/>
    <p:sldLayoutId id="2147483690" r:id="rId11"/>
    <p:sldLayoutId id="2147483680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91" r:id="rId18"/>
    <p:sldLayoutId id="2147483744" r:id="rId19"/>
    <p:sldLayoutId id="2147483746" r:id="rId20"/>
    <p:sldLayoutId id="2147483747" r:id="rId21"/>
    <p:sldLayoutId id="2147483748" r:id="rId22"/>
    <p:sldLayoutId id="2147483749" r:id="rId23"/>
    <p:sldLayoutId id="2147483750" r:id="rId24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69332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252413" y="1203326"/>
            <a:ext cx="8639175" cy="198515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891" y="4857155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lvl1pPr algn="l">
              <a:defRPr sz="600">
                <a:solidFill>
                  <a:schemeClr val="bg2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Page </a:t>
            </a:r>
            <a:fld id="{5A9C12DC-491F-9444-86A2-13AC5C62A2F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2413" y="4857154"/>
            <a:ext cx="1509767" cy="92333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600">
                <a:solidFill>
                  <a:schemeClr val="accent1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Confidential Property of Schneider Electric |</a:t>
            </a:r>
          </a:p>
        </p:txBody>
      </p:sp>
    </p:spTree>
    <p:extLst>
      <p:ext uri="{BB962C8B-B14F-4D97-AF65-F5344CB8AC3E}">
        <p14:creationId xmlns:p14="http://schemas.microsoft.com/office/powerpoint/2010/main" val="36995790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76" r:id="rId3"/>
    <p:sldLayoutId id="2147483653" r:id="rId4"/>
    <p:sldLayoutId id="2147483661" r:id="rId5"/>
    <p:sldLayoutId id="2147483677" r:id="rId6"/>
    <p:sldLayoutId id="2147483660" r:id="rId7"/>
    <p:sldLayoutId id="2147483662" r:id="rId8"/>
    <p:sldLayoutId id="2147483678" r:id="rId9"/>
    <p:sldLayoutId id="2147483658" r:id="rId10"/>
    <p:sldLayoutId id="2147483697" r:id="rId11"/>
    <p:sldLayoutId id="2147483751" r:id="rId12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2400" kern="1200">
          <a:solidFill>
            <a:srgbClr val="36C746"/>
          </a:solidFill>
          <a:latin typeface="Arial"/>
          <a:ea typeface="+mj-ea"/>
          <a:cs typeface="Arial"/>
        </a:defRPr>
      </a:lvl1pPr>
    </p:titleStyle>
    <p:bodyStyle>
      <a:lvl1pPr marL="173038" indent="-157163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•"/>
        <a:defRPr sz="1400" kern="1200">
          <a:solidFill>
            <a:schemeClr val="accent1"/>
          </a:solidFill>
          <a:latin typeface="Arial"/>
          <a:ea typeface="+mn-ea"/>
          <a:cs typeface="Arial"/>
        </a:defRPr>
      </a:lvl1pPr>
      <a:lvl2pPr marL="361950" indent="-182563" algn="l" defTabSz="447675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/>
        <a:buChar char="•"/>
        <a:defRPr sz="1200" kern="1200">
          <a:solidFill>
            <a:schemeClr val="accent1"/>
          </a:solidFill>
          <a:latin typeface="Arial"/>
          <a:ea typeface="+mn-ea"/>
          <a:cs typeface="Arial"/>
        </a:defRPr>
      </a:lvl2pPr>
      <a:lvl3pPr marL="538163" indent="-17938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100" kern="1200">
          <a:solidFill>
            <a:schemeClr val="accent1"/>
          </a:solidFill>
          <a:latin typeface="Arial"/>
          <a:ea typeface="+mn-ea"/>
          <a:cs typeface="Arial"/>
        </a:defRPr>
      </a:lvl3pPr>
      <a:lvl4pPr marL="719138" indent="-17938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/>
          <a:ea typeface="+mn-ea"/>
          <a:cs typeface="Arial"/>
        </a:defRPr>
      </a:lvl4pPr>
      <a:lvl5pPr marL="896938" indent="-185738" algn="l" defTabSz="457200" rtl="0" eaLnBrk="1" latinLnBrk="0" hangingPunct="1">
        <a:spcBef>
          <a:spcPts val="500"/>
        </a:spcBef>
        <a:spcAft>
          <a:spcPts val="500"/>
        </a:spcAft>
        <a:buClr>
          <a:srgbClr val="36C746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/>
          <a:ea typeface="+mn-ea"/>
          <a:cs typeface="Arial"/>
        </a:defRPr>
      </a:lvl5pPr>
      <a:lvl6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 baseline="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896112" indent="-182880" algn="l" defTabSz="457200" rtl="0" eaLnBrk="1" latinLnBrk="0" hangingPunct="1">
        <a:spcBef>
          <a:spcPts val="500"/>
        </a:spcBef>
        <a:spcAft>
          <a:spcPts val="500"/>
        </a:spcAft>
        <a:buClr>
          <a:schemeClr val="bg2"/>
        </a:buClr>
        <a:buFont typeface="Arial" panose="020B0604020202020204" pitchFamily="34" charset="0"/>
        <a:buChar char="–"/>
        <a:defRPr sz="1050" kern="1200">
          <a:solidFill>
            <a:schemeClr val="accent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.png"/><Relationship Id="rId4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13" Type="http://schemas.openxmlformats.org/officeDocument/2006/relationships/image" Target="../media/image49.png"/><Relationship Id="rId18" Type="http://schemas.openxmlformats.org/officeDocument/2006/relationships/image" Target="../media/image54.jpeg"/><Relationship Id="rId3" Type="http://schemas.openxmlformats.org/officeDocument/2006/relationships/image" Target="../media/image39.jpeg"/><Relationship Id="rId21" Type="http://schemas.openxmlformats.org/officeDocument/2006/relationships/image" Target="../media/image57.png"/><Relationship Id="rId7" Type="http://schemas.openxmlformats.org/officeDocument/2006/relationships/image" Target="../media/image43.jpeg"/><Relationship Id="rId12" Type="http://schemas.openxmlformats.org/officeDocument/2006/relationships/image" Target="../media/image48.png"/><Relationship Id="rId17" Type="http://schemas.openxmlformats.org/officeDocument/2006/relationships/image" Target="../media/image53.jpeg"/><Relationship Id="rId2" Type="http://schemas.openxmlformats.org/officeDocument/2006/relationships/image" Target="../media/image38.jpeg"/><Relationship Id="rId16" Type="http://schemas.openxmlformats.org/officeDocument/2006/relationships/image" Target="../media/image52.png"/><Relationship Id="rId20" Type="http://schemas.openxmlformats.org/officeDocument/2006/relationships/image" Target="../media/image56.tiff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2.jpeg"/><Relationship Id="rId11" Type="http://schemas.openxmlformats.org/officeDocument/2006/relationships/image" Target="../media/image47.jpeg"/><Relationship Id="rId24" Type="http://schemas.openxmlformats.org/officeDocument/2006/relationships/image" Target="../media/image58.png"/><Relationship Id="rId5" Type="http://schemas.openxmlformats.org/officeDocument/2006/relationships/image" Target="../media/image41.png"/><Relationship Id="rId15" Type="http://schemas.openxmlformats.org/officeDocument/2006/relationships/image" Target="../media/image51.jpeg"/><Relationship Id="rId23" Type="http://schemas.openxmlformats.org/officeDocument/2006/relationships/image" Target="../media/image1.png"/><Relationship Id="rId10" Type="http://schemas.openxmlformats.org/officeDocument/2006/relationships/image" Target="../media/image46.png"/><Relationship Id="rId19" Type="http://schemas.openxmlformats.org/officeDocument/2006/relationships/image" Target="../media/image55.tiff"/><Relationship Id="rId4" Type="http://schemas.openxmlformats.org/officeDocument/2006/relationships/image" Target="../media/image40.jpeg"/><Relationship Id="rId9" Type="http://schemas.openxmlformats.org/officeDocument/2006/relationships/image" Target="../media/image45.jpeg"/><Relationship Id="rId14" Type="http://schemas.openxmlformats.org/officeDocument/2006/relationships/image" Target="../media/image50.jpeg"/><Relationship Id="rId22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1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7" Type="http://schemas.openxmlformats.org/officeDocument/2006/relationships/image" Target="../media/image7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1.jpeg"/><Relationship Id="rId5" Type="http://schemas.openxmlformats.org/officeDocument/2006/relationships/image" Target="../media/image70.jpeg"/><Relationship Id="rId4" Type="http://schemas.openxmlformats.org/officeDocument/2006/relationships/image" Target="../media/image6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6.jpeg"/><Relationship Id="rId5" Type="http://schemas.openxmlformats.org/officeDocument/2006/relationships/image" Target="../media/image75.jpeg"/><Relationship Id="rId4" Type="http://schemas.openxmlformats.org/officeDocument/2006/relationships/image" Target="../media/image74.jpe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png"/><Relationship Id="rId13" Type="http://schemas.openxmlformats.org/officeDocument/2006/relationships/image" Target="../media/image87.png"/><Relationship Id="rId18" Type="http://schemas.openxmlformats.org/officeDocument/2006/relationships/image" Target="../media/image92.jpeg"/><Relationship Id="rId3" Type="http://schemas.openxmlformats.org/officeDocument/2006/relationships/image" Target="../media/image78.jpeg"/><Relationship Id="rId7" Type="http://schemas.openxmlformats.org/officeDocument/2006/relationships/image" Target="../media/image82.png"/><Relationship Id="rId12" Type="http://schemas.openxmlformats.org/officeDocument/2006/relationships/hyperlink" Target="https://en.wikipedia.org/wiki/File:GHS-pictogram-pollu.svg" TargetMode="External"/><Relationship Id="rId17" Type="http://schemas.openxmlformats.org/officeDocument/2006/relationships/image" Target="../media/image91.jpeg"/><Relationship Id="rId2" Type="http://schemas.openxmlformats.org/officeDocument/2006/relationships/image" Target="../media/image2.png"/><Relationship Id="rId16" Type="http://schemas.openxmlformats.org/officeDocument/2006/relationships/image" Target="../media/image90.jpeg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81.jpeg"/><Relationship Id="rId11" Type="http://schemas.openxmlformats.org/officeDocument/2006/relationships/image" Target="../media/image86.jpeg"/><Relationship Id="rId5" Type="http://schemas.openxmlformats.org/officeDocument/2006/relationships/image" Target="../media/image80.jpeg"/><Relationship Id="rId15" Type="http://schemas.openxmlformats.org/officeDocument/2006/relationships/image" Target="../media/image89.jpeg"/><Relationship Id="rId10" Type="http://schemas.openxmlformats.org/officeDocument/2006/relationships/image" Target="../media/image85.jpeg"/><Relationship Id="rId4" Type="http://schemas.openxmlformats.org/officeDocument/2006/relationships/image" Target="../media/image79.jpeg"/><Relationship Id="rId9" Type="http://schemas.openxmlformats.org/officeDocument/2006/relationships/image" Target="../media/image84.jpeg"/><Relationship Id="rId14" Type="http://schemas.openxmlformats.org/officeDocument/2006/relationships/image" Target="../media/image88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jpeg"/><Relationship Id="rId2" Type="http://schemas.openxmlformats.org/officeDocument/2006/relationships/image" Target="../media/image93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5.xml"/><Relationship Id="rId5" Type="http://schemas.openxmlformats.org/officeDocument/2006/relationships/image" Target="../media/image17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9.xml"/><Relationship Id="rId6" Type="http://schemas.openxmlformats.org/officeDocument/2006/relationships/image" Target="../media/image1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25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flipV="1">
            <a:off x="0" y="3711677"/>
            <a:ext cx="9144000" cy="675319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52413" y="4086215"/>
            <a:ext cx="8673874" cy="369332"/>
          </a:xfrm>
        </p:spPr>
        <p:txBody>
          <a:bodyPr/>
          <a:lstStyle/>
          <a:p>
            <a:pPr lvl="0" algn="ctr"/>
            <a:r>
              <a:rPr lang="en-US" b="1" dirty="0">
                <a:solidFill>
                  <a:prstClr val="white"/>
                </a:solidFill>
              </a:rPr>
              <a:t>May 2016 Christina.Sanborn@Northwestern.edu 224-307-9663 Mark.Johnson1@Schneider-Electric.com 239-287-6960 &amp; Joshua.Rogol@ViZnEnergy.com 401-369-0306</a:t>
            </a:r>
          </a:p>
        </p:txBody>
      </p:sp>
      <p:sp>
        <p:nvSpPr>
          <p:cNvPr id="2" name="Rectangle 1"/>
          <p:cNvSpPr/>
          <p:nvPr/>
        </p:nvSpPr>
        <p:spPr>
          <a:xfrm>
            <a:off x="34700" y="3672888"/>
            <a:ext cx="91093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</a:rPr>
              <a:t>Resilient solar+storage+EVcharging microgrids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185" y="0"/>
            <a:ext cx="8024330" cy="3711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6608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145" y="17302"/>
            <a:ext cx="7812716" cy="5145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 rot="5400000">
            <a:off x="-1999333" y="2454320"/>
            <a:ext cx="5162552" cy="253913"/>
          </a:xfrm>
          <a:prstGeom prst="rect">
            <a:avLst/>
          </a:prstGeom>
          <a:solidFill>
            <a:srgbClr val="009530"/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/>
            <a:endParaRPr lang="en-US" sz="1350" dirty="0">
              <a:solidFill>
                <a:prstClr val="white"/>
              </a:solidFill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>
            <a:off x="2448564" y="1818085"/>
            <a:ext cx="2146060" cy="280436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H="1" flipV="1">
            <a:off x="2915841" y="3336132"/>
            <a:ext cx="3550445" cy="2721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 flipV="1">
            <a:off x="3980260" y="1512470"/>
            <a:ext cx="614363" cy="19658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 flipH="1">
            <a:off x="3587354" y="1743075"/>
            <a:ext cx="1007268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 flipV="1">
            <a:off x="4486444" y="1512470"/>
            <a:ext cx="154613" cy="106947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4986851" y="1778454"/>
            <a:ext cx="800778" cy="239656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H="1" flipV="1">
            <a:off x="2448564" y="2336347"/>
            <a:ext cx="1736007" cy="1002506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H="1" flipV="1">
            <a:off x="4908947" y="1885270"/>
            <a:ext cx="1557338" cy="1450862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 flipH="1" flipV="1">
            <a:off x="2030016" y="2724150"/>
            <a:ext cx="95250" cy="190500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H="1" flipV="1">
            <a:off x="6562667" y="2642953"/>
            <a:ext cx="206583" cy="271697"/>
          </a:xfrm>
          <a:prstGeom prst="line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8014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6118"/>
            <a:ext cx="9144000" cy="373063"/>
          </a:xfrm>
        </p:spPr>
        <p:txBody>
          <a:bodyPr/>
          <a:lstStyle/>
          <a:p>
            <a:r>
              <a:rPr lang="en-US" sz="1800" b="1" dirty="0"/>
              <a:t>Ideal space: North garage, Aquatics Center &amp; Sports Pavilion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9182"/>
            <a:ext cx="5485680" cy="367140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2238" y="4085836"/>
            <a:ext cx="2007489" cy="105766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6378" y="3773347"/>
            <a:ext cx="3727622" cy="1370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6403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Rectangle 49"/>
          <p:cNvSpPr/>
          <p:nvPr/>
        </p:nvSpPr>
        <p:spPr>
          <a:xfrm>
            <a:off x="1" y="1177936"/>
            <a:ext cx="4573588" cy="1607392"/>
          </a:xfrm>
          <a:prstGeom prst="rect">
            <a:avLst/>
          </a:prstGeom>
          <a:noFill/>
          <a:ln>
            <a:solidFill>
              <a:schemeClr val="bg2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Energy storage applications</a:t>
            </a:r>
          </a:p>
        </p:txBody>
      </p:sp>
      <p:pic>
        <p:nvPicPr>
          <p:cNvPr id="29" name="Picture 5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1309"/>
          <a:stretch>
            <a:fillRect/>
          </a:stretch>
        </p:blipFill>
        <p:spPr bwMode="auto">
          <a:xfrm>
            <a:off x="93885" y="1288614"/>
            <a:ext cx="1648259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" name="Freeform 8"/>
          <p:cNvSpPr>
            <a:spLocks/>
          </p:cNvSpPr>
          <p:nvPr/>
        </p:nvSpPr>
        <p:spPr bwMode="auto">
          <a:xfrm>
            <a:off x="1618950" y="1977773"/>
            <a:ext cx="2949708" cy="95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5405" y="0"/>
              </a:cxn>
            </a:cxnLst>
            <a:rect l="0" t="0" r="r" b="b"/>
            <a:pathLst>
              <a:path w="5405">
                <a:moveTo>
                  <a:pt x="0" y="0"/>
                </a:moveTo>
                <a:lnTo>
                  <a:pt x="5405" y="0"/>
                </a:lnTo>
              </a:path>
            </a:pathLst>
          </a:custGeom>
          <a:noFill/>
          <a:ln w="3175">
            <a:solidFill>
              <a:srgbClr val="00AA3A"/>
            </a:solidFill>
            <a:prstDash val="dash"/>
            <a:round/>
            <a:headEnd/>
            <a:tailEnd/>
          </a:ln>
        </p:spPr>
        <p:txBody>
          <a:bodyPr vert="horz" wrap="square" lIns="68589" tIns="34295" rIns="68589" bIns="34295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31" name="Text Box 4"/>
          <p:cNvSpPr txBox="1">
            <a:spLocks noChangeArrowheads="1"/>
          </p:cNvSpPr>
          <p:nvPr/>
        </p:nvSpPr>
        <p:spPr bwMode="auto">
          <a:xfrm>
            <a:off x="1834040" y="1268664"/>
            <a:ext cx="2729350" cy="3906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AA3A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Renewable Energy Shifting and Firming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chemeClr val="accent1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Charge the battery with excess of renewable energy during off-peak periods to release it onto the grid during peak periods, and possibly to follow a pre-defined generation pattern</a:t>
            </a:r>
            <a:endParaRPr lang="en-US" sz="900" dirty="0"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2" name="Text Box 3"/>
          <p:cNvSpPr txBox="1">
            <a:spLocks noChangeArrowheads="1"/>
          </p:cNvSpPr>
          <p:nvPr/>
        </p:nvSpPr>
        <p:spPr bwMode="auto">
          <a:xfrm>
            <a:off x="1834040" y="2039941"/>
            <a:ext cx="2299644" cy="285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AA3A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Renewable Energy Smoothing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Charge/discharge the battery to smooth intermittent generation and follow soft power injection ramps.</a:t>
            </a:r>
          </a:p>
        </p:txBody>
      </p:sp>
      <p:sp>
        <p:nvSpPr>
          <p:cNvPr id="35" name="Rectangle 24"/>
          <p:cNvSpPr>
            <a:spLocks noChangeArrowheads="1"/>
          </p:cNvSpPr>
          <p:nvPr/>
        </p:nvSpPr>
        <p:spPr bwMode="auto">
          <a:xfrm>
            <a:off x="524186" y="1751665"/>
            <a:ext cx="877077" cy="739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00B050"/>
                </a:solidFill>
                <a:ea typeface="Calibri" pitchFamily="34" charset="0"/>
                <a:cs typeface="Times New Roman" pitchFamily="18" charset="0"/>
              </a:rPr>
              <a:t>Renewable Energy Generation</a:t>
            </a:r>
            <a:endParaRPr lang="en-US" sz="900" b="1" dirty="0">
              <a:solidFill>
                <a:srgbClr val="00B050"/>
              </a:solidFill>
              <a:cs typeface="Arial" pitchFamily="34" charset="0"/>
            </a:endParaRP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 Box 108"/>
          <p:cNvSpPr txBox="1">
            <a:spLocks noChangeArrowheads="1"/>
          </p:cNvSpPr>
          <p:nvPr/>
        </p:nvSpPr>
        <p:spPr bwMode="auto">
          <a:xfrm>
            <a:off x="1834041" y="3021088"/>
            <a:ext cx="2218666" cy="2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C01348"/>
                </a:solidFill>
                <a:latin typeface="Arial MT Std Light" charset="0"/>
                <a:ea typeface="Calibri" pitchFamily="34" charset="0"/>
                <a:cs typeface="Times New Roman" pitchFamily="18" charset="0"/>
              </a:rPr>
              <a:t>Electricity Rate Optimization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Store electricity when the market price </a:t>
            </a:r>
            <a:b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</a:b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is low and consume it when the market price is high</a:t>
            </a:r>
          </a:p>
        </p:txBody>
      </p:sp>
      <p:sp>
        <p:nvSpPr>
          <p:cNvPr id="39" name="Text Box 107"/>
          <p:cNvSpPr txBox="1">
            <a:spLocks noChangeArrowheads="1"/>
          </p:cNvSpPr>
          <p:nvPr/>
        </p:nvSpPr>
        <p:spPr bwMode="auto">
          <a:xfrm>
            <a:off x="1834039" y="3752613"/>
            <a:ext cx="2405663" cy="285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C01348"/>
                </a:solidFill>
                <a:latin typeface="Arial MT Std Light" charset="0"/>
                <a:ea typeface="Calibri" pitchFamily="34" charset="0"/>
                <a:cs typeface="Times New Roman" pitchFamily="18" charset="0"/>
              </a:rPr>
              <a:t>MicroGrids, Diesel Abatement</a:t>
            </a:r>
            <a:endParaRPr lang="en-US" sz="900" b="1" dirty="0"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Use storage in isolated grids in conjunction with renewable energy and fossil fuel sources</a:t>
            </a:r>
          </a:p>
        </p:txBody>
      </p:sp>
      <p:pic>
        <p:nvPicPr>
          <p:cNvPr id="40" name="Picture 15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9566"/>
          <a:stretch>
            <a:fillRect/>
          </a:stretch>
        </p:blipFill>
        <p:spPr bwMode="auto">
          <a:xfrm>
            <a:off x="249535" y="2924045"/>
            <a:ext cx="1430765" cy="1440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" name="Rectangle 24"/>
          <p:cNvSpPr>
            <a:spLocks noChangeArrowheads="1"/>
          </p:cNvSpPr>
          <p:nvPr/>
        </p:nvSpPr>
        <p:spPr bwMode="auto">
          <a:xfrm>
            <a:off x="514950" y="3445698"/>
            <a:ext cx="877077" cy="6147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C01348"/>
                </a:solidFill>
                <a:latin typeface="Arial"/>
                <a:ea typeface="Calibri" pitchFamily="34" charset="0"/>
                <a:cs typeface="Arial"/>
              </a:rPr>
              <a:t>Large</a:t>
            </a:r>
            <a:br>
              <a:rPr lang="en-US" sz="900" b="1" dirty="0">
                <a:solidFill>
                  <a:srgbClr val="C01348"/>
                </a:solidFill>
                <a:latin typeface="Arial"/>
                <a:ea typeface="Calibri" pitchFamily="34" charset="0"/>
                <a:cs typeface="Arial"/>
              </a:rPr>
            </a:br>
            <a:r>
              <a:rPr lang="en-US" sz="900" b="1" dirty="0">
                <a:solidFill>
                  <a:srgbClr val="C01348"/>
                </a:solidFill>
                <a:latin typeface="Arial"/>
                <a:ea typeface="Calibri" pitchFamily="34" charset="0"/>
                <a:cs typeface="Arial"/>
              </a:rPr>
              <a:t>End-Users</a:t>
            </a:r>
          </a:p>
          <a:p>
            <a:pPr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1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5422802" y="1374504"/>
            <a:ext cx="3003836" cy="2308596"/>
            <a:chOff x="5422802" y="1518302"/>
            <a:chExt cx="3003836" cy="2308596"/>
          </a:xfrm>
        </p:grpSpPr>
        <p:pic>
          <p:nvPicPr>
            <p:cNvPr id="28" name="Picture 16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422802" y="1745236"/>
              <a:ext cx="3003836" cy="2081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7" name="Rectangle 24"/>
            <p:cNvSpPr>
              <a:spLocks noChangeArrowheads="1"/>
            </p:cNvSpPr>
            <p:nvPr/>
          </p:nvSpPr>
          <p:spPr bwMode="auto">
            <a:xfrm>
              <a:off x="6394691" y="2640124"/>
              <a:ext cx="877077" cy="86409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vert="horz" wrap="square" lIns="68589" tIns="34295" rIns="68589" bIns="34295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algn="ctr" fontAlgn="base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r>
                <a:rPr lang="en-US" sz="900" b="1" dirty="0">
                  <a:solidFill>
                    <a:srgbClr val="FFC000"/>
                  </a:solidFill>
                  <a:latin typeface="Arial"/>
                  <a:ea typeface="Calibri" pitchFamily="34" charset="0"/>
                  <a:cs typeface="Arial"/>
                </a:rPr>
                <a:t>Power Transmission and Distribution</a:t>
              </a:r>
            </a:p>
            <a:p>
              <a:pPr eaLnBrk="0" fontAlgn="base" hangingPunct="0">
                <a:lnSpc>
                  <a:spcPct val="90000"/>
                </a:lnSpc>
                <a:spcBef>
                  <a:spcPct val="0"/>
                </a:spcBef>
                <a:spcAft>
                  <a:spcPct val="0"/>
                </a:spcAft>
              </a:pPr>
              <a:endParaRPr lang="en-US" sz="21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" name="Straight Connector 2"/>
            <p:cNvCxnSpPr/>
            <p:nvPr/>
          </p:nvCxnSpPr>
          <p:spPr>
            <a:xfrm flipV="1">
              <a:off x="6820170" y="1518302"/>
              <a:ext cx="0" cy="194510"/>
            </a:xfrm>
            <a:prstGeom prst="line">
              <a:avLst/>
            </a:prstGeom>
            <a:ln w="6350" cap="rnd" cmpd="sng">
              <a:solidFill>
                <a:srgbClr val="EE8407"/>
              </a:solidFill>
              <a:prstDash val="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Rectangle 24"/>
          <p:cNvSpPr>
            <a:spLocks noChangeArrowheads="1"/>
          </p:cNvSpPr>
          <p:nvPr/>
        </p:nvSpPr>
        <p:spPr bwMode="auto">
          <a:xfrm>
            <a:off x="5719874" y="3548554"/>
            <a:ext cx="2078821" cy="900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68589" tIns="34295" rIns="68589" bIns="34295" numCol="1" anchor="ctr" anchorCtr="0" compatLnSpc="1">
            <a:prstTxWarp prst="textNoShape">
              <a:avLst/>
            </a:prstTxWarp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C000"/>
                </a:solidFill>
                <a:latin typeface="Arial MT Std Light" charset="0"/>
                <a:ea typeface="Calibri" pitchFamily="34" charset="0"/>
                <a:cs typeface="Times New Roman" pitchFamily="18" charset="0"/>
              </a:rPr>
              <a:t>Peak Shaving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Charge the battery with excess of renewable energy during off-peak periods to release it onto the grid during peak periods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9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5058322" y="1334813"/>
            <a:ext cx="1585232" cy="103875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C000"/>
                </a:solidFill>
                <a:latin typeface="Arial MT Std Light" charset="0"/>
                <a:ea typeface="Calibri" pitchFamily="34" charset="0"/>
                <a:cs typeface="Times New Roman" pitchFamily="18" charset="0"/>
              </a:rPr>
              <a:t>Ancillary Services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Provide or absorb active power (respectively reactive power) in order to keep the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grid frequency (respectively the grid voltage)within allowed boundaries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7394476" y="1334813"/>
            <a:ext cx="1585779" cy="1177245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b="1" dirty="0">
                <a:solidFill>
                  <a:srgbClr val="FFC000"/>
                </a:solidFill>
                <a:latin typeface="Arial MT Std Light" charset="0"/>
                <a:ea typeface="Calibri" pitchFamily="34" charset="0"/>
                <a:cs typeface="Times New Roman" pitchFamily="18" charset="0"/>
              </a:rPr>
              <a:t>Investment Deferral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900" dirty="0">
                <a:solidFill>
                  <a:srgbClr val="626469"/>
                </a:solidFill>
                <a:latin typeface="Arial MT Std Light"/>
                <a:ea typeface="Calibri" pitchFamily="34" charset="0"/>
                <a:cs typeface="Times New Roman" pitchFamily="18" charset="0"/>
              </a:rPr>
              <a:t>Store Energy close to consumers during off-peak  periods and release it during  peak periods to avoid having to re-invest in new transmission or distribution lines</a:t>
            </a:r>
          </a:p>
        </p:txBody>
      </p:sp>
      <p:grpSp>
        <p:nvGrpSpPr>
          <p:cNvPr id="36" name="Group 149"/>
          <p:cNvGrpSpPr>
            <a:grpSpLocks/>
          </p:cNvGrpSpPr>
          <p:nvPr/>
        </p:nvGrpSpPr>
        <p:grpSpPr bwMode="auto">
          <a:xfrm>
            <a:off x="1650119" y="3618265"/>
            <a:ext cx="2574477" cy="953"/>
            <a:chOff x="2513" y="1247"/>
            <a:chExt cx="5405" cy="2"/>
          </a:xfrm>
        </p:grpSpPr>
        <p:sp>
          <p:nvSpPr>
            <p:cNvPr id="37" name="Freeform 150"/>
            <p:cNvSpPr>
              <a:spLocks/>
            </p:cNvSpPr>
            <p:nvPr/>
          </p:nvSpPr>
          <p:spPr bwMode="auto">
            <a:xfrm>
              <a:off x="2513" y="1247"/>
              <a:ext cx="5405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405" y="0"/>
                </a:cxn>
              </a:cxnLst>
              <a:rect l="0" t="0" r="r" b="b"/>
              <a:pathLst>
                <a:path w="5405">
                  <a:moveTo>
                    <a:pt x="0" y="0"/>
                  </a:moveTo>
                  <a:lnTo>
                    <a:pt x="5405" y="0"/>
                  </a:lnTo>
                </a:path>
              </a:pathLst>
            </a:custGeom>
            <a:noFill/>
            <a:ln w="3175">
              <a:solidFill>
                <a:srgbClr val="C01348"/>
              </a:solidFill>
              <a:prstDash val="dash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</p:grpSp>
      <p:sp>
        <p:nvSpPr>
          <p:cNvPr id="51" name="Rectangle 50"/>
          <p:cNvSpPr/>
          <p:nvPr/>
        </p:nvSpPr>
        <p:spPr>
          <a:xfrm>
            <a:off x="1" y="2852813"/>
            <a:ext cx="4573588" cy="1532810"/>
          </a:xfrm>
          <a:prstGeom prst="rect">
            <a:avLst/>
          </a:prstGeom>
          <a:noFill/>
          <a:ln>
            <a:solidFill>
              <a:schemeClr val="accent5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Rectangle 51"/>
          <p:cNvSpPr/>
          <p:nvPr/>
        </p:nvSpPr>
        <p:spPr>
          <a:xfrm>
            <a:off x="4632204" y="1171801"/>
            <a:ext cx="4511796" cy="3214462"/>
          </a:xfrm>
          <a:prstGeom prst="rect">
            <a:avLst/>
          </a:prstGeom>
          <a:noFill/>
          <a:ln>
            <a:solidFill>
              <a:schemeClr val="accent3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 descr="schneider_LIO_Life-Green_RGB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Complete portfolio for holistic care</a:t>
            </a: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10202" y="680690"/>
            <a:ext cx="2079803" cy="10093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680689"/>
            <a:ext cx="2067224" cy="95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63193" y="3891548"/>
            <a:ext cx="929617" cy="617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ound Same Side Corner Rectangle 13"/>
          <p:cNvSpPr/>
          <p:nvPr/>
        </p:nvSpPr>
        <p:spPr bwMode="auto">
          <a:xfrm>
            <a:off x="203298" y="1880839"/>
            <a:ext cx="3378103" cy="2057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CD58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15" name="Rounded Rectangle 14"/>
          <p:cNvSpPr/>
          <p:nvPr/>
        </p:nvSpPr>
        <p:spPr bwMode="auto">
          <a:xfrm>
            <a:off x="193233" y="1880839"/>
            <a:ext cx="3388167" cy="1739048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grpSp>
        <p:nvGrpSpPr>
          <p:cNvPr id="16" name="Group 13"/>
          <p:cNvGrpSpPr/>
          <p:nvPr/>
        </p:nvGrpSpPr>
        <p:grpSpPr>
          <a:xfrm>
            <a:off x="838200" y="1595092"/>
            <a:ext cx="2562614" cy="215953"/>
            <a:chOff x="685800" y="3214110"/>
            <a:chExt cx="2562614" cy="287937"/>
          </a:xfrm>
        </p:grpSpPr>
        <p:pic>
          <p:nvPicPr>
            <p:cNvPr id="17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85800" y="3214110"/>
              <a:ext cx="207426" cy="23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35"/>
            <p:cNvSpPr txBox="1">
              <a:spLocks noChangeArrowheads="1"/>
            </p:cNvSpPr>
            <p:nvPr/>
          </p:nvSpPr>
          <p:spPr bwMode="auto">
            <a:xfrm>
              <a:off x="866645" y="3214789"/>
              <a:ext cx="2381769" cy="2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626469"/>
                  </a:solidFill>
                </a:rPr>
                <a:t>Large commercial buildings</a:t>
              </a:r>
            </a:p>
          </p:txBody>
        </p:sp>
      </p:grpSp>
      <p:grpSp>
        <p:nvGrpSpPr>
          <p:cNvPr id="19" name="Group 16"/>
          <p:cNvGrpSpPr/>
          <p:nvPr/>
        </p:nvGrpSpPr>
        <p:grpSpPr>
          <a:xfrm>
            <a:off x="5486402" y="1595088"/>
            <a:ext cx="1981639" cy="215444"/>
            <a:chOff x="-932703" y="3200400"/>
            <a:chExt cx="1981639" cy="287258"/>
          </a:xfrm>
        </p:grpSpPr>
        <p:sp>
          <p:nvSpPr>
            <p:cNvPr id="20" name="TextBox 35"/>
            <p:cNvSpPr txBox="1">
              <a:spLocks noChangeArrowheads="1"/>
            </p:cNvSpPr>
            <p:nvPr/>
          </p:nvSpPr>
          <p:spPr bwMode="auto">
            <a:xfrm>
              <a:off x="-704103" y="3200400"/>
              <a:ext cx="1753039" cy="2872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800" dirty="0">
                  <a:solidFill>
                    <a:srgbClr val="626469"/>
                  </a:solidFill>
                </a:rPr>
                <a:t>Centralised  PV plants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32703" y="3214110"/>
              <a:ext cx="207426" cy="234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2" name="TextBox 35"/>
          <p:cNvSpPr txBox="1">
            <a:spLocks noChangeArrowheads="1"/>
          </p:cNvSpPr>
          <p:nvPr/>
        </p:nvSpPr>
        <p:spPr bwMode="auto">
          <a:xfrm>
            <a:off x="1219200" y="2909540"/>
            <a:ext cx="1066800" cy="3462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FA600"/>
                </a:solidFill>
              </a:rPr>
              <a:t>Conext Core XC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626469"/>
                </a:solidFill>
              </a:rPr>
              <a:t>(540, 630, 680 kW)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626469"/>
                </a:solidFill>
              </a:rPr>
              <a:t>(1000 V)</a:t>
            </a:r>
          </a:p>
        </p:txBody>
      </p:sp>
      <p:sp>
        <p:nvSpPr>
          <p:cNvPr id="23" name="TextBox 35"/>
          <p:cNvSpPr txBox="1">
            <a:spLocks noChangeArrowheads="1"/>
          </p:cNvSpPr>
          <p:nvPr/>
        </p:nvSpPr>
        <p:spPr bwMode="auto">
          <a:xfrm>
            <a:off x="2362201" y="2909539"/>
            <a:ext cx="1219200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FA600"/>
                </a:solidFill>
              </a:rPr>
              <a:t>Conext Core XC-NA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626469"/>
                </a:solidFill>
              </a:rPr>
              <a:t>(540, 630, 680 kW)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626469"/>
                </a:solidFill>
              </a:rPr>
              <a:t>(1000 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626469"/>
              </a:solidFill>
            </a:endParaRPr>
          </a:p>
        </p:txBody>
      </p:sp>
      <p:sp>
        <p:nvSpPr>
          <p:cNvPr id="24" name="Round Same Side Corner Rectangle 23"/>
          <p:cNvSpPr/>
          <p:nvPr/>
        </p:nvSpPr>
        <p:spPr bwMode="auto">
          <a:xfrm>
            <a:off x="3711197" y="1891695"/>
            <a:ext cx="2638804" cy="2057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CD58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25" name="Rounded Rectangle 24"/>
          <p:cNvSpPr/>
          <p:nvPr/>
        </p:nvSpPr>
        <p:spPr bwMode="auto">
          <a:xfrm>
            <a:off x="3711197" y="1905387"/>
            <a:ext cx="2638804" cy="1714500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26" name="TextBox 35"/>
          <p:cNvSpPr txBox="1">
            <a:spLocks noChangeArrowheads="1"/>
          </p:cNvSpPr>
          <p:nvPr/>
        </p:nvSpPr>
        <p:spPr bwMode="auto">
          <a:xfrm>
            <a:off x="3733801" y="1880839"/>
            <a:ext cx="25908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Compact station ( PV Box)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27" name="TextBox 35"/>
          <p:cNvSpPr txBox="1">
            <a:spLocks noChangeArrowheads="1"/>
          </p:cNvSpPr>
          <p:nvPr/>
        </p:nvSpPr>
        <p:spPr bwMode="auto">
          <a:xfrm>
            <a:off x="228602" y="1880840"/>
            <a:ext cx="3334013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3-phase grid-tie inverters</a:t>
            </a:r>
          </a:p>
        </p:txBody>
      </p:sp>
      <p:sp>
        <p:nvSpPr>
          <p:cNvPr id="28" name="Round Same Side Corner Rectangle 27"/>
          <p:cNvSpPr/>
          <p:nvPr/>
        </p:nvSpPr>
        <p:spPr bwMode="auto">
          <a:xfrm>
            <a:off x="6477001" y="3697669"/>
            <a:ext cx="2521519" cy="205740"/>
          </a:xfrm>
          <a:prstGeom prst="round2SameRect">
            <a:avLst/>
          </a:prstGeom>
          <a:solidFill>
            <a:schemeClr val="bg2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29" name="Rounded Rectangle 28"/>
          <p:cNvSpPr/>
          <p:nvPr/>
        </p:nvSpPr>
        <p:spPr bwMode="auto">
          <a:xfrm>
            <a:off x="6477001" y="3699405"/>
            <a:ext cx="2521519" cy="898304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30" name="Rounded Rectangle 29"/>
          <p:cNvSpPr/>
          <p:nvPr/>
        </p:nvSpPr>
        <p:spPr bwMode="auto">
          <a:xfrm>
            <a:off x="207364" y="3714453"/>
            <a:ext cx="1497866" cy="891540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31" name="Round Same Side Corner Rectangle 30"/>
          <p:cNvSpPr/>
          <p:nvPr/>
        </p:nvSpPr>
        <p:spPr bwMode="auto">
          <a:xfrm>
            <a:off x="207364" y="3712719"/>
            <a:ext cx="1497866" cy="205740"/>
          </a:xfrm>
          <a:prstGeom prst="round2SameRect">
            <a:avLst/>
          </a:prstGeom>
          <a:solidFill>
            <a:srgbClr val="3DCD58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32" name="TextBox 35"/>
          <p:cNvSpPr txBox="1">
            <a:spLocks noChangeArrowheads="1"/>
          </p:cNvSpPr>
          <p:nvPr/>
        </p:nvSpPr>
        <p:spPr bwMode="auto">
          <a:xfrm>
            <a:off x="192827" y="3712719"/>
            <a:ext cx="1482199" cy="19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Array Box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3" name="TextBox 35"/>
          <p:cNvSpPr txBox="1">
            <a:spLocks noChangeArrowheads="1"/>
          </p:cNvSpPr>
          <p:nvPr/>
        </p:nvSpPr>
        <p:spPr bwMode="auto">
          <a:xfrm>
            <a:off x="6478386" y="3683307"/>
            <a:ext cx="2470645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Monitoring</a:t>
            </a:r>
          </a:p>
        </p:txBody>
      </p:sp>
      <p:sp>
        <p:nvSpPr>
          <p:cNvPr id="34" name="TextBox 35"/>
          <p:cNvSpPr txBox="1">
            <a:spLocks noChangeArrowheads="1"/>
          </p:cNvSpPr>
          <p:nvPr/>
        </p:nvSpPr>
        <p:spPr bwMode="auto">
          <a:xfrm>
            <a:off x="228600" y="2909539"/>
            <a:ext cx="880678" cy="4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FA600"/>
                </a:solidFill>
              </a:rPr>
              <a:t>GT –NA/GTE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626469"/>
                </a:solidFill>
              </a:rPr>
              <a:t>(250, 500 kW)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" dirty="0">
                <a:solidFill>
                  <a:srgbClr val="626469"/>
                </a:solidFill>
              </a:rPr>
              <a:t>(600 V)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600" dirty="0">
              <a:solidFill>
                <a:srgbClr val="626469"/>
              </a:solidFill>
            </a:endParaRPr>
          </a:p>
        </p:txBody>
      </p:sp>
      <p:sp>
        <p:nvSpPr>
          <p:cNvPr id="35" name="Rounded Rectangle 34"/>
          <p:cNvSpPr/>
          <p:nvPr/>
        </p:nvSpPr>
        <p:spPr bwMode="auto">
          <a:xfrm>
            <a:off x="1828800" y="3719679"/>
            <a:ext cx="2133600" cy="878028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36" name="Round Same Side Corner Rectangle 35"/>
          <p:cNvSpPr/>
          <p:nvPr/>
        </p:nvSpPr>
        <p:spPr bwMode="auto">
          <a:xfrm>
            <a:off x="1828800" y="3704672"/>
            <a:ext cx="2133600" cy="216024"/>
          </a:xfrm>
          <a:prstGeom prst="round2SameRect">
            <a:avLst/>
          </a:prstGeom>
          <a:solidFill>
            <a:srgbClr val="3DCD58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37" name="TextBox 35"/>
          <p:cNvSpPr txBox="1">
            <a:spLocks noChangeArrowheads="1"/>
          </p:cNvSpPr>
          <p:nvPr/>
        </p:nvSpPr>
        <p:spPr bwMode="auto">
          <a:xfrm>
            <a:off x="1828800" y="3724488"/>
            <a:ext cx="21336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MV Equipment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38" name="TextBox 35"/>
          <p:cNvSpPr txBox="1">
            <a:spLocks noChangeArrowheads="1"/>
          </p:cNvSpPr>
          <p:nvPr/>
        </p:nvSpPr>
        <p:spPr bwMode="auto">
          <a:xfrm>
            <a:off x="1846420" y="4433285"/>
            <a:ext cx="130716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FFFFFF">
                    <a:lumMod val="50000"/>
                  </a:srgbClr>
                </a:solidFill>
              </a:rPr>
              <a:t>Transformers</a:t>
            </a:r>
          </a:p>
        </p:txBody>
      </p:sp>
      <p:sp>
        <p:nvSpPr>
          <p:cNvPr id="39" name="TextBox 35"/>
          <p:cNvSpPr txBox="1">
            <a:spLocks noChangeArrowheads="1"/>
          </p:cNvSpPr>
          <p:nvPr/>
        </p:nvSpPr>
        <p:spPr bwMode="auto">
          <a:xfrm>
            <a:off x="2764354" y="4432149"/>
            <a:ext cx="124241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FFFFFF">
                    <a:lumMod val="50000"/>
                  </a:srgbClr>
                </a:solidFill>
              </a:rPr>
              <a:t>Switchgear</a:t>
            </a:r>
            <a:endParaRPr lang="en-US" sz="600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40" name="Picture 2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95400" y="2223739"/>
            <a:ext cx="830309" cy="6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" name="Picture 23" descr="D:\Antonio\Professionnel\BU EnR\Projets\Array Box\ABV3\_Marketing\Photos\Photos Décembre 2012 - retouchées\mge\IMG_5416.jpg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345" y="3982749"/>
            <a:ext cx="1093875" cy="548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2" name="Rounded Rectangle 41"/>
          <p:cNvSpPr/>
          <p:nvPr/>
        </p:nvSpPr>
        <p:spPr bwMode="auto">
          <a:xfrm>
            <a:off x="4080934" y="3697671"/>
            <a:ext cx="2269067" cy="900038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43" name="Round Same Side Corner Rectangle 42"/>
          <p:cNvSpPr/>
          <p:nvPr/>
        </p:nvSpPr>
        <p:spPr bwMode="auto">
          <a:xfrm>
            <a:off x="4080934" y="3695938"/>
            <a:ext cx="2269067" cy="215972"/>
          </a:xfrm>
          <a:prstGeom prst="round2SameRect">
            <a:avLst/>
          </a:prstGeom>
          <a:solidFill>
            <a:schemeClr val="bg2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44" name="TextBox 35"/>
          <p:cNvSpPr txBox="1">
            <a:spLocks noChangeArrowheads="1"/>
          </p:cNvSpPr>
          <p:nvPr/>
        </p:nvSpPr>
        <p:spPr bwMode="auto">
          <a:xfrm>
            <a:off x="4132178" y="3715058"/>
            <a:ext cx="2173139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MV/HV Grid Tie Substations</a:t>
            </a:r>
            <a:endParaRPr lang="en-US" sz="800" dirty="0">
              <a:solidFill>
                <a:srgbClr val="FFFFFF"/>
              </a:solidFill>
            </a:endParaRPr>
          </a:p>
        </p:txBody>
      </p: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4800" y="2223739"/>
            <a:ext cx="744000" cy="6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6" name="Picture 2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62201" y="2239682"/>
            <a:ext cx="889258" cy="612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" name="TextBox 35"/>
          <p:cNvSpPr txBox="1">
            <a:spLocks noChangeArrowheads="1"/>
          </p:cNvSpPr>
          <p:nvPr/>
        </p:nvSpPr>
        <p:spPr bwMode="auto">
          <a:xfrm>
            <a:off x="3911600" y="2680939"/>
            <a:ext cx="778392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FA600"/>
                </a:solidFill>
              </a:rPr>
              <a:t>PV Box RT</a:t>
            </a:r>
          </a:p>
        </p:txBody>
      </p:sp>
      <p:sp>
        <p:nvSpPr>
          <p:cNvPr id="48" name="TextBox 35"/>
          <p:cNvSpPr txBox="1">
            <a:spLocks noChangeArrowheads="1"/>
          </p:cNvSpPr>
          <p:nvPr/>
        </p:nvSpPr>
        <p:spPr bwMode="auto">
          <a:xfrm>
            <a:off x="5130800" y="2680939"/>
            <a:ext cx="82282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FA600"/>
                </a:solidFill>
              </a:rPr>
              <a:t>PV Box ST</a:t>
            </a:r>
          </a:p>
        </p:txBody>
      </p:sp>
      <p:pic>
        <p:nvPicPr>
          <p:cNvPr id="49" name="Picture 4" descr="C:\SE\Marcom\Sales Deck\Images\Rajesh\India PV Box.png"/>
          <p:cNvPicPr>
            <a:picLocks noChangeAspect="1" noChangeArrowheads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78400" y="2852390"/>
            <a:ext cx="1143000" cy="471038"/>
          </a:xfrm>
          <a:prstGeom prst="rect">
            <a:avLst/>
          </a:prstGeom>
          <a:noFill/>
        </p:spPr>
      </p:pic>
      <p:sp>
        <p:nvSpPr>
          <p:cNvPr id="50" name="TextBox 35"/>
          <p:cNvSpPr txBox="1">
            <a:spLocks noChangeArrowheads="1"/>
          </p:cNvSpPr>
          <p:nvPr/>
        </p:nvSpPr>
        <p:spPr bwMode="auto">
          <a:xfrm>
            <a:off x="4902200" y="3309589"/>
            <a:ext cx="1347192" cy="253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FA600"/>
                </a:solidFill>
              </a:rPr>
              <a:t>PV Box Japan, India, North America</a:t>
            </a:r>
          </a:p>
        </p:txBody>
      </p:sp>
      <p:pic>
        <p:nvPicPr>
          <p:cNvPr id="51" name="Picture 6" descr="Conext Control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586873" y="3911910"/>
            <a:ext cx="1283586" cy="615950"/>
          </a:xfrm>
          <a:prstGeom prst="rect">
            <a:avLst/>
          </a:prstGeom>
          <a:noFill/>
        </p:spPr>
      </p:pic>
      <p:pic>
        <p:nvPicPr>
          <p:cNvPr id="52" name="Picture 2"/>
          <p:cNvPicPr>
            <a:picLocks noChangeAspect="1" noChangeArrowheads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35400" y="2166589"/>
            <a:ext cx="994682" cy="4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3" name="Picture 3"/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54600" y="2166589"/>
            <a:ext cx="971887" cy="472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4" name="Picture 2"/>
          <p:cNvPicPr>
            <a:picLocks noChangeAspect="1" noChangeArrowheads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80042" y="3969057"/>
            <a:ext cx="1022020" cy="5326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192674" y="3977699"/>
            <a:ext cx="367404" cy="480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6" name="TextBox 55"/>
          <p:cNvSpPr txBox="1"/>
          <p:nvPr/>
        </p:nvSpPr>
        <p:spPr>
          <a:xfrm>
            <a:off x="7886953" y="4083357"/>
            <a:ext cx="1111568" cy="253916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128605" indent="-12860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600" b="1" dirty="0">
                <a:solidFill>
                  <a:srgbClr val="626469"/>
                </a:solidFill>
              </a:rPr>
              <a:t>Conext Control</a:t>
            </a:r>
          </a:p>
          <a:p>
            <a:pPr marL="128605" indent="-128605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600" b="1" dirty="0">
                <a:solidFill>
                  <a:srgbClr val="626469"/>
                </a:solidFill>
              </a:rPr>
              <a:t>Conext Advisor</a:t>
            </a:r>
          </a:p>
        </p:txBody>
      </p:sp>
      <p:pic>
        <p:nvPicPr>
          <p:cNvPr id="57" name="Picture 56" descr="PV Skid 1.png"/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835400" y="2909542"/>
            <a:ext cx="1153251" cy="415528"/>
          </a:xfrm>
          <a:prstGeom prst="rect">
            <a:avLst/>
          </a:prstGeom>
        </p:spPr>
      </p:pic>
      <p:sp>
        <p:nvSpPr>
          <p:cNvPr id="58" name="TextBox 35"/>
          <p:cNvSpPr txBox="1">
            <a:spLocks noChangeArrowheads="1"/>
          </p:cNvSpPr>
          <p:nvPr/>
        </p:nvSpPr>
        <p:spPr bwMode="auto">
          <a:xfrm>
            <a:off x="3835400" y="3366739"/>
            <a:ext cx="960598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19902"/>
                </a:solidFill>
              </a:rPr>
              <a:t>PV Skid</a:t>
            </a:r>
          </a:p>
        </p:txBody>
      </p:sp>
      <p:sp>
        <p:nvSpPr>
          <p:cNvPr id="59" name="Rounded Rectangle 58"/>
          <p:cNvSpPr/>
          <p:nvPr/>
        </p:nvSpPr>
        <p:spPr bwMode="auto">
          <a:xfrm>
            <a:off x="6477000" y="1905387"/>
            <a:ext cx="2514600" cy="1714500"/>
          </a:xfrm>
          <a:prstGeom prst="roundRect">
            <a:avLst>
              <a:gd name="adj" fmla="val 6277"/>
            </a:avLst>
          </a:prstGeom>
          <a:noFill/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60" name="TextBox 35"/>
          <p:cNvSpPr txBox="1">
            <a:spLocks noChangeArrowheads="1"/>
          </p:cNvSpPr>
          <p:nvPr/>
        </p:nvSpPr>
        <p:spPr bwMode="auto">
          <a:xfrm>
            <a:off x="6448805" y="1902394"/>
            <a:ext cx="2542795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Compact station ( PV Box)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61" name="Round Same Side Corner Rectangle 60"/>
          <p:cNvSpPr/>
          <p:nvPr/>
        </p:nvSpPr>
        <p:spPr bwMode="auto">
          <a:xfrm>
            <a:off x="6477000" y="1899890"/>
            <a:ext cx="2514600" cy="20574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3DCD58"/>
          </a:solidFill>
          <a:ln w="12700" cap="flat" cmpd="sng" algn="ctr">
            <a:solidFill>
              <a:srgbClr val="3DCD58"/>
            </a:solidFill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626469"/>
              </a:solidFill>
            </a:endParaRPr>
          </a:p>
        </p:txBody>
      </p:sp>
      <p:sp>
        <p:nvSpPr>
          <p:cNvPr id="62" name="TextBox 35"/>
          <p:cNvSpPr txBox="1">
            <a:spLocks noChangeArrowheads="1"/>
          </p:cNvSpPr>
          <p:nvPr/>
        </p:nvSpPr>
        <p:spPr bwMode="auto">
          <a:xfrm>
            <a:off x="6477001" y="1909422"/>
            <a:ext cx="2514600" cy="196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" b="1" dirty="0">
                <a:solidFill>
                  <a:srgbClr val="FFFFFF"/>
                </a:solidFill>
              </a:rPr>
              <a:t>Energy Storage</a:t>
            </a:r>
            <a:endParaRPr lang="en-US" sz="800" dirty="0">
              <a:solidFill>
                <a:srgbClr val="FFFFFF"/>
              </a:solidFill>
            </a:endParaRPr>
          </a:p>
        </p:txBody>
      </p:sp>
      <p:sp>
        <p:nvSpPr>
          <p:cNvPr id="63" name="TextBox 35"/>
          <p:cNvSpPr txBox="1">
            <a:spLocks noChangeArrowheads="1"/>
          </p:cNvSpPr>
          <p:nvPr/>
        </p:nvSpPr>
        <p:spPr bwMode="auto">
          <a:xfrm>
            <a:off x="6400801" y="2680941"/>
            <a:ext cx="1447800" cy="1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19902"/>
                </a:solidFill>
              </a:rPr>
              <a:t>Conext Core XC ES</a:t>
            </a:r>
          </a:p>
        </p:txBody>
      </p:sp>
      <p:sp>
        <p:nvSpPr>
          <p:cNvPr id="64" name="TextBox 35"/>
          <p:cNvSpPr txBox="1">
            <a:spLocks noChangeArrowheads="1"/>
          </p:cNvSpPr>
          <p:nvPr/>
        </p:nvSpPr>
        <p:spPr bwMode="auto">
          <a:xfrm>
            <a:off x="7696200" y="2680941"/>
            <a:ext cx="1295400" cy="1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19902"/>
                </a:solidFill>
              </a:rPr>
              <a:t>Conext Core XC-NA ES</a:t>
            </a:r>
          </a:p>
        </p:txBody>
      </p:sp>
      <p:sp>
        <p:nvSpPr>
          <p:cNvPr id="65" name="TextBox 35"/>
          <p:cNvSpPr txBox="1">
            <a:spLocks noChangeArrowheads="1"/>
          </p:cNvSpPr>
          <p:nvPr/>
        </p:nvSpPr>
        <p:spPr bwMode="auto">
          <a:xfrm>
            <a:off x="6553201" y="3366742"/>
            <a:ext cx="1143000" cy="1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19902"/>
                </a:solidFill>
              </a:rPr>
              <a:t>ES Box</a:t>
            </a:r>
          </a:p>
        </p:txBody>
      </p:sp>
      <p:sp>
        <p:nvSpPr>
          <p:cNvPr id="66" name="TextBox 35"/>
          <p:cNvSpPr txBox="1">
            <a:spLocks noChangeArrowheads="1"/>
          </p:cNvSpPr>
          <p:nvPr/>
        </p:nvSpPr>
        <p:spPr bwMode="auto">
          <a:xfrm>
            <a:off x="7772400" y="3366742"/>
            <a:ext cx="1036798" cy="161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9" tIns="34295" rIns="68589" bIns="34295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00" b="1" dirty="0">
                <a:solidFill>
                  <a:srgbClr val="419902"/>
                </a:solidFill>
              </a:rPr>
              <a:t>ES Skid</a:t>
            </a:r>
          </a:p>
        </p:txBody>
      </p:sp>
      <p:pic>
        <p:nvPicPr>
          <p:cNvPr id="67" name="Picture 66" descr="XC-NA_ns2.jpg"/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2" y="2223739"/>
            <a:ext cx="733245" cy="485775"/>
          </a:xfrm>
          <a:prstGeom prst="rect">
            <a:avLst/>
          </a:prstGeom>
        </p:spPr>
      </p:pic>
      <p:pic>
        <p:nvPicPr>
          <p:cNvPr id="68" name="Picture 67" descr="XC680-ES_highres_042015.jpg"/>
          <p:cNvPicPr>
            <a:picLocks noChangeAspect="1"/>
          </p:cNvPicPr>
          <p:nvPr/>
        </p:nvPicPr>
        <p:blipFill rotWithShape="1"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29400" y="2166589"/>
            <a:ext cx="990600" cy="520701"/>
          </a:xfrm>
          <a:prstGeom prst="rect">
            <a:avLst/>
          </a:prstGeom>
        </p:spPr>
      </p:pic>
      <p:pic>
        <p:nvPicPr>
          <p:cNvPr id="69" name="Picture 68" descr="EX BOX_ST.tif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9400" y="2852389"/>
            <a:ext cx="937532" cy="342900"/>
          </a:xfrm>
          <a:prstGeom prst="rect">
            <a:avLst/>
          </a:prstGeom>
        </p:spPr>
      </p:pic>
      <p:pic>
        <p:nvPicPr>
          <p:cNvPr id="70" name="Picture 69" descr="PV Skid 5.tif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4801" y="2852389"/>
            <a:ext cx="762000" cy="571500"/>
          </a:xfrm>
          <a:prstGeom prst="rect">
            <a:avLst/>
          </a:prstGeom>
        </p:spPr>
      </p:pic>
      <p:pic>
        <p:nvPicPr>
          <p:cNvPr id="71" name="Picture 70" descr="EX BOX_RT.tif"/>
          <p:cNvPicPr>
            <a:picLocks noChangeAspect="1"/>
          </p:cNvPicPr>
          <p:nvPr/>
        </p:nvPicPr>
        <p:blipFill>
          <a:blip r:embed="rId21" cstate="print">
            <a:extLst>
              <a:ext uri="{BEBA8EAE-BF5A-486C-A8C5-ECC9F3942E4B}">
                <a14:imgProps xmlns:a14="http://schemas.microsoft.com/office/drawing/2010/main">
                  <a14:imgLayer r:embed="rId22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02" y="3023842"/>
            <a:ext cx="914400" cy="372595"/>
          </a:xfrm>
          <a:prstGeom prst="rect">
            <a:avLst/>
          </a:prstGeom>
        </p:spPr>
      </p:pic>
      <p:pic>
        <p:nvPicPr>
          <p:cNvPr id="72" name="Picture 71" descr="schneider_LIO_Life-Green_RGB.png"/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200401" y="524992"/>
            <a:ext cx="1574801" cy="13272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68832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9"/>
          <p:cNvSpPr>
            <a:spLocks noGrp="1"/>
          </p:cNvSpPr>
          <p:nvPr>
            <p:ph type="title"/>
          </p:nvPr>
        </p:nvSpPr>
        <p:spPr>
          <a:xfrm>
            <a:off x="198920" y="0"/>
            <a:ext cx="8685609" cy="941400"/>
          </a:xfrm>
        </p:spPr>
        <p:txBody>
          <a:bodyPr/>
          <a:lstStyle/>
          <a:p>
            <a:r>
              <a:rPr lang="en-US" sz="2000" dirty="0">
                <a:solidFill>
                  <a:schemeClr val="tx2"/>
                </a:solidFill>
                <a:latin typeface="Arial" charset="0"/>
                <a:cs typeface="Arial" charset="0"/>
              </a:rPr>
              <a:t>Mi</a:t>
            </a:r>
            <a:r>
              <a:rPr lang="en-US" sz="2000" b="0" dirty="0">
                <a:solidFill>
                  <a:schemeClr val="tx2"/>
                </a:solidFill>
                <a:latin typeface="Arial" charset="0"/>
                <a:cs typeface="Arial" charset="0"/>
              </a:rPr>
              <a:t>crogrid inclusions</a:t>
            </a:r>
          </a:p>
        </p:txBody>
      </p:sp>
      <p:sp>
        <p:nvSpPr>
          <p:cNvPr id="36867" name="Content Placeholder 10"/>
          <p:cNvSpPr>
            <a:spLocks noGrp="1"/>
          </p:cNvSpPr>
          <p:nvPr>
            <p:ph idx="1"/>
          </p:nvPr>
        </p:nvSpPr>
        <p:spPr bwMode="auto">
          <a:xfrm>
            <a:off x="4735286" y="445658"/>
            <a:ext cx="4408714" cy="4602592"/>
          </a:xfrm>
          <a:solidFill>
            <a:schemeClr val="bg1"/>
          </a:solidFill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>
              <a:buNone/>
            </a:pPr>
            <a:r>
              <a:rPr lang="en-US" sz="1350" b="1" dirty="0">
                <a:solidFill>
                  <a:schemeClr val="bg2"/>
                </a:solidFill>
                <a:latin typeface="Arial" charset="0"/>
                <a:cs typeface="Arial" charset="0"/>
              </a:rPr>
              <a:t>-  IT/OT Integrated Software Platforms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Demand Side Operations </a:t>
            </a:r>
            <a:r>
              <a:rPr lang="en-US" sz="1200" dirty="0">
                <a:latin typeface="Arial" charset="0"/>
                <a:cs typeface="Arial" charset="0"/>
              </a:rPr>
              <a:t>(DSO) for 1-n Sites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PowerScadaExper</a:t>
            </a:r>
            <a:r>
              <a:rPr lang="en-US" sz="1200" dirty="0">
                <a:latin typeface="Arial" charset="0"/>
                <a:cs typeface="Arial" charset="0"/>
              </a:rPr>
              <a:t>t (MG SCADA) for 1-n Sites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Advanced DMS </a:t>
            </a:r>
            <a:r>
              <a:rPr lang="en-US" sz="1200" dirty="0">
                <a:latin typeface="Arial" charset="0"/>
                <a:cs typeface="Arial" charset="0"/>
              </a:rPr>
              <a:t>(ADMS) and DSCADA Platform for Utility Control Center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DCS</a:t>
            </a:r>
            <a:r>
              <a:rPr lang="en-US" sz="1200" dirty="0">
                <a:latin typeface="Arial" charset="0"/>
                <a:cs typeface="Arial" charset="0"/>
              </a:rPr>
              <a:t> for larger Generation Facilities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Asset Monitoring </a:t>
            </a:r>
            <a:r>
              <a:rPr lang="en-US" sz="1200" dirty="0">
                <a:latin typeface="Arial" charset="0"/>
                <a:cs typeface="Arial" charset="0"/>
              </a:rPr>
              <a:t>(PRiSM)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Time Series Historian </a:t>
            </a:r>
            <a:r>
              <a:rPr lang="en-US" sz="1200" dirty="0">
                <a:latin typeface="Arial" charset="0"/>
                <a:cs typeface="Arial" charset="0"/>
              </a:rPr>
              <a:t>(eDNA)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Weather Information Services </a:t>
            </a:r>
            <a:r>
              <a:rPr lang="en-US" sz="1200" dirty="0">
                <a:latin typeface="Arial" charset="0"/>
                <a:cs typeface="Arial" charset="0"/>
              </a:rPr>
              <a:t>(Weather Sentry) for Utility Control Center and Sites</a:t>
            </a:r>
          </a:p>
          <a:p>
            <a:pPr lvl="2"/>
            <a:r>
              <a:rPr lang="en-US" sz="1200" b="1" dirty="0">
                <a:latin typeface="Arial" charset="0"/>
                <a:cs typeface="Arial" charset="0"/>
              </a:rPr>
              <a:t>Demand Response Platform</a:t>
            </a:r>
            <a:br>
              <a:rPr lang="en-US" sz="1200" b="1" dirty="0">
                <a:latin typeface="Arial" charset="0"/>
                <a:cs typeface="Arial" charset="0"/>
              </a:rPr>
            </a:br>
            <a:endParaRPr lang="en-US" sz="1200" b="1" dirty="0">
              <a:latin typeface="Arial" charset="0"/>
              <a:cs typeface="Arial" charset="0"/>
            </a:endParaRPr>
          </a:p>
          <a:p>
            <a:pPr lvl="1">
              <a:buNone/>
            </a:pPr>
            <a:r>
              <a:rPr lang="en-US" sz="1350" b="1" dirty="0">
                <a:solidFill>
                  <a:schemeClr val="bg2"/>
                </a:solidFill>
                <a:latin typeface="Arial" charset="0"/>
                <a:cs typeface="Arial" charset="0"/>
              </a:rPr>
              <a:t>-  Service</a:t>
            </a:r>
          </a:p>
          <a:p>
            <a:pPr lvl="2"/>
            <a:r>
              <a:rPr lang="en-US" sz="1200" dirty="0">
                <a:latin typeface="Arial" charset="0"/>
                <a:cs typeface="Arial" charset="0"/>
              </a:rPr>
              <a:t>Installation, integration, testing, commissioning and/or EPC</a:t>
            </a:r>
          </a:p>
          <a:p>
            <a:pPr lvl="2"/>
            <a:r>
              <a:rPr lang="en-US" sz="1200" dirty="0">
                <a:latin typeface="Arial" charset="0"/>
                <a:cs typeface="Arial" charset="0"/>
              </a:rPr>
              <a:t>Program Management, IT/OT Integration with Control Center</a:t>
            </a:r>
          </a:p>
          <a:p>
            <a:pPr lvl="2"/>
            <a:r>
              <a:rPr lang="en-US" sz="1200" dirty="0">
                <a:latin typeface="Arial" charset="0"/>
                <a:cs typeface="Arial" charset="0"/>
              </a:rPr>
              <a:t>Maintenance and extended services in the field</a:t>
            </a:r>
          </a:p>
          <a:p>
            <a:pPr marL="342900" lvl="2" indent="0">
              <a:buNone/>
            </a:pPr>
            <a:endParaRPr lang="en-US" sz="1200" dirty="0">
              <a:latin typeface="Arial" charset="0"/>
              <a:cs typeface="Arial" charset="0"/>
            </a:endParaRPr>
          </a:p>
        </p:txBody>
      </p:sp>
      <p:sp>
        <p:nvSpPr>
          <p:cNvPr id="4" name="Content Placeholder 10"/>
          <p:cNvSpPr txBox="1">
            <a:spLocks/>
          </p:cNvSpPr>
          <p:nvPr/>
        </p:nvSpPr>
        <p:spPr bwMode="auto">
          <a:xfrm>
            <a:off x="0" y="445658"/>
            <a:ext cx="5214257" cy="4145392"/>
          </a:xfrm>
          <a:prstGeom prst="rect">
            <a:avLst/>
          </a:prstGeom>
          <a:solidFill>
            <a:schemeClr val="bg1"/>
          </a:solidFill>
        </p:spPr>
        <p:txBody>
          <a:bodyPr vert="horz" wrap="square" lIns="0" tIns="34290" rIns="68580" bIns="34290" numCol="1" rtlCol="0" anchor="t" anchorCtr="0" compatLnSpc="1">
            <a:prstTxWarp prst="textNoShape">
              <a:avLst/>
            </a:prstTxWarp>
            <a:noAutofit/>
          </a:bodyPr>
          <a:lstStyle>
            <a:lvl1pPr marL="225425" indent="-225425" algn="l" defTabSz="914400" rtl="0" eaLnBrk="1" latinLnBrk="0" hangingPunct="1">
              <a:spcBef>
                <a:spcPct val="20000"/>
              </a:spcBef>
              <a:buClr>
                <a:srgbClr val="009530"/>
              </a:buClr>
              <a:buFont typeface="Arial" pitchFamily="34" charset="0"/>
              <a:buChar char="&gt;"/>
              <a:defRPr sz="2200" kern="1200">
                <a:solidFill>
                  <a:srgbClr val="009530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&gt;"/>
              <a:defRPr sz="20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6858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8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9144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600" kern="120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143000" indent="-228600" algn="l" defTabSz="914400" rtl="0" eaLnBrk="1" latinLnBrk="0" hangingPunct="1">
              <a:spcBef>
                <a:spcPct val="20000"/>
              </a:spcBef>
              <a:buClr>
                <a:srgbClr val="626469"/>
              </a:buClr>
              <a:buFont typeface="Arial" pitchFamily="34" charset="0"/>
              <a:buChar char="-"/>
              <a:defRPr sz="1400" kern="1200" baseline="0">
                <a:solidFill>
                  <a:srgbClr val="626469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1371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-"/>
              <a:defRPr sz="1200" kern="1200">
                <a:solidFill>
                  <a:srgbClr val="626469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r>
              <a:rPr lang="en-US" sz="1350" b="1" dirty="0">
                <a:solidFill>
                  <a:schemeClr val="bg2"/>
                </a:solidFill>
                <a:latin typeface="Arial" charset="0"/>
                <a:cs typeface="Arial" charset="0"/>
              </a:rPr>
              <a:t>-  Planning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Financial, Regulatory and Power Systems Feasibility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Full Power Systems design for Microgrid and Interconnection</a:t>
            </a:r>
          </a:p>
          <a:p>
            <a:pPr lvl="3">
              <a:buFont typeface="Arial" pitchFamily="34" charset="0"/>
              <a:buChar char="•"/>
            </a:pPr>
            <a:r>
              <a:rPr lang="en-US" sz="1000" dirty="0">
                <a:solidFill>
                  <a:schemeClr val="tx1"/>
                </a:solidFill>
                <a:latin typeface="Arial" charset="0"/>
                <a:cs typeface="Arial" charset="0"/>
              </a:rPr>
              <a:t>Licensed in all 50 states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Full Power Systems design for Substation/Feeder Area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of Distribution network to incorporate 1 or many microgrid and DERs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Incorporation of the MG/DERs into the Control Center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 </a:t>
            </a: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Operating procedures</a:t>
            </a:r>
          </a:p>
          <a:p>
            <a:pPr lvl="1">
              <a:buNone/>
            </a:pPr>
            <a:r>
              <a:rPr lang="en-US" sz="1350" b="1" dirty="0">
                <a:solidFill>
                  <a:schemeClr val="bg2"/>
                </a:solidFill>
                <a:latin typeface="Arial" charset="0"/>
                <a:cs typeface="Arial" charset="0"/>
              </a:rPr>
              <a:t>-  Equipment for MG and Distribution System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SE Square D Metalclad MV Breakers or Selected Vendor Switchgear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(S&amp;C partner)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Square D Low Voltage Switching, Controls, Motor Operators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Nulec Reclosers or Selected Vendor Reclosers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ION Power Monitoring/Quality/Revenue Metering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Automation Servers, RTUs, PLCs, Protective Relays, IEDs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Building Management Systems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(BMS)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ArcFlash Mitigation Solutions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for all apparatus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Smart Inverters </a:t>
            </a:r>
            <a:r>
              <a:rPr lang="en-US" sz="1200" dirty="0">
                <a:solidFill>
                  <a:schemeClr val="tx1"/>
                </a:solidFill>
                <a:latin typeface="Arial" charset="0"/>
                <a:cs typeface="Arial" charset="0"/>
              </a:rPr>
              <a:t>(Conext)</a:t>
            </a:r>
          </a:p>
          <a:p>
            <a:pPr lvl="2"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  <a:latin typeface="Arial" charset="0"/>
                <a:cs typeface="Arial" charset="0"/>
              </a:rPr>
              <a:t>ViZn Battery Energy Storage Systems</a:t>
            </a:r>
            <a:endParaRPr lang="en-US" sz="1200" dirty="0">
              <a:solidFill>
                <a:schemeClr val="tx1"/>
              </a:solidFill>
              <a:latin typeface="Arial" charset="0"/>
              <a:cs typeface="Arial" charset="0"/>
            </a:endParaRPr>
          </a:p>
        </p:txBody>
      </p:sp>
      <p:pic>
        <p:nvPicPr>
          <p:cNvPr id="5" name="Picture 4" descr="schneider_LIO_Life-Green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91050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7361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161" y="174831"/>
            <a:ext cx="8227457" cy="307777"/>
          </a:xfrm>
        </p:spPr>
        <p:txBody>
          <a:bodyPr vert="horz" lIns="0" tIns="0" rIns="0" bIns="0" rtlCol="0" anchor="t">
            <a:spAutoFit/>
          </a:bodyPr>
          <a:lstStyle/>
          <a:p>
            <a:pPr defTabSz="457200" eaLnBrk="1" hangingPunct="1"/>
            <a:r>
              <a:rPr lang="en-US" sz="2000" dirty="0">
                <a:solidFill>
                  <a:srgbClr val="36C746"/>
                </a:solidFill>
                <a:latin typeface="Arial"/>
                <a:ea typeface="+mj-ea"/>
                <a:cs typeface="Arial"/>
              </a:rPr>
              <a:t>Microgrid controller &amp; event </a:t>
            </a:r>
            <a:r>
              <a:rPr lang="en-US" sz="2000" dirty="0">
                <a:solidFill>
                  <a:srgbClr val="36C746"/>
                </a:solidFill>
                <a:latin typeface="Arial"/>
                <a:cs typeface="Arial"/>
              </a:rPr>
              <a:t>m</a:t>
            </a:r>
            <a:r>
              <a:rPr lang="en-US" sz="2000" dirty="0">
                <a:solidFill>
                  <a:srgbClr val="36C746"/>
                </a:solidFill>
                <a:latin typeface="Arial"/>
                <a:ea typeface="+mj-ea"/>
                <a:cs typeface="Arial"/>
              </a:rPr>
              <a:t>anagement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333191" y="2428568"/>
            <a:ext cx="1208988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1"/>
            <a:r>
              <a:rPr lang="en-US" sz="1425" dirty="0">
                <a:ln>
                  <a:solidFill>
                    <a:srgbClr val="626469"/>
                  </a:solidFill>
                </a:ln>
                <a:solidFill>
                  <a:srgbClr val="FFDD00"/>
                </a:solidFill>
                <a:latin typeface="Arial Rounded MT Bold" pitchFamily="34" charset="0"/>
                <a:cs typeface="Arial" pitchFamily="34" charset="0"/>
              </a:rPr>
              <a:t>Cloud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6335" y="3649887"/>
            <a:ext cx="1750764" cy="3116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771"/>
            <a:r>
              <a:rPr lang="en-US" sz="1425" dirty="0">
                <a:ln>
                  <a:solidFill>
                    <a:srgbClr val="626469"/>
                  </a:solidFill>
                </a:ln>
                <a:solidFill>
                  <a:srgbClr val="FFDD00"/>
                </a:solidFill>
                <a:latin typeface="Arial Rounded MT Bold" pitchFamily="34" charset="0"/>
                <a:cs typeface="Arial" pitchFamily="34" charset="0"/>
              </a:rPr>
              <a:t>Client site</a:t>
            </a:r>
          </a:p>
        </p:txBody>
      </p:sp>
      <p:cxnSp>
        <p:nvCxnSpPr>
          <p:cNvPr id="58" name="Straight Connector 57"/>
          <p:cNvCxnSpPr/>
          <p:nvPr/>
        </p:nvCxnSpPr>
        <p:spPr>
          <a:xfrm>
            <a:off x="1191" y="2744273"/>
            <a:ext cx="9141619" cy="17675"/>
          </a:xfrm>
          <a:prstGeom prst="line">
            <a:avLst/>
          </a:prstGeom>
          <a:ln w="28575">
            <a:prstDash val="lg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5698019" y="2956029"/>
            <a:ext cx="318880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535" indent="-84535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Reactive DER management</a:t>
            </a:r>
          </a:p>
          <a:p>
            <a:pPr marL="84535" indent="-84535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Ensures microgrid real time stability &amp; reliability </a:t>
            </a:r>
          </a:p>
          <a:p>
            <a:pPr marL="84535" indent="-84535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Manage of connect/disconnect from the grid</a:t>
            </a:r>
          </a:p>
          <a:p>
            <a:pPr marL="84535" indent="-84535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Optimize energy production &amp; use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4218506" y="951603"/>
            <a:ext cx="1462635" cy="971044"/>
          </a:xfrm>
          <a:prstGeom prst="round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r>
              <a:rPr lang="en-US" sz="1425" dirty="0">
                <a:solidFill>
                  <a:prstClr val="white"/>
                </a:solidFill>
              </a:rPr>
              <a:t>StruxureWare Demand Side Operation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4221319" y="2932676"/>
            <a:ext cx="1462635" cy="779150"/>
          </a:xfrm>
          <a:prstGeom prst="roundRect">
            <a:avLst/>
          </a:prstGeom>
          <a:solidFill>
            <a:srgbClr val="62646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r>
              <a:rPr lang="en-US" sz="1425" dirty="0">
                <a:solidFill>
                  <a:prstClr val="white"/>
                </a:solidFill>
              </a:rPr>
              <a:t>PowerLogic Microgrid Controller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3899350" y="4263285"/>
            <a:ext cx="625083" cy="612646"/>
          </a:xfrm>
          <a:prstGeom prst="roundRect">
            <a:avLst/>
          </a:prstGeom>
          <a:noFill/>
          <a:ln w="28575">
            <a:solidFill>
              <a:srgbClr val="62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91" name="Rounded Rectangle 90"/>
          <p:cNvSpPr/>
          <p:nvPr/>
        </p:nvSpPr>
        <p:spPr>
          <a:xfrm>
            <a:off x="3102335" y="4263285"/>
            <a:ext cx="625083" cy="612646"/>
          </a:xfrm>
          <a:prstGeom prst="roundRect">
            <a:avLst/>
          </a:prstGeom>
          <a:noFill/>
          <a:ln w="28575">
            <a:solidFill>
              <a:srgbClr val="62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94" name="Rounded Rectangle 93"/>
          <p:cNvSpPr/>
          <p:nvPr/>
        </p:nvSpPr>
        <p:spPr>
          <a:xfrm>
            <a:off x="4638733" y="4263285"/>
            <a:ext cx="625083" cy="612646"/>
          </a:xfrm>
          <a:prstGeom prst="roundRect">
            <a:avLst/>
          </a:prstGeom>
          <a:noFill/>
          <a:ln w="28575">
            <a:solidFill>
              <a:srgbClr val="62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97" name="Rounded Rectangle 96"/>
          <p:cNvSpPr/>
          <p:nvPr/>
        </p:nvSpPr>
        <p:spPr>
          <a:xfrm>
            <a:off x="5423578" y="4263285"/>
            <a:ext cx="625083" cy="612646"/>
          </a:xfrm>
          <a:prstGeom prst="roundRect">
            <a:avLst/>
          </a:prstGeom>
          <a:noFill/>
          <a:ln w="28575">
            <a:solidFill>
              <a:srgbClr val="62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100" name="Rounded Rectangle 99"/>
          <p:cNvSpPr/>
          <p:nvPr/>
        </p:nvSpPr>
        <p:spPr>
          <a:xfrm>
            <a:off x="6176585" y="4263285"/>
            <a:ext cx="625083" cy="612646"/>
          </a:xfrm>
          <a:prstGeom prst="roundRect">
            <a:avLst/>
          </a:prstGeom>
          <a:noFill/>
          <a:ln w="28575">
            <a:solidFill>
              <a:srgbClr val="62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cxnSp>
        <p:nvCxnSpPr>
          <p:cNvPr id="106" name="Elbow Connector 105"/>
          <p:cNvCxnSpPr>
            <a:stCxn id="85" idx="2"/>
            <a:endCxn id="91" idx="0"/>
          </p:cNvCxnSpPr>
          <p:nvPr/>
        </p:nvCxnSpPr>
        <p:spPr>
          <a:xfrm rot="5400000">
            <a:off x="3908028" y="3218675"/>
            <a:ext cx="551459" cy="1537760"/>
          </a:xfrm>
          <a:prstGeom prst="bentConnector3">
            <a:avLst>
              <a:gd name="adj1" fmla="val 50000"/>
            </a:avLst>
          </a:prstGeom>
          <a:ln w="25400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Elbow Connector 106"/>
          <p:cNvCxnSpPr>
            <a:stCxn id="85" idx="2"/>
            <a:endCxn id="88" idx="0"/>
          </p:cNvCxnSpPr>
          <p:nvPr/>
        </p:nvCxnSpPr>
        <p:spPr>
          <a:xfrm rot="5400000">
            <a:off x="4306536" y="3617183"/>
            <a:ext cx="551459" cy="740745"/>
          </a:xfrm>
          <a:prstGeom prst="bentConnector3">
            <a:avLst>
              <a:gd name="adj1" fmla="val 50000"/>
            </a:avLst>
          </a:prstGeom>
          <a:ln w="25400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Elbow Connector 107"/>
          <p:cNvCxnSpPr>
            <a:stCxn id="85" idx="2"/>
            <a:endCxn id="94" idx="0"/>
          </p:cNvCxnSpPr>
          <p:nvPr/>
        </p:nvCxnSpPr>
        <p:spPr>
          <a:xfrm rot="5400000">
            <a:off x="4676227" y="3986874"/>
            <a:ext cx="551459" cy="1362"/>
          </a:xfrm>
          <a:prstGeom prst="bentConnector3">
            <a:avLst>
              <a:gd name="adj1" fmla="val 50000"/>
            </a:avLst>
          </a:prstGeom>
          <a:ln w="25400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9" name="Elbow Connector 108"/>
          <p:cNvCxnSpPr>
            <a:stCxn id="85" idx="2"/>
            <a:endCxn id="97" idx="0"/>
          </p:cNvCxnSpPr>
          <p:nvPr/>
        </p:nvCxnSpPr>
        <p:spPr>
          <a:xfrm rot="16200000" flipH="1">
            <a:off x="5068649" y="3595813"/>
            <a:ext cx="551459" cy="783483"/>
          </a:xfrm>
          <a:prstGeom prst="bentConnector3">
            <a:avLst>
              <a:gd name="adj1" fmla="val 50000"/>
            </a:avLst>
          </a:prstGeom>
          <a:ln w="25400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Elbow Connector 109"/>
          <p:cNvCxnSpPr>
            <a:stCxn id="85" idx="2"/>
            <a:endCxn id="100" idx="0"/>
          </p:cNvCxnSpPr>
          <p:nvPr/>
        </p:nvCxnSpPr>
        <p:spPr>
          <a:xfrm rot="16200000" flipH="1">
            <a:off x="5445153" y="3219310"/>
            <a:ext cx="551459" cy="1536490"/>
          </a:xfrm>
          <a:prstGeom prst="bentConnector3">
            <a:avLst>
              <a:gd name="adj1" fmla="val 50000"/>
            </a:avLst>
          </a:prstGeom>
          <a:ln w="25400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TextBox 123"/>
          <p:cNvSpPr txBox="1"/>
          <p:nvPr/>
        </p:nvSpPr>
        <p:spPr>
          <a:xfrm>
            <a:off x="7132855" y="2137391"/>
            <a:ext cx="784694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1"/>
            <a:r>
              <a:rPr lang="en-US" sz="825" dirty="0">
                <a:solidFill>
                  <a:srgbClr val="777777"/>
                </a:solidFill>
                <a:latin typeface="Arial Rounded MT Bold" pitchFamily="34" charset="0"/>
                <a:cs typeface="Arial" pitchFamily="34" charset="0"/>
              </a:rPr>
              <a:t>Demand response requests</a:t>
            </a:r>
          </a:p>
        </p:txBody>
      </p:sp>
      <p:sp>
        <p:nvSpPr>
          <p:cNvPr id="125" name="TextBox 124"/>
          <p:cNvSpPr txBox="1"/>
          <p:nvPr/>
        </p:nvSpPr>
        <p:spPr>
          <a:xfrm>
            <a:off x="7125373" y="1512159"/>
            <a:ext cx="830082" cy="473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1"/>
            <a:r>
              <a:rPr lang="en-US" sz="825" dirty="0">
                <a:solidFill>
                  <a:srgbClr val="777777"/>
                </a:solidFill>
                <a:latin typeface="Arial Rounded MT Bold" pitchFamily="34" charset="0"/>
                <a:cs typeface="Arial" pitchFamily="34" charset="0"/>
              </a:rPr>
              <a:t>Energy market pricing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7118718" y="989091"/>
            <a:ext cx="723517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1"/>
            <a:r>
              <a:rPr lang="en-US" sz="825" dirty="0">
                <a:solidFill>
                  <a:srgbClr val="777777"/>
                </a:solidFill>
                <a:latin typeface="Arial Rounded MT Bold" pitchFamily="34" charset="0"/>
                <a:cs typeface="Arial" pitchFamily="34" charset="0"/>
              </a:rPr>
              <a:t>Weather forecast</a:t>
            </a:r>
          </a:p>
        </p:txBody>
      </p:sp>
      <p:sp>
        <p:nvSpPr>
          <p:cNvPr id="127" name="TextBox 126"/>
          <p:cNvSpPr txBox="1"/>
          <p:nvPr/>
        </p:nvSpPr>
        <p:spPr>
          <a:xfrm>
            <a:off x="7125373" y="463457"/>
            <a:ext cx="776372" cy="346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85771"/>
            <a:r>
              <a:rPr lang="en-US" sz="825" dirty="0">
                <a:solidFill>
                  <a:srgbClr val="777777"/>
                </a:solidFill>
                <a:latin typeface="Arial Rounded MT Bold" pitchFamily="34" charset="0"/>
                <a:cs typeface="Arial" pitchFamily="34" charset="0"/>
              </a:rPr>
              <a:t>Client</a:t>
            </a:r>
          </a:p>
          <a:p>
            <a:pPr defTabSz="685771"/>
            <a:r>
              <a:rPr lang="en-US" sz="825" dirty="0">
                <a:solidFill>
                  <a:srgbClr val="777777"/>
                </a:solidFill>
                <a:latin typeface="Arial Rounded MT Bold" pitchFamily="34" charset="0"/>
                <a:cs typeface="Arial" pitchFamily="34" charset="0"/>
              </a:rPr>
              <a:t>Constraints</a:t>
            </a:r>
          </a:p>
        </p:txBody>
      </p:sp>
      <p:cxnSp>
        <p:nvCxnSpPr>
          <p:cNvPr id="132" name="Straight Arrow Connector 131"/>
          <p:cNvCxnSpPr/>
          <p:nvPr/>
        </p:nvCxnSpPr>
        <p:spPr>
          <a:xfrm>
            <a:off x="4949824" y="1926836"/>
            <a:ext cx="0" cy="1005840"/>
          </a:xfrm>
          <a:prstGeom prst="straightConnector1">
            <a:avLst/>
          </a:prstGeom>
          <a:ln w="28575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5" name="TextBox 154"/>
          <p:cNvSpPr txBox="1"/>
          <p:nvPr/>
        </p:nvSpPr>
        <p:spPr>
          <a:xfrm>
            <a:off x="1019665" y="1054631"/>
            <a:ext cx="319513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4535" indent="-84535" algn="r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Predictive DER management</a:t>
            </a:r>
          </a:p>
          <a:p>
            <a:pPr marL="84535" indent="-84535" algn="r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Forecast when to produce, store or sell energy</a:t>
            </a:r>
          </a:p>
          <a:p>
            <a:pPr marL="84535" indent="-84535" algn="r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Interface with energy markets</a:t>
            </a:r>
          </a:p>
          <a:p>
            <a:pPr marL="84535" indent="-84535" algn="r" defTabSz="685771">
              <a:buFontTx/>
              <a:buBlip>
                <a:blip r:embed="rId3"/>
              </a:buBlip>
            </a:pPr>
            <a:r>
              <a:rPr lang="en-US" sz="1050" dirty="0">
                <a:solidFill>
                  <a:srgbClr val="626469"/>
                </a:solidFill>
                <a:latin typeface="Arial" pitchFamily="34" charset="0"/>
                <a:cs typeface="Arial" pitchFamily="34" charset="0"/>
              </a:rPr>
              <a:t>Accessible from anywhere</a:t>
            </a:r>
          </a:p>
        </p:txBody>
      </p:sp>
      <p:cxnSp>
        <p:nvCxnSpPr>
          <p:cNvPr id="73" name="Straight Connector 72"/>
          <p:cNvCxnSpPr>
            <a:stCxn id="84" idx="3"/>
            <a:endCxn id="127" idx="1"/>
          </p:cNvCxnSpPr>
          <p:nvPr/>
        </p:nvCxnSpPr>
        <p:spPr>
          <a:xfrm flipV="1">
            <a:off x="5681141" y="636582"/>
            <a:ext cx="1444232" cy="800543"/>
          </a:xfrm>
          <a:prstGeom prst="line">
            <a:avLst/>
          </a:prstGeom>
          <a:ln w="28575">
            <a:solidFill>
              <a:srgbClr val="42B4E6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Straight Connector 74"/>
          <p:cNvCxnSpPr>
            <a:stCxn id="84" idx="3"/>
            <a:endCxn id="126" idx="1"/>
          </p:cNvCxnSpPr>
          <p:nvPr/>
        </p:nvCxnSpPr>
        <p:spPr>
          <a:xfrm flipV="1">
            <a:off x="5681141" y="1162216"/>
            <a:ext cx="1437577" cy="274909"/>
          </a:xfrm>
          <a:prstGeom prst="line">
            <a:avLst/>
          </a:prstGeom>
          <a:ln w="28575">
            <a:solidFill>
              <a:srgbClr val="42B4E6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84" idx="3"/>
            <a:endCxn id="125" idx="1"/>
          </p:cNvCxnSpPr>
          <p:nvPr/>
        </p:nvCxnSpPr>
        <p:spPr>
          <a:xfrm>
            <a:off x="5681141" y="1437125"/>
            <a:ext cx="1444232" cy="311637"/>
          </a:xfrm>
          <a:prstGeom prst="line">
            <a:avLst/>
          </a:prstGeom>
          <a:ln w="28575">
            <a:solidFill>
              <a:srgbClr val="42B4E6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>
            <a:stCxn id="84" idx="3"/>
            <a:endCxn id="124" idx="1"/>
          </p:cNvCxnSpPr>
          <p:nvPr/>
        </p:nvCxnSpPr>
        <p:spPr>
          <a:xfrm>
            <a:off x="5681141" y="1437125"/>
            <a:ext cx="1451714" cy="936869"/>
          </a:xfrm>
          <a:prstGeom prst="line">
            <a:avLst/>
          </a:prstGeom>
          <a:ln w="28575">
            <a:solidFill>
              <a:srgbClr val="42B4E6"/>
            </a:solidFill>
            <a:prstDash val="sys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Freeform 48"/>
          <p:cNvSpPr>
            <a:spLocks noChangeAspect="1"/>
          </p:cNvSpPr>
          <p:nvPr/>
        </p:nvSpPr>
        <p:spPr bwMode="auto">
          <a:xfrm>
            <a:off x="7938703" y="2053997"/>
            <a:ext cx="430229" cy="610774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rgbClr val="626469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83" name="Freeform 140"/>
          <p:cNvSpPr>
            <a:spLocks noChangeAspect="1"/>
          </p:cNvSpPr>
          <p:nvPr/>
        </p:nvSpPr>
        <p:spPr bwMode="auto">
          <a:xfrm>
            <a:off x="7877823" y="894443"/>
            <a:ext cx="520039" cy="520036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rgbClr val="626469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89" name="Freeform 525"/>
          <p:cNvSpPr>
            <a:spLocks/>
          </p:cNvSpPr>
          <p:nvPr/>
        </p:nvSpPr>
        <p:spPr bwMode="auto">
          <a:xfrm>
            <a:off x="7952020" y="1535242"/>
            <a:ext cx="430229" cy="401114"/>
          </a:xfrm>
          <a:custGeom>
            <a:avLst/>
            <a:gdLst/>
            <a:ahLst/>
            <a:cxnLst>
              <a:cxn ang="0">
                <a:pos x="314" y="224"/>
              </a:cxn>
              <a:cxn ang="0">
                <a:pos x="25" y="224"/>
              </a:cxn>
              <a:cxn ang="0">
                <a:pos x="25" y="98"/>
              </a:cxn>
              <a:cxn ang="0">
                <a:pos x="60" y="133"/>
              </a:cxn>
              <a:cxn ang="0">
                <a:pos x="77" y="133"/>
              </a:cxn>
              <a:cxn ang="0">
                <a:pos x="116" y="94"/>
              </a:cxn>
              <a:cxn ang="0">
                <a:pos x="144" y="121"/>
              </a:cxn>
              <a:cxn ang="0">
                <a:pos x="152" y="125"/>
              </a:cxn>
              <a:cxn ang="0">
                <a:pos x="161" y="121"/>
              </a:cxn>
              <a:cxn ang="0">
                <a:pos x="241" y="41"/>
              </a:cxn>
              <a:cxn ang="0">
                <a:pos x="241" y="63"/>
              </a:cxn>
              <a:cxn ang="0">
                <a:pos x="253" y="75"/>
              </a:cxn>
              <a:cxn ang="0">
                <a:pos x="266" y="63"/>
              </a:cxn>
              <a:cxn ang="0">
                <a:pos x="266" y="12"/>
              </a:cxn>
              <a:cxn ang="0">
                <a:pos x="253" y="0"/>
              </a:cxn>
              <a:cxn ang="0">
                <a:pos x="203" y="0"/>
              </a:cxn>
              <a:cxn ang="0">
                <a:pos x="191" y="12"/>
              </a:cxn>
              <a:cxn ang="0">
                <a:pos x="203" y="25"/>
              </a:cxn>
              <a:cxn ang="0">
                <a:pos x="223" y="25"/>
              </a:cxn>
              <a:cxn ang="0">
                <a:pos x="152" y="95"/>
              </a:cxn>
              <a:cxn ang="0">
                <a:pos x="125" y="68"/>
              </a:cxn>
              <a:cxn ang="0">
                <a:pos x="116" y="64"/>
              </a:cxn>
              <a:cxn ang="0">
                <a:pos x="108" y="68"/>
              </a:cxn>
              <a:cxn ang="0">
                <a:pos x="68" y="107"/>
              </a:cxn>
              <a:cxn ang="0">
                <a:pos x="21" y="60"/>
              </a:cxn>
              <a:cxn ang="0">
                <a:pos x="8" y="57"/>
              </a:cxn>
              <a:cxn ang="0">
                <a:pos x="0" y="68"/>
              </a:cxn>
              <a:cxn ang="0">
                <a:pos x="0" y="236"/>
              </a:cxn>
              <a:cxn ang="0">
                <a:pos x="12" y="249"/>
              </a:cxn>
              <a:cxn ang="0">
                <a:pos x="314" y="249"/>
              </a:cxn>
              <a:cxn ang="0">
                <a:pos x="327" y="236"/>
              </a:cxn>
              <a:cxn ang="0">
                <a:pos x="314" y="224"/>
              </a:cxn>
            </a:cxnLst>
            <a:rect l="0" t="0" r="r" b="b"/>
            <a:pathLst>
              <a:path w="327" h="249">
                <a:moveTo>
                  <a:pt x="314" y="224"/>
                </a:moveTo>
                <a:cubicBezTo>
                  <a:pt x="314" y="224"/>
                  <a:pt x="47" y="224"/>
                  <a:pt x="25" y="224"/>
                </a:cubicBezTo>
                <a:cubicBezTo>
                  <a:pt x="25" y="98"/>
                  <a:pt x="25" y="98"/>
                  <a:pt x="25" y="98"/>
                </a:cubicBezTo>
                <a:cubicBezTo>
                  <a:pt x="41" y="114"/>
                  <a:pt x="60" y="133"/>
                  <a:pt x="60" y="133"/>
                </a:cubicBezTo>
                <a:cubicBezTo>
                  <a:pt x="65" y="138"/>
                  <a:pt x="72" y="138"/>
                  <a:pt x="77" y="133"/>
                </a:cubicBezTo>
                <a:cubicBezTo>
                  <a:pt x="77" y="133"/>
                  <a:pt x="105" y="105"/>
                  <a:pt x="116" y="94"/>
                </a:cubicBezTo>
                <a:cubicBezTo>
                  <a:pt x="126" y="104"/>
                  <a:pt x="144" y="121"/>
                  <a:pt x="144" y="121"/>
                </a:cubicBezTo>
                <a:cubicBezTo>
                  <a:pt x="146" y="123"/>
                  <a:pt x="149" y="125"/>
                  <a:pt x="152" y="125"/>
                </a:cubicBezTo>
                <a:cubicBezTo>
                  <a:pt x="156" y="125"/>
                  <a:pt x="159" y="123"/>
                  <a:pt x="161" y="121"/>
                </a:cubicBezTo>
                <a:cubicBezTo>
                  <a:pt x="241" y="41"/>
                  <a:pt x="241" y="41"/>
                  <a:pt x="241" y="41"/>
                </a:cubicBezTo>
                <a:cubicBezTo>
                  <a:pt x="241" y="52"/>
                  <a:pt x="241" y="63"/>
                  <a:pt x="241" y="63"/>
                </a:cubicBezTo>
                <a:cubicBezTo>
                  <a:pt x="241" y="70"/>
                  <a:pt x="247" y="75"/>
                  <a:pt x="253" y="75"/>
                </a:cubicBezTo>
                <a:cubicBezTo>
                  <a:pt x="260" y="75"/>
                  <a:pt x="266" y="70"/>
                  <a:pt x="266" y="63"/>
                </a:cubicBezTo>
                <a:cubicBezTo>
                  <a:pt x="266" y="12"/>
                  <a:pt x="266" y="12"/>
                  <a:pt x="266" y="12"/>
                </a:cubicBezTo>
                <a:cubicBezTo>
                  <a:pt x="266" y="6"/>
                  <a:pt x="260" y="0"/>
                  <a:pt x="253" y="0"/>
                </a:cubicBezTo>
                <a:cubicBezTo>
                  <a:pt x="203" y="0"/>
                  <a:pt x="203" y="0"/>
                  <a:pt x="203" y="0"/>
                </a:cubicBezTo>
                <a:cubicBezTo>
                  <a:pt x="196" y="0"/>
                  <a:pt x="191" y="6"/>
                  <a:pt x="191" y="12"/>
                </a:cubicBezTo>
                <a:cubicBezTo>
                  <a:pt x="191" y="19"/>
                  <a:pt x="196" y="25"/>
                  <a:pt x="203" y="25"/>
                </a:cubicBezTo>
                <a:cubicBezTo>
                  <a:pt x="203" y="25"/>
                  <a:pt x="212" y="25"/>
                  <a:pt x="223" y="25"/>
                </a:cubicBezTo>
                <a:cubicBezTo>
                  <a:pt x="214" y="33"/>
                  <a:pt x="165" y="82"/>
                  <a:pt x="152" y="95"/>
                </a:cubicBezTo>
                <a:cubicBezTo>
                  <a:pt x="142" y="85"/>
                  <a:pt x="125" y="68"/>
                  <a:pt x="125" y="68"/>
                </a:cubicBezTo>
                <a:cubicBezTo>
                  <a:pt x="123" y="65"/>
                  <a:pt x="120" y="64"/>
                  <a:pt x="116" y="64"/>
                </a:cubicBezTo>
                <a:cubicBezTo>
                  <a:pt x="113" y="64"/>
                  <a:pt x="110" y="65"/>
                  <a:pt x="108" y="68"/>
                </a:cubicBezTo>
                <a:cubicBezTo>
                  <a:pt x="108" y="68"/>
                  <a:pt x="80" y="95"/>
                  <a:pt x="68" y="107"/>
                </a:cubicBezTo>
                <a:cubicBezTo>
                  <a:pt x="56" y="95"/>
                  <a:pt x="21" y="60"/>
                  <a:pt x="21" y="60"/>
                </a:cubicBezTo>
                <a:cubicBezTo>
                  <a:pt x="17" y="56"/>
                  <a:pt x="12" y="55"/>
                  <a:pt x="8" y="57"/>
                </a:cubicBezTo>
                <a:cubicBezTo>
                  <a:pt x="3" y="59"/>
                  <a:pt x="0" y="63"/>
                  <a:pt x="0" y="68"/>
                </a:cubicBezTo>
                <a:cubicBezTo>
                  <a:pt x="0" y="236"/>
                  <a:pt x="0" y="236"/>
                  <a:pt x="0" y="236"/>
                </a:cubicBezTo>
                <a:cubicBezTo>
                  <a:pt x="0" y="243"/>
                  <a:pt x="5" y="249"/>
                  <a:pt x="12" y="249"/>
                </a:cubicBezTo>
                <a:cubicBezTo>
                  <a:pt x="314" y="249"/>
                  <a:pt x="314" y="249"/>
                  <a:pt x="314" y="249"/>
                </a:cubicBezTo>
                <a:cubicBezTo>
                  <a:pt x="321" y="249"/>
                  <a:pt x="327" y="243"/>
                  <a:pt x="327" y="236"/>
                </a:cubicBezTo>
                <a:cubicBezTo>
                  <a:pt x="327" y="230"/>
                  <a:pt x="321" y="224"/>
                  <a:pt x="314" y="224"/>
                </a:cubicBezTo>
                <a:close/>
              </a:path>
            </a:pathLst>
          </a:custGeom>
          <a:solidFill>
            <a:srgbClr val="626469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92" name="Freeform 121"/>
          <p:cNvSpPr>
            <a:spLocks/>
          </p:cNvSpPr>
          <p:nvPr/>
        </p:nvSpPr>
        <p:spPr bwMode="auto">
          <a:xfrm>
            <a:off x="8267305" y="1680740"/>
            <a:ext cx="183686" cy="183111"/>
          </a:xfrm>
          <a:custGeom>
            <a:avLst/>
            <a:gdLst/>
            <a:ahLst/>
            <a:cxnLst>
              <a:cxn ang="0">
                <a:pos x="75" y="24"/>
              </a:cxn>
              <a:cxn ang="0">
                <a:pos x="82" y="36"/>
              </a:cxn>
              <a:cxn ang="0">
                <a:pos x="81" y="42"/>
              </a:cxn>
              <a:cxn ang="0">
                <a:pos x="78" y="46"/>
              </a:cxn>
              <a:cxn ang="0">
                <a:pos x="75" y="48"/>
              </a:cxn>
              <a:cxn ang="0">
                <a:pos x="73" y="49"/>
              </a:cxn>
              <a:cxn ang="0">
                <a:pos x="60" y="39"/>
              </a:cxn>
              <a:cxn ang="0">
                <a:pos x="44" y="36"/>
              </a:cxn>
              <a:cxn ang="0">
                <a:pos x="31" y="39"/>
              </a:cxn>
              <a:cxn ang="0">
                <a:pos x="26" y="48"/>
              </a:cxn>
              <a:cxn ang="0">
                <a:pos x="28" y="54"/>
              </a:cxn>
              <a:cxn ang="0">
                <a:pos x="32" y="58"/>
              </a:cxn>
              <a:cxn ang="0">
                <a:pos x="39" y="60"/>
              </a:cxn>
              <a:cxn ang="0">
                <a:pos x="48" y="63"/>
              </a:cxn>
              <a:cxn ang="0">
                <a:pos x="61" y="66"/>
              </a:cxn>
              <a:cxn ang="0">
                <a:pos x="72" y="71"/>
              </a:cxn>
              <a:cxn ang="0">
                <a:pos x="81" y="81"/>
              </a:cxn>
              <a:cxn ang="0">
                <a:pos x="85" y="95"/>
              </a:cxn>
              <a:cxn ang="0">
                <a:pos x="76" y="116"/>
              </a:cxn>
              <a:cxn ang="0">
                <a:pos x="53" y="127"/>
              </a:cxn>
              <a:cxn ang="0">
                <a:pos x="53" y="133"/>
              </a:cxn>
              <a:cxn ang="0">
                <a:pos x="43" y="145"/>
              </a:cxn>
              <a:cxn ang="0">
                <a:pos x="42" y="145"/>
              </a:cxn>
              <a:cxn ang="0">
                <a:pos x="35" y="142"/>
              </a:cxn>
              <a:cxn ang="0">
                <a:pos x="32" y="133"/>
              </a:cxn>
              <a:cxn ang="0">
                <a:pos x="32" y="127"/>
              </a:cxn>
              <a:cxn ang="0">
                <a:pos x="19" y="124"/>
              </a:cxn>
              <a:cxn ang="0">
                <a:pos x="9" y="119"/>
              </a:cxn>
              <a:cxn ang="0">
                <a:pos x="2" y="113"/>
              </a:cxn>
              <a:cxn ang="0">
                <a:pos x="0" y="106"/>
              </a:cxn>
              <a:cxn ang="0">
                <a:pos x="1" y="101"/>
              </a:cxn>
              <a:cxn ang="0">
                <a:pos x="4" y="97"/>
              </a:cxn>
              <a:cxn ang="0">
                <a:pos x="7" y="95"/>
              </a:cxn>
              <a:cxn ang="0">
                <a:pos x="9" y="94"/>
              </a:cxn>
              <a:cxn ang="0">
                <a:pos x="23" y="104"/>
              </a:cxn>
              <a:cxn ang="0">
                <a:pos x="41" y="108"/>
              </a:cxn>
              <a:cxn ang="0">
                <a:pos x="55" y="105"/>
              </a:cxn>
              <a:cxn ang="0">
                <a:pos x="60" y="96"/>
              </a:cxn>
              <a:cxn ang="0">
                <a:pos x="58" y="90"/>
              </a:cxn>
              <a:cxn ang="0">
                <a:pos x="53" y="86"/>
              </a:cxn>
              <a:cxn ang="0">
                <a:pos x="46" y="83"/>
              </a:cxn>
              <a:cxn ang="0">
                <a:pos x="37" y="81"/>
              </a:cxn>
              <a:cxn ang="0">
                <a:pos x="26" y="78"/>
              </a:cxn>
              <a:cxn ang="0">
                <a:pos x="14" y="72"/>
              </a:cxn>
              <a:cxn ang="0">
                <a:pos x="6" y="63"/>
              </a:cxn>
              <a:cxn ang="0">
                <a:pos x="3" y="49"/>
              </a:cxn>
              <a:cxn ang="0">
                <a:pos x="11" y="29"/>
              </a:cxn>
              <a:cxn ang="0">
                <a:pos x="33" y="18"/>
              </a:cxn>
              <a:cxn ang="0">
                <a:pos x="33" y="11"/>
              </a:cxn>
              <a:cxn ang="0">
                <a:pos x="35" y="3"/>
              </a:cxn>
              <a:cxn ang="0">
                <a:pos x="42" y="0"/>
              </a:cxn>
              <a:cxn ang="0">
                <a:pos x="43" y="0"/>
              </a:cxn>
              <a:cxn ang="0">
                <a:pos x="51" y="3"/>
              </a:cxn>
              <a:cxn ang="0">
                <a:pos x="53" y="11"/>
              </a:cxn>
              <a:cxn ang="0">
                <a:pos x="53" y="17"/>
              </a:cxn>
              <a:cxn ang="0">
                <a:pos x="75" y="24"/>
              </a:cxn>
            </a:cxnLst>
            <a:rect l="0" t="0" r="r" b="b"/>
            <a:pathLst>
              <a:path w="85" h="145">
                <a:moveTo>
                  <a:pt x="75" y="24"/>
                </a:moveTo>
                <a:cubicBezTo>
                  <a:pt x="80" y="28"/>
                  <a:pt x="82" y="32"/>
                  <a:pt x="82" y="36"/>
                </a:cubicBezTo>
                <a:cubicBezTo>
                  <a:pt x="82" y="38"/>
                  <a:pt x="82" y="40"/>
                  <a:pt x="81" y="42"/>
                </a:cubicBezTo>
                <a:cubicBezTo>
                  <a:pt x="80" y="43"/>
                  <a:pt x="79" y="45"/>
                  <a:pt x="78" y="46"/>
                </a:cubicBezTo>
                <a:cubicBezTo>
                  <a:pt x="77" y="47"/>
                  <a:pt x="76" y="48"/>
                  <a:pt x="75" y="48"/>
                </a:cubicBezTo>
                <a:cubicBezTo>
                  <a:pt x="74" y="49"/>
                  <a:pt x="73" y="49"/>
                  <a:pt x="73" y="49"/>
                </a:cubicBezTo>
                <a:cubicBezTo>
                  <a:pt x="70" y="45"/>
                  <a:pt x="66" y="42"/>
                  <a:pt x="60" y="39"/>
                </a:cubicBezTo>
                <a:cubicBezTo>
                  <a:pt x="55" y="37"/>
                  <a:pt x="50" y="36"/>
                  <a:pt x="44" y="36"/>
                </a:cubicBezTo>
                <a:cubicBezTo>
                  <a:pt x="39" y="36"/>
                  <a:pt x="34" y="37"/>
                  <a:pt x="31" y="39"/>
                </a:cubicBezTo>
                <a:cubicBezTo>
                  <a:pt x="28" y="42"/>
                  <a:pt x="26" y="45"/>
                  <a:pt x="26" y="48"/>
                </a:cubicBezTo>
                <a:cubicBezTo>
                  <a:pt x="26" y="51"/>
                  <a:pt x="27" y="52"/>
                  <a:pt x="28" y="54"/>
                </a:cubicBezTo>
                <a:cubicBezTo>
                  <a:pt x="29" y="56"/>
                  <a:pt x="30" y="57"/>
                  <a:pt x="32" y="58"/>
                </a:cubicBezTo>
                <a:cubicBezTo>
                  <a:pt x="34" y="59"/>
                  <a:pt x="37" y="60"/>
                  <a:pt x="39" y="60"/>
                </a:cubicBezTo>
                <a:cubicBezTo>
                  <a:pt x="42" y="61"/>
                  <a:pt x="45" y="62"/>
                  <a:pt x="48" y="63"/>
                </a:cubicBezTo>
                <a:cubicBezTo>
                  <a:pt x="52" y="63"/>
                  <a:pt x="56" y="64"/>
                  <a:pt x="61" y="66"/>
                </a:cubicBezTo>
                <a:cubicBezTo>
                  <a:pt x="65" y="67"/>
                  <a:pt x="69" y="69"/>
                  <a:pt x="72" y="71"/>
                </a:cubicBezTo>
                <a:cubicBezTo>
                  <a:pt x="76" y="74"/>
                  <a:pt x="79" y="77"/>
                  <a:pt x="81" y="81"/>
                </a:cubicBezTo>
                <a:cubicBezTo>
                  <a:pt x="83" y="84"/>
                  <a:pt x="85" y="89"/>
                  <a:pt x="85" y="95"/>
                </a:cubicBezTo>
                <a:cubicBezTo>
                  <a:pt x="85" y="103"/>
                  <a:pt x="82" y="110"/>
                  <a:pt x="76" y="116"/>
                </a:cubicBezTo>
                <a:cubicBezTo>
                  <a:pt x="71" y="121"/>
                  <a:pt x="63" y="125"/>
                  <a:pt x="53" y="127"/>
                </a:cubicBezTo>
                <a:cubicBezTo>
                  <a:pt x="53" y="133"/>
                  <a:pt x="53" y="133"/>
                  <a:pt x="53" y="133"/>
                </a:cubicBezTo>
                <a:cubicBezTo>
                  <a:pt x="53" y="141"/>
                  <a:pt x="49" y="145"/>
                  <a:pt x="43" y="145"/>
                </a:cubicBezTo>
                <a:cubicBezTo>
                  <a:pt x="42" y="145"/>
                  <a:pt x="42" y="145"/>
                  <a:pt x="42" y="145"/>
                </a:cubicBezTo>
                <a:cubicBezTo>
                  <a:pt x="38" y="145"/>
                  <a:pt x="36" y="144"/>
                  <a:pt x="35" y="142"/>
                </a:cubicBezTo>
                <a:cubicBezTo>
                  <a:pt x="33" y="140"/>
                  <a:pt x="32" y="137"/>
                  <a:pt x="32" y="133"/>
                </a:cubicBezTo>
                <a:cubicBezTo>
                  <a:pt x="32" y="127"/>
                  <a:pt x="32" y="127"/>
                  <a:pt x="32" y="127"/>
                </a:cubicBezTo>
                <a:cubicBezTo>
                  <a:pt x="27" y="126"/>
                  <a:pt x="23" y="125"/>
                  <a:pt x="19" y="124"/>
                </a:cubicBezTo>
                <a:cubicBezTo>
                  <a:pt x="15" y="123"/>
                  <a:pt x="11" y="121"/>
                  <a:pt x="9" y="119"/>
                </a:cubicBezTo>
                <a:cubicBezTo>
                  <a:pt x="6" y="117"/>
                  <a:pt x="4" y="115"/>
                  <a:pt x="2" y="113"/>
                </a:cubicBezTo>
                <a:cubicBezTo>
                  <a:pt x="1" y="111"/>
                  <a:pt x="0" y="108"/>
                  <a:pt x="0" y="106"/>
                </a:cubicBezTo>
                <a:cubicBezTo>
                  <a:pt x="0" y="104"/>
                  <a:pt x="1" y="102"/>
                  <a:pt x="1" y="101"/>
                </a:cubicBezTo>
                <a:cubicBezTo>
                  <a:pt x="2" y="99"/>
                  <a:pt x="3" y="98"/>
                  <a:pt x="4" y="97"/>
                </a:cubicBezTo>
                <a:cubicBezTo>
                  <a:pt x="5" y="96"/>
                  <a:pt x="6" y="95"/>
                  <a:pt x="7" y="95"/>
                </a:cubicBezTo>
                <a:cubicBezTo>
                  <a:pt x="8" y="94"/>
                  <a:pt x="9" y="94"/>
                  <a:pt x="9" y="94"/>
                </a:cubicBezTo>
                <a:cubicBezTo>
                  <a:pt x="12" y="98"/>
                  <a:pt x="17" y="101"/>
                  <a:pt x="23" y="104"/>
                </a:cubicBezTo>
                <a:cubicBezTo>
                  <a:pt x="28" y="107"/>
                  <a:pt x="35" y="108"/>
                  <a:pt x="41" y="108"/>
                </a:cubicBezTo>
                <a:cubicBezTo>
                  <a:pt x="47" y="108"/>
                  <a:pt x="52" y="107"/>
                  <a:pt x="55" y="105"/>
                </a:cubicBezTo>
                <a:cubicBezTo>
                  <a:pt x="59" y="102"/>
                  <a:pt x="60" y="99"/>
                  <a:pt x="60" y="96"/>
                </a:cubicBezTo>
                <a:cubicBezTo>
                  <a:pt x="60" y="93"/>
                  <a:pt x="60" y="91"/>
                  <a:pt x="58" y="90"/>
                </a:cubicBezTo>
                <a:cubicBezTo>
                  <a:pt x="57" y="88"/>
                  <a:pt x="55" y="87"/>
                  <a:pt x="53" y="86"/>
                </a:cubicBezTo>
                <a:cubicBezTo>
                  <a:pt x="51" y="85"/>
                  <a:pt x="49" y="84"/>
                  <a:pt x="46" y="83"/>
                </a:cubicBezTo>
                <a:cubicBezTo>
                  <a:pt x="43" y="82"/>
                  <a:pt x="40" y="81"/>
                  <a:pt x="37" y="81"/>
                </a:cubicBezTo>
                <a:cubicBezTo>
                  <a:pt x="34" y="80"/>
                  <a:pt x="30" y="79"/>
                  <a:pt x="26" y="78"/>
                </a:cubicBezTo>
                <a:cubicBezTo>
                  <a:pt x="22" y="76"/>
                  <a:pt x="18" y="74"/>
                  <a:pt x="14" y="72"/>
                </a:cubicBezTo>
                <a:cubicBezTo>
                  <a:pt x="11" y="70"/>
                  <a:pt x="8" y="67"/>
                  <a:pt x="6" y="63"/>
                </a:cubicBezTo>
                <a:cubicBezTo>
                  <a:pt x="4" y="59"/>
                  <a:pt x="3" y="55"/>
                  <a:pt x="3" y="49"/>
                </a:cubicBezTo>
                <a:cubicBezTo>
                  <a:pt x="3" y="41"/>
                  <a:pt x="5" y="34"/>
                  <a:pt x="11" y="29"/>
                </a:cubicBezTo>
                <a:cubicBezTo>
                  <a:pt x="16" y="23"/>
                  <a:pt x="23" y="19"/>
                  <a:pt x="33" y="18"/>
                </a:cubicBezTo>
                <a:cubicBezTo>
                  <a:pt x="33" y="11"/>
                  <a:pt x="33" y="11"/>
                  <a:pt x="33" y="11"/>
                </a:cubicBezTo>
                <a:cubicBezTo>
                  <a:pt x="33" y="7"/>
                  <a:pt x="33" y="5"/>
                  <a:pt x="35" y="3"/>
                </a:cubicBezTo>
                <a:cubicBezTo>
                  <a:pt x="36" y="1"/>
                  <a:pt x="39" y="0"/>
                  <a:pt x="42" y="0"/>
                </a:cubicBezTo>
                <a:cubicBezTo>
                  <a:pt x="43" y="0"/>
                  <a:pt x="43" y="0"/>
                  <a:pt x="43" y="0"/>
                </a:cubicBezTo>
                <a:cubicBezTo>
                  <a:pt x="47" y="0"/>
                  <a:pt x="49" y="1"/>
                  <a:pt x="51" y="3"/>
                </a:cubicBezTo>
                <a:cubicBezTo>
                  <a:pt x="52" y="5"/>
                  <a:pt x="53" y="7"/>
                  <a:pt x="53" y="11"/>
                </a:cubicBezTo>
                <a:cubicBezTo>
                  <a:pt x="53" y="17"/>
                  <a:pt x="53" y="17"/>
                  <a:pt x="53" y="17"/>
                </a:cubicBezTo>
                <a:cubicBezTo>
                  <a:pt x="62" y="18"/>
                  <a:pt x="70" y="21"/>
                  <a:pt x="75" y="24"/>
                </a:cubicBezTo>
                <a:close/>
              </a:path>
            </a:pathLst>
          </a:custGeom>
          <a:solidFill>
            <a:srgbClr val="626469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95" name="Freeform 68"/>
          <p:cNvSpPr>
            <a:spLocks noChangeAspect="1"/>
          </p:cNvSpPr>
          <p:nvPr/>
        </p:nvSpPr>
        <p:spPr bwMode="auto">
          <a:xfrm>
            <a:off x="333165" y="2884201"/>
            <a:ext cx="1209014" cy="777240"/>
          </a:xfrm>
          <a:custGeom>
            <a:avLst/>
            <a:gdLst/>
            <a:ahLst/>
            <a:cxnLst>
              <a:cxn ang="0">
                <a:pos x="99" y="0"/>
              </a:cxn>
              <a:cxn ang="0">
                <a:pos x="86" y="14"/>
              </a:cxn>
              <a:cxn ang="0">
                <a:pos x="86" y="117"/>
              </a:cxn>
              <a:cxn ang="0">
                <a:pos x="68" y="117"/>
              </a:cxn>
              <a:cxn ang="0">
                <a:pos x="55" y="130"/>
              </a:cxn>
              <a:cxn ang="0">
                <a:pos x="55" y="293"/>
              </a:cxn>
              <a:cxn ang="0">
                <a:pos x="13" y="293"/>
              </a:cxn>
              <a:cxn ang="0">
                <a:pos x="0" y="306"/>
              </a:cxn>
              <a:cxn ang="0">
                <a:pos x="13" y="320"/>
              </a:cxn>
              <a:cxn ang="0">
                <a:pos x="68" y="320"/>
              </a:cxn>
              <a:cxn ang="0">
                <a:pos x="81" y="306"/>
              </a:cxn>
              <a:cxn ang="0">
                <a:pos x="81" y="143"/>
              </a:cxn>
              <a:cxn ang="0">
                <a:pos x="99" y="143"/>
              </a:cxn>
              <a:cxn ang="0">
                <a:pos x="112" y="130"/>
              </a:cxn>
              <a:cxn ang="0">
                <a:pos x="112" y="27"/>
              </a:cxn>
              <a:cxn ang="0">
                <a:pos x="184" y="27"/>
              </a:cxn>
              <a:cxn ang="0">
                <a:pos x="184" y="207"/>
              </a:cxn>
              <a:cxn ang="0">
                <a:pos x="198" y="220"/>
              </a:cxn>
              <a:cxn ang="0">
                <a:pos x="231" y="220"/>
              </a:cxn>
              <a:cxn ang="0">
                <a:pos x="231" y="270"/>
              </a:cxn>
              <a:cxn ang="0">
                <a:pos x="244" y="284"/>
              </a:cxn>
              <a:cxn ang="0">
                <a:pos x="298" y="284"/>
              </a:cxn>
              <a:cxn ang="0">
                <a:pos x="311" y="270"/>
              </a:cxn>
              <a:cxn ang="0">
                <a:pos x="311" y="83"/>
              </a:cxn>
              <a:cxn ang="0">
                <a:pos x="340" y="83"/>
              </a:cxn>
              <a:cxn ang="0">
                <a:pos x="340" y="307"/>
              </a:cxn>
              <a:cxn ang="0">
                <a:pos x="353" y="320"/>
              </a:cxn>
              <a:cxn ang="0">
                <a:pos x="366" y="307"/>
              </a:cxn>
              <a:cxn ang="0">
                <a:pos x="366" y="70"/>
              </a:cxn>
              <a:cxn ang="0">
                <a:pos x="353" y="57"/>
              </a:cxn>
              <a:cxn ang="0">
                <a:pos x="298" y="57"/>
              </a:cxn>
              <a:cxn ang="0">
                <a:pos x="285" y="70"/>
              </a:cxn>
              <a:cxn ang="0">
                <a:pos x="285" y="257"/>
              </a:cxn>
              <a:cxn ang="0">
                <a:pos x="257" y="257"/>
              </a:cxn>
              <a:cxn ang="0">
                <a:pos x="257" y="207"/>
              </a:cxn>
              <a:cxn ang="0">
                <a:pos x="244" y="193"/>
              </a:cxn>
              <a:cxn ang="0">
                <a:pos x="211" y="193"/>
              </a:cxn>
              <a:cxn ang="0">
                <a:pos x="211" y="14"/>
              </a:cxn>
              <a:cxn ang="0">
                <a:pos x="198" y="0"/>
              </a:cxn>
              <a:cxn ang="0">
                <a:pos x="99" y="0"/>
              </a:cxn>
            </a:cxnLst>
            <a:rect l="0" t="0" r="r" b="b"/>
            <a:pathLst>
              <a:path w="366" h="320">
                <a:moveTo>
                  <a:pt x="99" y="0"/>
                </a:moveTo>
                <a:cubicBezTo>
                  <a:pt x="92" y="0"/>
                  <a:pt x="86" y="6"/>
                  <a:pt x="86" y="14"/>
                </a:cubicBezTo>
                <a:cubicBezTo>
                  <a:pt x="86" y="14"/>
                  <a:pt x="86" y="96"/>
                  <a:pt x="86" y="117"/>
                </a:cubicBezTo>
                <a:cubicBezTo>
                  <a:pt x="77" y="117"/>
                  <a:pt x="68" y="117"/>
                  <a:pt x="68" y="117"/>
                </a:cubicBezTo>
                <a:cubicBezTo>
                  <a:pt x="61" y="117"/>
                  <a:pt x="55" y="123"/>
                  <a:pt x="55" y="130"/>
                </a:cubicBezTo>
                <a:cubicBezTo>
                  <a:pt x="55" y="130"/>
                  <a:pt x="55" y="271"/>
                  <a:pt x="55" y="293"/>
                </a:cubicBezTo>
                <a:cubicBezTo>
                  <a:pt x="40" y="293"/>
                  <a:pt x="13" y="293"/>
                  <a:pt x="13" y="293"/>
                </a:cubicBezTo>
                <a:cubicBezTo>
                  <a:pt x="6" y="293"/>
                  <a:pt x="0" y="299"/>
                  <a:pt x="0" y="306"/>
                </a:cubicBezTo>
                <a:cubicBezTo>
                  <a:pt x="0" y="314"/>
                  <a:pt x="6" y="320"/>
                  <a:pt x="13" y="320"/>
                </a:cubicBezTo>
                <a:cubicBezTo>
                  <a:pt x="68" y="320"/>
                  <a:pt x="68" y="320"/>
                  <a:pt x="68" y="320"/>
                </a:cubicBezTo>
                <a:cubicBezTo>
                  <a:pt x="75" y="320"/>
                  <a:pt x="81" y="314"/>
                  <a:pt x="81" y="306"/>
                </a:cubicBezTo>
                <a:cubicBezTo>
                  <a:pt x="81" y="306"/>
                  <a:pt x="81" y="165"/>
                  <a:pt x="81" y="143"/>
                </a:cubicBezTo>
                <a:cubicBezTo>
                  <a:pt x="90" y="143"/>
                  <a:pt x="99" y="143"/>
                  <a:pt x="99" y="143"/>
                </a:cubicBezTo>
                <a:cubicBezTo>
                  <a:pt x="106" y="143"/>
                  <a:pt x="112" y="137"/>
                  <a:pt x="112" y="130"/>
                </a:cubicBezTo>
                <a:cubicBezTo>
                  <a:pt x="112" y="130"/>
                  <a:pt x="112" y="47"/>
                  <a:pt x="112" y="27"/>
                </a:cubicBezTo>
                <a:cubicBezTo>
                  <a:pt x="129" y="27"/>
                  <a:pt x="168" y="27"/>
                  <a:pt x="184" y="27"/>
                </a:cubicBezTo>
                <a:cubicBezTo>
                  <a:pt x="184" y="49"/>
                  <a:pt x="184" y="207"/>
                  <a:pt x="184" y="207"/>
                </a:cubicBezTo>
                <a:cubicBezTo>
                  <a:pt x="184" y="214"/>
                  <a:pt x="190" y="220"/>
                  <a:pt x="198" y="220"/>
                </a:cubicBezTo>
                <a:cubicBezTo>
                  <a:pt x="198" y="220"/>
                  <a:pt x="217" y="220"/>
                  <a:pt x="231" y="220"/>
                </a:cubicBezTo>
                <a:cubicBezTo>
                  <a:pt x="231" y="236"/>
                  <a:pt x="231" y="270"/>
                  <a:pt x="231" y="270"/>
                </a:cubicBezTo>
                <a:cubicBezTo>
                  <a:pt x="231" y="278"/>
                  <a:pt x="237" y="284"/>
                  <a:pt x="244" y="284"/>
                </a:cubicBezTo>
                <a:cubicBezTo>
                  <a:pt x="298" y="284"/>
                  <a:pt x="298" y="284"/>
                  <a:pt x="298" y="284"/>
                </a:cubicBezTo>
                <a:cubicBezTo>
                  <a:pt x="305" y="284"/>
                  <a:pt x="311" y="278"/>
                  <a:pt x="311" y="270"/>
                </a:cubicBezTo>
                <a:cubicBezTo>
                  <a:pt x="311" y="270"/>
                  <a:pt x="311" y="106"/>
                  <a:pt x="311" y="83"/>
                </a:cubicBezTo>
                <a:cubicBezTo>
                  <a:pt x="322" y="83"/>
                  <a:pt x="330" y="83"/>
                  <a:pt x="340" y="83"/>
                </a:cubicBezTo>
                <a:cubicBezTo>
                  <a:pt x="340" y="107"/>
                  <a:pt x="340" y="307"/>
                  <a:pt x="340" y="307"/>
                </a:cubicBezTo>
                <a:cubicBezTo>
                  <a:pt x="340" y="314"/>
                  <a:pt x="346" y="320"/>
                  <a:pt x="353" y="320"/>
                </a:cubicBezTo>
                <a:cubicBezTo>
                  <a:pt x="361" y="320"/>
                  <a:pt x="366" y="314"/>
                  <a:pt x="366" y="307"/>
                </a:cubicBezTo>
                <a:cubicBezTo>
                  <a:pt x="366" y="70"/>
                  <a:pt x="366" y="70"/>
                  <a:pt x="366" y="70"/>
                </a:cubicBezTo>
                <a:cubicBezTo>
                  <a:pt x="366" y="63"/>
                  <a:pt x="361" y="57"/>
                  <a:pt x="353" y="57"/>
                </a:cubicBezTo>
                <a:cubicBezTo>
                  <a:pt x="298" y="57"/>
                  <a:pt x="298" y="57"/>
                  <a:pt x="298" y="57"/>
                </a:cubicBezTo>
                <a:cubicBezTo>
                  <a:pt x="291" y="57"/>
                  <a:pt x="285" y="63"/>
                  <a:pt x="285" y="70"/>
                </a:cubicBezTo>
                <a:cubicBezTo>
                  <a:pt x="285" y="70"/>
                  <a:pt x="285" y="234"/>
                  <a:pt x="285" y="257"/>
                </a:cubicBezTo>
                <a:cubicBezTo>
                  <a:pt x="275" y="257"/>
                  <a:pt x="267" y="257"/>
                  <a:pt x="257" y="257"/>
                </a:cubicBezTo>
                <a:cubicBezTo>
                  <a:pt x="257" y="241"/>
                  <a:pt x="257" y="207"/>
                  <a:pt x="257" y="207"/>
                </a:cubicBezTo>
                <a:cubicBezTo>
                  <a:pt x="257" y="199"/>
                  <a:pt x="251" y="193"/>
                  <a:pt x="244" y="193"/>
                </a:cubicBezTo>
                <a:cubicBezTo>
                  <a:pt x="244" y="193"/>
                  <a:pt x="224" y="193"/>
                  <a:pt x="211" y="193"/>
                </a:cubicBezTo>
                <a:cubicBezTo>
                  <a:pt x="211" y="171"/>
                  <a:pt x="211" y="14"/>
                  <a:pt x="211" y="14"/>
                </a:cubicBezTo>
                <a:cubicBezTo>
                  <a:pt x="211" y="6"/>
                  <a:pt x="205" y="0"/>
                  <a:pt x="198" y="0"/>
                </a:cubicBezTo>
                <a:lnTo>
                  <a:pt x="99" y="0"/>
                </a:lnTo>
                <a:close/>
              </a:path>
            </a:pathLst>
          </a:custGeom>
          <a:solidFill>
            <a:srgbClr val="FFDD00"/>
          </a:solidFill>
          <a:ln w="9525">
            <a:solidFill>
              <a:srgbClr val="626469"/>
            </a:solidFill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137" name="Freeform 224"/>
          <p:cNvSpPr>
            <a:spLocks noChangeAspect="1"/>
          </p:cNvSpPr>
          <p:nvPr/>
        </p:nvSpPr>
        <p:spPr bwMode="auto">
          <a:xfrm>
            <a:off x="392541" y="1622796"/>
            <a:ext cx="1178218" cy="775751"/>
          </a:xfrm>
          <a:custGeom>
            <a:avLst/>
            <a:gdLst/>
            <a:ahLst/>
            <a:cxnLst>
              <a:cxn ang="0">
                <a:pos x="221" y="248"/>
              </a:cxn>
              <a:cxn ang="0">
                <a:pos x="342" y="248"/>
              </a:cxn>
              <a:cxn ang="0">
                <a:pos x="419" y="171"/>
              </a:cxn>
              <a:cxn ang="0">
                <a:pos x="344" y="92"/>
              </a:cxn>
              <a:cxn ang="0">
                <a:pos x="324" y="95"/>
              </a:cxn>
              <a:cxn ang="0">
                <a:pos x="286" y="32"/>
              </a:cxn>
              <a:cxn ang="0">
                <a:pos x="201" y="0"/>
              </a:cxn>
              <a:cxn ang="0">
                <a:pos x="86" y="76"/>
              </a:cxn>
              <a:cxn ang="0">
                <a:pos x="30" y="95"/>
              </a:cxn>
              <a:cxn ang="0">
                <a:pos x="0" y="162"/>
              </a:cxn>
              <a:cxn ang="0">
                <a:pos x="25" y="224"/>
              </a:cxn>
              <a:cxn ang="0">
                <a:pos x="86" y="248"/>
              </a:cxn>
              <a:cxn ang="0">
                <a:pos x="126" y="248"/>
              </a:cxn>
              <a:cxn ang="0">
                <a:pos x="139" y="235"/>
              </a:cxn>
              <a:cxn ang="0">
                <a:pos x="126" y="221"/>
              </a:cxn>
              <a:cxn ang="0">
                <a:pos x="86" y="221"/>
              </a:cxn>
              <a:cxn ang="0">
                <a:pos x="44" y="205"/>
              </a:cxn>
              <a:cxn ang="0">
                <a:pos x="26" y="162"/>
              </a:cxn>
              <a:cxn ang="0">
                <a:pos x="47" y="115"/>
              </a:cxn>
              <a:cxn ang="0">
                <a:pos x="84" y="102"/>
              </a:cxn>
              <a:cxn ang="0">
                <a:pos x="93" y="103"/>
              </a:cxn>
              <a:cxn ang="0">
                <a:pos x="107" y="94"/>
              </a:cxn>
              <a:cxn ang="0">
                <a:pos x="201" y="27"/>
              </a:cxn>
              <a:cxn ang="0">
                <a:pos x="268" y="52"/>
              </a:cxn>
              <a:cxn ang="0">
                <a:pos x="300" y="114"/>
              </a:cxn>
              <a:cxn ang="0">
                <a:pos x="306" y="124"/>
              </a:cxn>
              <a:cxn ang="0">
                <a:pos x="318" y="125"/>
              </a:cxn>
              <a:cxn ang="0">
                <a:pos x="327" y="122"/>
              </a:cxn>
              <a:cxn ang="0">
                <a:pos x="344" y="119"/>
              </a:cxn>
              <a:cxn ang="0">
                <a:pos x="378" y="134"/>
              </a:cxn>
              <a:cxn ang="0">
                <a:pos x="392" y="171"/>
              </a:cxn>
              <a:cxn ang="0">
                <a:pos x="342" y="221"/>
              </a:cxn>
              <a:cxn ang="0">
                <a:pos x="196" y="222"/>
              </a:cxn>
              <a:cxn ang="0">
                <a:pos x="185" y="227"/>
              </a:cxn>
              <a:cxn ang="0">
                <a:pos x="184" y="240"/>
              </a:cxn>
              <a:cxn ang="0">
                <a:pos x="189" y="246"/>
              </a:cxn>
              <a:cxn ang="0">
                <a:pos x="193" y="247"/>
              </a:cxn>
              <a:cxn ang="0">
                <a:pos x="197" y="248"/>
              </a:cxn>
              <a:cxn ang="0">
                <a:pos x="205" y="248"/>
              </a:cxn>
              <a:cxn ang="0">
                <a:pos x="216" y="248"/>
              </a:cxn>
              <a:cxn ang="0">
                <a:pos x="221" y="248"/>
              </a:cxn>
            </a:cxnLst>
            <a:rect l="0" t="0" r="r" b="b"/>
            <a:pathLst>
              <a:path w="419" h="248">
                <a:moveTo>
                  <a:pt x="221" y="248"/>
                </a:moveTo>
                <a:cubicBezTo>
                  <a:pt x="342" y="248"/>
                  <a:pt x="342" y="248"/>
                  <a:pt x="342" y="248"/>
                </a:cubicBezTo>
                <a:cubicBezTo>
                  <a:pt x="385" y="248"/>
                  <a:pt x="419" y="213"/>
                  <a:pt x="419" y="171"/>
                </a:cubicBezTo>
                <a:cubicBezTo>
                  <a:pt x="419" y="127"/>
                  <a:pt x="385" y="92"/>
                  <a:pt x="344" y="92"/>
                </a:cubicBezTo>
                <a:cubicBezTo>
                  <a:pt x="337" y="92"/>
                  <a:pt x="330" y="93"/>
                  <a:pt x="324" y="95"/>
                </a:cubicBezTo>
                <a:cubicBezTo>
                  <a:pt x="318" y="71"/>
                  <a:pt x="305" y="49"/>
                  <a:pt x="286" y="32"/>
                </a:cubicBezTo>
                <a:cubicBezTo>
                  <a:pt x="262" y="11"/>
                  <a:pt x="232" y="0"/>
                  <a:pt x="201" y="0"/>
                </a:cubicBezTo>
                <a:cubicBezTo>
                  <a:pt x="150" y="0"/>
                  <a:pt x="105" y="30"/>
                  <a:pt x="86" y="76"/>
                </a:cubicBezTo>
                <a:cubicBezTo>
                  <a:pt x="66" y="74"/>
                  <a:pt x="46" y="81"/>
                  <a:pt x="30" y="95"/>
                </a:cubicBezTo>
                <a:cubicBezTo>
                  <a:pt x="11" y="112"/>
                  <a:pt x="0" y="137"/>
                  <a:pt x="0" y="162"/>
                </a:cubicBezTo>
                <a:cubicBezTo>
                  <a:pt x="0" y="185"/>
                  <a:pt x="9" y="207"/>
                  <a:pt x="25" y="224"/>
                </a:cubicBezTo>
                <a:cubicBezTo>
                  <a:pt x="41" y="240"/>
                  <a:pt x="63" y="248"/>
                  <a:pt x="86" y="248"/>
                </a:cubicBezTo>
                <a:cubicBezTo>
                  <a:pt x="126" y="248"/>
                  <a:pt x="126" y="248"/>
                  <a:pt x="126" y="248"/>
                </a:cubicBezTo>
                <a:cubicBezTo>
                  <a:pt x="133" y="248"/>
                  <a:pt x="139" y="242"/>
                  <a:pt x="139" y="235"/>
                </a:cubicBezTo>
                <a:cubicBezTo>
                  <a:pt x="139" y="227"/>
                  <a:pt x="133" y="221"/>
                  <a:pt x="126" y="221"/>
                </a:cubicBezTo>
                <a:cubicBezTo>
                  <a:pt x="86" y="221"/>
                  <a:pt x="86" y="221"/>
                  <a:pt x="86" y="221"/>
                </a:cubicBezTo>
                <a:cubicBezTo>
                  <a:pt x="70" y="221"/>
                  <a:pt x="55" y="216"/>
                  <a:pt x="44" y="205"/>
                </a:cubicBezTo>
                <a:cubicBezTo>
                  <a:pt x="32" y="193"/>
                  <a:pt x="26" y="178"/>
                  <a:pt x="26" y="162"/>
                </a:cubicBezTo>
                <a:cubicBezTo>
                  <a:pt x="26" y="144"/>
                  <a:pt x="34" y="127"/>
                  <a:pt x="47" y="115"/>
                </a:cubicBezTo>
                <a:cubicBezTo>
                  <a:pt x="58" y="105"/>
                  <a:pt x="71" y="101"/>
                  <a:pt x="84" y="102"/>
                </a:cubicBezTo>
                <a:cubicBezTo>
                  <a:pt x="93" y="103"/>
                  <a:pt x="93" y="103"/>
                  <a:pt x="93" y="103"/>
                </a:cubicBezTo>
                <a:cubicBezTo>
                  <a:pt x="99" y="104"/>
                  <a:pt x="105" y="100"/>
                  <a:pt x="107" y="94"/>
                </a:cubicBezTo>
                <a:cubicBezTo>
                  <a:pt x="121" y="54"/>
                  <a:pt x="158" y="27"/>
                  <a:pt x="201" y="27"/>
                </a:cubicBezTo>
                <a:cubicBezTo>
                  <a:pt x="226" y="27"/>
                  <a:pt x="250" y="36"/>
                  <a:pt x="268" y="52"/>
                </a:cubicBezTo>
                <a:cubicBezTo>
                  <a:pt x="286" y="68"/>
                  <a:pt x="298" y="90"/>
                  <a:pt x="300" y="114"/>
                </a:cubicBezTo>
                <a:cubicBezTo>
                  <a:pt x="301" y="118"/>
                  <a:pt x="303" y="122"/>
                  <a:pt x="306" y="124"/>
                </a:cubicBezTo>
                <a:cubicBezTo>
                  <a:pt x="310" y="126"/>
                  <a:pt x="314" y="126"/>
                  <a:pt x="318" y="125"/>
                </a:cubicBezTo>
                <a:cubicBezTo>
                  <a:pt x="318" y="125"/>
                  <a:pt x="327" y="122"/>
                  <a:pt x="327" y="122"/>
                </a:cubicBezTo>
                <a:cubicBezTo>
                  <a:pt x="332" y="120"/>
                  <a:pt x="338" y="119"/>
                  <a:pt x="344" y="119"/>
                </a:cubicBezTo>
                <a:cubicBezTo>
                  <a:pt x="357" y="119"/>
                  <a:pt x="369" y="124"/>
                  <a:pt x="378" y="134"/>
                </a:cubicBezTo>
                <a:cubicBezTo>
                  <a:pt x="387" y="144"/>
                  <a:pt x="392" y="157"/>
                  <a:pt x="392" y="171"/>
                </a:cubicBezTo>
                <a:cubicBezTo>
                  <a:pt x="392" y="198"/>
                  <a:pt x="370" y="221"/>
                  <a:pt x="342" y="221"/>
                </a:cubicBezTo>
                <a:cubicBezTo>
                  <a:pt x="196" y="222"/>
                  <a:pt x="196" y="222"/>
                  <a:pt x="196" y="222"/>
                </a:cubicBezTo>
                <a:cubicBezTo>
                  <a:pt x="192" y="222"/>
                  <a:pt x="188" y="224"/>
                  <a:pt x="185" y="227"/>
                </a:cubicBezTo>
                <a:cubicBezTo>
                  <a:pt x="183" y="231"/>
                  <a:pt x="182" y="237"/>
                  <a:pt x="184" y="240"/>
                </a:cubicBezTo>
                <a:cubicBezTo>
                  <a:pt x="184" y="240"/>
                  <a:pt x="186" y="244"/>
                  <a:pt x="189" y="246"/>
                </a:cubicBezTo>
                <a:cubicBezTo>
                  <a:pt x="190" y="246"/>
                  <a:pt x="192" y="247"/>
                  <a:pt x="193" y="247"/>
                </a:cubicBezTo>
                <a:cubicBezTo>
                  <a:pt x="195" y="248"/>
                  <a:pt x="197" y="248"/>
                  <a:pt x="197" y="248"/>
                </a:cubicBezTo>
                <a:cubicBezTo>
                  <a:pt x="205" y="248"/>
                  <a:pt x="205" y="248"/>
                  <a:pt x="205" y="248"/>
                </a:cubicBezTo>
                <a:cubicBezTo>
                  <a:pt x="216" y="248"/>
                  <a:pt x="216" y="248"/>
                  <a:pt x="216" y="248"/>
                </a:cubicBezTo>
                <a:lnTo>
                  <a:pt x="221" y="248"/>
                </a:lnTo>
                <a:close/>
              </a:path>
            </a:pathLst>
          </a:custGeom>
          <a:solidFill>
            <a:srgbClr val="FFDD00"/>
          </a:solidFill>
          <a:ln w="9525">
            <a:solidFill>
              <a:srgbClr val="626469"/>
            </a:solidFill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138" name="Freeform 308"/>
          <p:cNvSpPr>
            <a:spLocks/>
          </p:cNvSpPr>
          <p:nvPr/>
        </p:nvSpPr>
        <p:spPr bwMode="auto">
          <a:xfrm>
            <a:off x="7875109" y="358044"/>
            <a:ext cx="516092" cy="433759"/>
          </a:xfrm>
          <a:custGeom>
            <a:avLst/>
            <a:gdLst/>
            <a:ahLst/>
            <a:cxnLst>
              <a:cxn ang="0">
                <a:pos x="409" y="267"/>
              </a:cxn>
              <a:cxn ang="0">
                <a:pos x="360" y="192"/>
              </a:cxn>
              <a:cxn ang="0">
                <a:pos x="313" y="178"/>
              </a:cxn>
              <a:cxn ang="0">
                <a:pos x="239" y="0"/>
              </a:cxn>
              <a:cxn ang="0">
                <a:pos x="183" y="192"/>
              </a:cxn>
              <a:cxn ang="0">
                <a:pos x="197" y="169"/>
              </a:cxn>
              <a:cxn ang="0">
                <a:pos x="239" y="26"/>
              </a:cxn>
              <a:cxn ang="0">
                <a:pos x="287" y="165"/>
              </a:cxn>
              <a:cxn ang="0">
                <a:pos x="309" y="220"/>
              </a:cxn>
              <a:cxn ang="0">
                <a:pos x="348" y="217"/>
              </a:cxn>
              <a:cxn ang="0">
                <a:pos x="429" y="390"/>
              </a:cxn>
              <a:cxn ang="0">
                <a:pos x="329" y="392"/>
              </a:cxn>
              <a:cxn ang="0">
                <a:pos x="235" y="367"/>
              </a:cxn>
              <a:cxn ang="0">
                <a:pos x="173" y="385"/>
              </a:cxn>
              <a:cxn ang="0">
                <a:pos x="157" y="352"/>
              </a:cxn>
              <a:cxn ang="0">
                <a:pos x="207" y="336"/>
              </a:cxn>
              <a:cxn ang="0">
                <a:pos x="228" y="338"/>
              </a:cxn>
              <a:cxn ang="0">
                <a:pos x="228" y="339"/>
              </a:cxn>
              <a:cxn ang="0">
                <a:pos x="229" y="340"/>
              </a:cxn>
              <a:cxn ang="0">
                <a:pos x="230" y="341"/>
              </a:cxn>
              <a:cxn ang="0">
                <a:pos x="231" y="341"/>
              </a:cxn>
              <a:cxn ang="0">
                <a:pos x="241" y="344"/>
              </a:cxn>
              <a:cxn ang="0">
                <a:pos x="242" y="344"/>
              </a:cxn>
              <a:cxn ang="0">
                <a:pos x="243" y="344"/>
              </a:cxn>
              <a:cxn ang="0">
                <a:pos x="244" y="343"/>
              </a:cxn>
              <a:cxn ang="0">
                <a:pos x="245" y="343"/>
              </a:cxn>
              <a:cxn ang="0">
                <a:pos x="246" y="342"/>
              </a:cxn>
              <a:cxn ang="0">
                <a:pos x="247" y="342"/>
              </a:cxn>
              <a:cxn ang="0">
                <a:pos x="248" y="341"/>
              </a:cxn>
              <a:cxn ang="0">
                <a:pos x="249" y="340"/>
              </a:cxn>
              <a:cxn ang="0">
                <a:pos x="249" y="339"/>
              </a:cxn>
              <a:cxn ang="0">
                <a:pos x="252" y="330"/>
              </a:cxn>
              <a:cxn ang="0">
                <a:pos x="252" y="329"/>
              </a:cxn>
              <a:cxn ang="0">
                <a:pos x="252" y="328"/>
              </a:cxn>
              <a:cxn ang="0">
                <a:pos x="251" y="326"/>
              </a:cxn>
              <a:cxn ang="0">
                <a:pos x="251" y="325"/>
              </a:cxn>
              <a:cxn ang="0">
                <a:pos x="187" y="217"/>
              </a:cxn>
              <a:cxn ang="0">
                <a:pos x="122" y="208"/>
              </a:cxn>
              <a:cxn ang="0">
                <a:pos x="65" y="231"/>
              </a:cxn>
              <a:cxn ang="0">
                <a:pos x="2" y="246"/>
              </a:cxn>
              <a:cxn ang="0">
                <a:pos x="112" y="461"/>
              </a:cxn>
              <a:cxn ang="0">
                <a:pos x="126" y="467"/>
              </a:cxn>
              <a:cxn ang="0">
                <a:pos x="215" y="438"/>
              </a:cxn>
              <a:cxn ang="0">
                <a:pos x="130" y="440"/>
              </a:cxn>
              <a:cxn ang="0">
                <a:pos x="79" y="256"/>
              </a:cxn>
              <a:cxn ang="0">
                <a:pos x="99" y="228"/>
              </a:cxn>
              <a:cxn ang="0">
                <a:pos x="113" y="240"/>
              </a:cxn>
              <a:cxn ang="0">
                <a:pos x="128" y="251"/>
              </a:cxn>
              <a:cxn ang="0">
                <a:pos x="208" y="298"/>
              </a:cxn>
              <a:cxn ang="0">
                <a:pos x="183" y="322"/>
              </a:cxn>
              <a:cxn ang="0">
                <a:pos x="134" y="340"/>
              </a:cxn>
              <a:cxn ang="0">
                <a:pos x="159" y="408"/>
              </a:cxn>
              <a:cxn ang="0">
                <a:pos x="242" y="393"/>
              </a:cxn>
              <a:cxn ang="0">
                <a:pos x="401" y="430"/>
              </a:cxn>
              <a:cxn ang="0">
                <a:pos x="455" y="381"/>
              </a:cxn>
            </a:cxnLst>
            <a:rect l="0" t="0" r="r" b="b"/>
            <a:pathLst>
              <a:path w="457" h="468">
                <a:moveTo>
                  <a:pt x="455" y="381"/>
                </a:moveTo>
                <a:cubicBezTo>
                  <a:pt x="451" y="348"/>
                  <a:pt x="428" y="301"/>
                  <a:pt x="409" y="267"/>
                </a:cubicBezTo>
                <a:cubicBezTo>
                  <a:pt x="400" y="250"/>
                  <a:pt x="390" y="233"/>
                  <a:pt x="380" y="218"/>
                </a:cubicBezTo>
                <a:cubicBezTo>
                  <a:pt x="366" y="195"/>
                  <a:pt x="363" y="194"/>
                  <a:pt x="360" y="192"/>
                </a:cubicBezTo>
                <a:cubicBezTo>
                  <a:pt x="357" y="190"/>
                  <a:pt x="350" y="186"/>
                  <a:pt x="325" y="196"/>
                </a:cubicBezTo>
                <a:cubicBezTo>
                  <a:pt x="313" y="178"/>
                  <a:pt x="313" y="178"/>
                  <a:pt x="313" y="178"/>
                </a:cubicBezTo>
                <a:cubicBezTo>
                  <a:pt x="332" y="158"/>
                  <a:pt x="343" y="132"/>
                  <a:pt x="343" y="104"/>
                </a:cubicBezTo>
                <a:cubicBezTo>
                  <a:pt x="343" y="46"/>
                  <a:pt x="297" y="0"/>
                  <a:pt x="239" y="0"/>
                </a:cubicBezTo>
                <a:cubicBezTo>
                  <a:pt x="182" y="0"/>
                  <a:pt x="135" y="46"/>
                  <a:pt x="135" y="104"/>
                </a:cubicBezTo>
                <a:cubicBezTo>
                  <a:pt x="135" y="140"/>
                  <a:pt x="153" y="172"/>
                  <a:pt x="183" y="192"/>
                </a:cubicBezTo>
                <a:cubicBezTo>
                  <a:pt x="189" y="196"/>
                  <a:pt x="197" y="194"/>
                  <a:pt x="201" y="188"/>
                </a:cubicBezTo>
                <a:cubicBezTo>
                  <a:pt x="205" y="181"/>
                  <a:pt x="204" y="173"/>
                  <a:pt x="197" y="169"/>
                </a:cubicBezTo>
                <a:cubicBezTo>
                  <a:pt x="175" y="155"/>
                  <a:pt x="162" y="131"/>
                  <a:pt x="162" y="104"/>
                </a:cubicBezTo>
                <a:cubicBezTo>
                  <a:pt x="162" y="61"/>
                  <a:pt x="196" y="26"/>
                  <a:pt x="239" y="26"/>
                </a:cubicBezTo>
                <a:cubicBezTo>
                  <a:pt x="282" y="26"/>
                  <a:pt x="317" y="61"/>
                  <a:pt x="317" y="104"/>
                </a:cubicBezTo>
                <a:cubicBezTo>
                  <a:pt x="317" y="128"/>
                  <a:pt x="306" y="150"/>
                  <a:pt x="287" y="165"/>
                </a:cubicBezTo>
                <a:cubicBezTo>
                  <a:pt x="282" y="169"/>
                  <a:pt x="281" y="177"/>
                  <a:pt x="284" y="182"/>
                </a:cubicBezTo>
                <a:cubicBezTo>
                  <a:pt x="309" y="220"/>
                  <a:pt x="309" y="220"/>
                  <a:pt x="309" y="220"/>
                </a:cubicBezTo>
                <a:cubicBezTo>
                  <a:pt x="313" y="226"/>
                  <a:pt x="320" y="228"/>
                  <a:pt x="326" y="225"/>
                </a:cubicBezTo>
                <a:cubicBezTo>
                  <a:pt x="334" y="221"/>
                  <a:pt x="343" y="218"/>
                  <a:pt x="348" y="217"/>
                </a:cubicBezTo>
                <a:cubicBezTo>
                  <a:pt x="355" y="226"/>
                  <a:pt x="373" y="255"/>
                  <a:pt x="391" y="289"/>
                </a:cubicBezTo>
                <a:cubicBezTo>
                  <a:pt x="416" y="335"/>
                  <a:pt x="430" y="371"/>
                  <a:pt x="429" y="390"/>
                </a:cubicBezTo>
                <a:cubicBezTo>
                  <a:pt x="429" y="394"/>
                  <a:pt x="428" y="397"/>
                  <a:pt x="427" y="397"/>
                </a:cubicBezTo>
                <a:cubicBezTo>
                  <a:pt x="423" y="401"/>
                  <a:pt x="405" y="411"/>
                  <a:pt x="329" y="392"/>
                </a:cubicBezTo>
                <a:cubicBezTo>
                  <a:pt x="286" y="381"/>
                  <a:pt x="246" y="366"/>
                  <a:pt x="246" y="366"/>
                </a:cubicBezTo>
                <a:cubicBezTo>
                  <a:pt x="242" y="365"/>
                  <a:pt x="239" y="365"/>
                  <a:pt x="235" y="367"/>
                </a:cubicBezTo>
                <a:cubicBezTo>
                  <a:pt x="235" y="367"/>
                  <a:pt x="222" y="374"/>
                  <a:pt x="206" y="379"/>
                </a:cubicBezTo>
                <a:cubicBezTo>
                  <a:pt x="180" y="388"/>
                  <a:pt x="173" y="385"/>
                  <a:pt x="173" y="385"/>
                </a:cubicBezTo>
                <a:cubicBezTo>
                  <a:pt x="169" y="383"/>
                  <a:pt x="164" y="379"/>
                  <a:pt x="159" y="368"/>
                </a:cubicBezTo>
                <a:cubicBezTo>
                  <a:pt x="155" y="360"/>
                  <a:pt x="156" y="354"/>
                  <a:pt x="157" y="352"/>
                </a:cubicBezTo>
                <a:cubicBezTo>
                  <a:pt x="176" y="349"/>
                  <a:pt x="195" y="347"/>
                  <a:pt x="195" y="347"/>
                </a:cubicBezTo>
                <a:cubicBezTo>
                  <a:pt x="201" y="347"/>
                  <a:pt x="206" y="342"/>
                  <a:pt x="207" y="336"/>
                </a:cubicBezTo>
                <a:cubicBezTo>
                  <a:pt x="208" y="328"/>
                  <a:pt x="211" y="324"/>
                  <a:pt x="212" y="324"/>
                </a:cubicBezTo>
                <a:cubicBezTo>
                  <a:pt x="214" y="323"/>
                  <a:pt x="221" y="327"/>
                  <a:pt x="228" y="338"/>
                </a:cubicBezTo>
                <a:cubicBezTo>
                  <a:pt x="228" y="338"/>
                  <a:pt x="228" y="338"/>
                  <a:pt x="228" y="338"/>
                </a:cubicBezTo>
                <a:cubicBezTo>
                  <a:pt x="228" y="338"/>
                  <a:pt x="228" y="339"/>
                  <a:pt x="228" y="339"/>
                </a:cubicBezTo>
                <a:cubicBezTo>
                  <a:pt x="229" y="339"/>
                  <a:pt x="229" y="339"/>
                  <a:pt x="229" y="339"/>
                </a:cubicBezTo>
                <a:cubicBezTo>
                  <a:pt x="229" y="339"/>
                  <a:pt x="229" y="340"/>
                  <a:pt x="229" y="340"/>
                </a:cubicBezTo>
                <a:cubicBezTo>
                  <a:pt x="229" y="340"/>
                  <a:pt x="229" y="340"/>
                  <a:pt x="229" y="340"/>
                </a:cubicBezTo>
                <a:cubicBezTo>
                  <a:pt x="230" y="340"/>
                  <a:pt x="230" y="341"/>
                  <a:pt x="230" y="341"/>
                </a:cubicBezTo>
                <a:cubicBezTo>
                  <a:pt x="230" y="341"/>
                  <a:pt x="230" y="341"/>
                  <a:pt x="230" y="341"/>
                </a:cubicBezTo>
                <a:cubicBezTo>
                  <a:pt x="231" y="341"/>
                  <a:pt x="231" y="341"/>
                  <a:pt x="231" y="341"/>
                </a:cubicBezTo>
                <a:cubicBezTo>
                  <a:pt x="232" y="342"/>
                  <a:pt x="234" y="343"/>
                  <a:pt x="235" y="344"/>
                </a:cubicBezTo>
                <a:cubicBezTo>
                  <a:pt x="237" y="344"/>
                  <a:pt x="239" y="344"/>
                  <a:pt x="241" y="344"/>
                </a:cubicBezTo>
                <a:cubicBezTo>
                  <a:pt x="241" y="344"/>
                  <a:pt x="241" y="344"/>
                  <a:pt x="241" y="344"/>
                </a:cubicBezTo>
                <a:cubicBezTo>
                  <a:pt x="241" y="344"/>
                  <a:pt x="241" y="344"/>
                  <a:pt x="242" y="344"/>
                </a:cubicBezTo>
                <a:cubicBezTo>
                  <a:pt x="242" y="344"/>
                  <a:pt x="242" y="344"/>
                  <a:pt x="242" y="344"/>
                </a:cubicBezTo>
                <a:cubicBezTo>
                  <a:pt x="242" y="344"/>
                  <a:pt x="243" y="344"/>
                  <a:pt x="243" y="344"/>
                </a:cubicBezTo>
                <a:cubicBezTo>
                  <a:pt x="243" y="344"/>
                  <a:pt x="243" y="344"/>
                  <a:pt x="244" y="343"/>
                </a:cubicBezTo>
                <a:cubicBezTo>
                  <a:pt x="244" y="343"/>
                  <a:pt x="244" y="343"/>
                  <a:pt x="244" y="343"/>
                </a:cubicBezTo>
                <a:cubicBezTo>
                  <a:pt x="244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5" y="343"/>
                  <a:pt x="245" y="343"/>
                  <a:pt x="245" y="343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6" y="342"/>
                  <a:pt x="246" y="342"/>
                </a:cubicBezTo>
                <a:cubicBezTo>
                  <a:pt x="246" y="342"/>
                  <a:pt x="247" y="342"/>
                  <a:pt x="247" y="342"/>
                </a:cubicBezTo>
                <a:cubicBezTo>
                  <a:pt x="247" y="342"/>
                  <a:pt x="247" y="342"/>
                  <a:pt x="247" y="341"/>
                </a:cubicBezTo>
                <a:cubicBezTo>
                  <a:pt x="247" y="341"/>
                  <a:pt x="248" y="341"/>
                  <a:pt x="248" y="341"/>
                </a:cubicBezTo>
                <a:cubicBezTo>
                  <a:pt x="248" y="341"/>
                  <a:pt x="248" y="341"/>
                  <a:pt x="248" y="341"/>
                </a:cubicBezTo>
                <a:cubicBezTo>
                  <a:pt x="248" y="340"/>
                  <a:pt x="249" y="340"/>
                  <a:pt x="249" y="340"/>
                </a:cubicBezTo>
                <a:cubicBezTo>
                  <a:pt x="249" y="340"/>
                  <a:pt x="249" y="340"/>
                  <a:pt x="249" y="340"/>
                </a:cubicBezTo>
                <a:cubicBezTo>
                  <a:pt x="249" y="340"/>
                  <a:pt x="249" y="339"/>
                  <a:pt x="249" y="339"/>
                </a:cubicBezTo>
                <a:cubicBezTo>
                  <a:pt x="250" y="338"/>
                  <a:pt x="251" y="336"/>
                  <a:pt x="252" y="335"/>
                </a:cubicBezTo>
                <a:cubicBezTo>
                  <a:pt x="252" y="333"/>
                  <a:pt x="252" y="331"/>
                  <a:pt x="252" y="330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9"/>
                  <a:pt x="252" y="329"/>
                  <a:pt x="252" y="329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8"/>
                  <a:pt x="252" y="328"/>
                  <a:pt x="252" y="328"/>
                </a:cubicBezTo>
                <a:cubicBezTo>
                  <a:pt x="252" y="327"/>
                  <a:pt x="252" y="327"/>
                  <a:pt x="251" y="326"/>
                </a:cubicBezTo>
                <a:cubicBezTo>
                  <a:pt x="251" y="326"/>
                  <a:pt x="251" y="326"/>
                  <a:pt x="251" y="326"/>
                </a:cubicBezTo>
                <a:cubicBezTo>
                  <a:pt x="251" y="326"/>
                  <a:pt x="251" y="326"/>
                  <a:pt x="251" y="325"/>
                </a:cubicBezTo>
                <a:cubicBezTo>
                  <a:pt x="251" y="325"/>
                  <a:pt x="251" y="325"/>
                  <a:pt x="251" y="325"/>
                </a:cubicBezTo>
                <a:cubicBezTo>
                  <a:pt x="201" y="224"/>
                  <a:pt x="201" y="224"/>
                  <a:pt x="201" y="224"/>
                </a:cubicBezTo>
                <a:cubicBezTo>
                  <a:pt x="198" y="219"/>
                  <a:pt x="193" y="216"/>
                  <a:pt x="187" y="217"/>
                </a:cubicBezTo>
                <a:cubicBezTo>
                  <a:pt x="135" y="224"/>
                  <a:pt x="135" y="224"/>
                  <a:pt x="135" y="224"/>
                </a:cubicBezTo>
                <a:cubicBezTo>
                  <a:pt x="133" y="218"/>
                  <a:pt x="129" y="212"/>
                  <a:pt x="122" y="208"/>
                </a:cubicBezTo>
                <a:cubicBezTo>
                  <a:pt x="117" y="204"/>
                  <a:pt x="107" y="200"/>
                  <a:pt x="93" y="203"/>
                </a:cubicBezTo>
                <a:cubicBezTo>
                  <a:pt x="75" y="207"/>
                  <a:pt x="67" y="220"/>
                  <a:pt x="65" y="231"/>
                </a:cubicBezTo>
                <a:cubicBezTo>
                  <a:pt x="12" y="239"/>
                  <a:pt x="12" y="239"/>
                  <a:pt x="12" y="239"/>
                </a:cubicBezTo>
                <a:cubicBezTo>
                  <a:pt x="7" y="239"/>
                  <a:pt x="4" y="242"/>
                  <a:pt x="2" y="246"/>
                </a:cubicBezTo>
                <a:cubicBezTo>
                  <a:pt x="0" y="250"/>
                  <a:pt x="0" y="254"/>
                  <a:pt x="2" y="258"/>
                </a:cubicBezTo>
                <a:cubicBezTo>
                  <a:pt x="112" y="461"/>
                  <a:pt x="112" y="461"/>
                  <a:pt x="112" y="461"/>
                </a:cubicBezTo>
                <a:cubicBezTo>
                  <a:pt x="114" y="465"/>
                  <a:pt x="119" y="468"/>
                  <a:pt x="123" y="468"/>
                </a:cubicBezTo>
                <a:cubicBezTo>
                  <a:pt x="124" y="468"/>
                  <a:pt x="125" y="468"/>
                  <a:pt x="126" y="467"/>
                </a:cubicBezTo>
                <a:cubicBezTo>
                  <a:pt x="205" y="453"/>
                  <a:pt x="205" y="453"/>
                  <a:pt x="205" y="453"/>
                </a:cubicBezTo>
                <a:cubicBezTo>
                  <a:pt x="212" y="452"/>
                  <a:pt x="217" y="445"/>
                  <a:pt x="215" y="438"/>
                </a:cubicBezTo>
                <a:cubicBezTo>
                  <a:pt x="214" y="431"/>
                  <a:pt x="207" y="426"/>
                  <a:pt x="200" y="428"/>
                </a:cubicBezTo>
                <a:cubicBezTo>
                  <a:pt x="130" y="440"/>
                  <a:pt x="130" y="440"/>
                  <a:pt x="130" y="440"/>
                </a:cubicBezTo>
                <a:cubicBezTo>
                  <a:pt x="34" y="262"/>
                  <a:pt x="34" y="262"/>
                  <a:pt x="34" y="262"/>
                </a:cubicBezTo>
                <a:cubicBezTo>
                  <a:pt x="79" y="256"/>
                  <a:pt x="79" y="256"/>
                  <a:pt x="79" y="256"/>
                </a:cubicBezTo>
                <a:cubicBezTo>
                  <a:pt x="86" y="255"/>
                  <a:pt x="91" y="249"/>
                  <a:pt x="90" y="242"/>
                </a:cubicBezTo>
                <a:cubicBezTo>
                  <a:pt x="90" y="239"/>
                  <a:pt x="90" y="230"/>
                  <a:pt x="99" y="228"/>
                </a:cubicBezTo>
                <a:cubicBezTo>
                  <a:pt x="104" y="227"/>
                  <a:pt x="106" y="229"/>
                  <a:pt x="107" y="229"/>
                </a:cubicBezTo>
                <a:cubicBezTo>
                  <a:pt x="111" y="232"/>
                  <a:pt x="113" y="238"/>
                  <a:pt x="113" y="240"/>
                </a:cubicBezTo>
                <a:cubicBezTo>
                  <a:pt x="114" y="243"/>
                  <a:pt x="115" y="247"/>
                  <a:pt x="118" y="249"/>
                </a:cubicBezTo>
                <a:cubicBezTo>
                  <a:pt x="121" y="251"/>
                  <a:pt x="124" y="252"/>
                  <a:pt x="128" y="251"/>
                </a:cubicBezTo>
                <a:cubicBezTo>
                  <a:pt x="181" y="244"/>
                  <a:pt x="181" y="244"/>
                  <a:pt x="181" y="244"/>
                </a:cubicBezTo>
                <a:cubicBezTo>
                  <a:pt x="208" y="298"/>
                  <a:pt x="208" y="298"/>
                  <a:pt x="208" y="298"/>
                </a:cubicBezTo>
                <a:cubicBezTo>
                  <a:pt x="208" y="298"/>
                  <a:pt x="207" y="298"/>
                  <a:pt x="207" y="298"/>
                </a:cubicBezTo>
                <a:cubicBezTo>
                  <a:pt x="196" y="300"/>
                  <a:pt x="188" y="309"/>
                  <a:pt x="183" y="322"/>
                </a:cubicBezTo>
                <a:cubicBezTo>
                  <a:pt x="176" y="323"/>
                  <a:pt x="164" y="324"/>
                  <a:pt x="152" y="326"/>
                </a:cubicBezTo>
                <a:cubicBezTo>
                  <a:pt x="144" y="328"/>
                  <a:pt x="138" y="333"/>
                  <a:pt x="134" y="340"/>
                </a:cubicBezTo>
                <a:cubicBezTo>
                  <a:pt x="128" y="351"/>
                  <a:pt x="129" y="365"/>
                  <a:pt x="135" y="379"/>
                </a:cubicBezTo>
                <a:cubicBezTo>
                  <a:pt x="141" y="393"/>
                  <a:pt x="149" y="402"/>
                  <a:pt x="159" y="408"/>
                </a:cubicBezTo>
                <a:cubicBezTo>
                  <a:pt x="170" y="415"/>
                  <a:pt x="188" y="414"/>
                  <a:pt x="214" y="404"/>
                </a:cubicBezTo>
                <a:cubicBezTo>
                  <a:pt x="226" y="400"/>
                  <a:pt x="236" y="396"/>
                  <a:pt x="242" y="393"/>
                </a:cubicBezTo>
                <a:cubicBezTo>
                  <a:pt x="254" y="397"/>
                  <a:pt x="287" y="409"/>
                  <a:pt x="323" y="418"/>
                </a:cubicBezTo>
                <a:cubicBezTo>
                  <a:pt x="358" y="426"/>
                  <a:pt x="383" y="430"/>
                  <a:pt x="401" y="430"/>
                </a:cubicBezTo>
                <a:cubicBezTo>
                  <a:pt x="427" y="430"/>
                  <a:pt x="438" y="423"/>
                  <a:pt x="445" y="417"/>
                </a:cubicBezTo>
                <a:cubicBezTo>
                  <a:pt x="453" y="409"/>
                  <a:pt x="457" y="397"/>
                  <a:pt x="455" y="381"/>
                </a:cubicBezTo>
                <a:close/>
              </a:path>
            </a:pathLst>
          </a:custGeom>
          <a:solidFill>
            <a:srgbClr val="626469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139" name="Rounded Rectangle 138"/>
          <p:cNvSpPr/>
          <p:nvPr/>
        </p:nvSpPr>
        <p:spPr>
          <a:xfrm>
            <a:off x="7712918" y="4278483"/>
            <a:ext cx="625083" cy="612646"/>
          </a:xfrm>
          <a:prstGeom prst="roundRect">
            <a:avLst/>
          </a:prstGeom>
          <a:noFill/>
          <a:ln w="28575">
            <a:solidFill>
              <a:srgbClr val="62646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140" name="Freeform 156"/>
          <p:cNvSpPr>
            <a:spLocks noChangeAspect="1"/>
          </p:cNvSpPr>
          <p:nvPr/>
        </p:nvSpPr>
        <p:spPr bwMode="auto">
          <a:xfrm>
            <a:off x="3143065" y="4304321"/>
            <a:ext cx="531060" cy="532901"/>
          </a:xfrm>
          <a:custGeom>
            <a:avLst/>
            <a:gdLst/>
            <a:ahLst/>
            <a:cxnLst>
              <a:cxn ang="0">
                <a:pos x="319" y="205"/>
              </a:cxn>
              <a:cxn ang="0">
                <a:pos x="264" y="194"/>
              </a:cxn>
              <a:cxn ang="0">
                <a:pos x="255" y="169"/>
              </a:cxn>
              <a:cxn ang="0">
                <a:pos x="369" y="136"/>
              </a:cxn>
              <a:cxn ang="0">
                <a:pos x="379" y="121"/>
              </a:cxn>
              <a:cxn ang="0">
                <a:pos x="362" y="62"/>
              </a:cxn>
              <a:cxn ang="0">
                <a:pos x="277" y="0"/>
              </a:cxn>
              <a:cxn ang="0">
                <a:pos x="184" y="135"/>
              </a:cxn>
              <a:cxn ang="0">
                <a:pos x="174" y="138"/>
              </a:cxn>
              <a:cxn ang="0">
                <a:pos x="136" y="16"/>
              </a:cxn>
              <a:cxn ang="0">
                <a:pos x="121" y="7"/>
              </a:cxn>
              <a:cxn ang="0">
                <a:pos x="62" y="24"/>
              </a:cxn>
              <a:cxn ang="0">
                <a:pos x="0" y="108"/>
              </a:cxn>
              <a:cxn ang="0">
                <a:pos x="75" y="190"/>
              </a:cxn>
              <a:cxn ang="0">
                <a:pos x="129" y="201"/>
              </a:cxn>
              <a:cxn ang="0">
                <a:pos x="135" y="228"/>
              </a:cxn>
              <a:cxn ang="0">
                <a:pos x="24" y="257"/>
              </a:cxn>
              <a:cxn ang="0">
                <a:pos x="14" y="271"/>
              </a:cxn>
              <a:cxn ang="0">
                <a:pos x="31" y="330"/>
              </a:cxn>
              <a:cxn ang="0">
                <a:pos x="115" y="393"/>
              </a:cxn>
              <a:cxn ang="0">
                <a:pos x="197" y="322"/>
              </a:cxn>
              <a:cxn ang="0">
                <a:pos x="210" y="257"/>
              </a:cxn>
              <a:cxn ang="0">
                <a:pos x="198" y="243"/>
              </a:cxn>
              <a:cxn ang="0">
                <a:pos x="184" y="256"/>
              </a:cxn>
              <a:cxn ang="0">
                <a:pos x="184" y="256"/>
              </a:cxn>
              <a:cxn ang="0">
                <a:pos x="115" y="366"/>
              </a:cxn>
              <a:cxn ang="0">
                <a:pos x="42" y="280"/>
              </a:cxn>
              <a:cxn ang="0">
                <a:pos x="158" y="250"/>
              </a:cxn>
              <a:cxn ang="0">
                <a:pos x="168" y="241"/>
              </a:cxn>
              <a:cxn ang="0">
                <a:pos x="165" y="228"/>
              </a:cxn>
              <a:cxn ang="0">
                <a:pos x="157" y="193"/>
              </a:cxn>
              <a:cxn ang="0">
                <a:pos x="155" y="181"/>
              </a:cxn>
              <a:cxn ang="0">
                <a:pos x="145" y="176"/>
              </a:cxn>
              <a:cxn ang="0">
                <a:pos x="26" y="108"/>
              </a:cxn>
              <a:cxn ang="0">
                <a:pos x="114" y="35"/>
              </a:cxn>
              <a:cxn ang="0">
                <a:pos x="153" y="162"/>
              </a:cxn>
              <a:cxn ang="0">
                <a:pos x="162" y="170"/>
              </a:cxn>
              <a:cxn ang="0">
                <a:pos x="174" y="168"/>
              </a:cxn>
              <a:cxn ang="0">
                <a:pos x="195" y="161"/>
              </a:cxn>
              <a:cxn ang="0">
                <a:pos x="205" y="158"/>
              </a:cxn>
              <a:cxn ang="0">
                <a:pos x="210" y="148"/>
              </a:cxn>
              <a:cxn ang="0">
                <a:pos x="277" y="26"/>
              </a:cxn>
              <a:cxn ang="0">
                <a:pos x="350" y="113"/>
              </a:cxn>
              <a:cxn ang="0">
                <a:pos x="229" y="148"/>
              </a:cxn>
              <a:cxn ang="0">
                <a:pos x="220" y="158"/>
              </a:cxn>
              <a:cxn ang="0">
                <a:pos x="224" y="171"/>
              </a:cxn>
              <a:cxn ang="0">
                <a:pos x="238" y="206"/>
              </a:cxn>
              <a:cxn ang="0">
                <a:pos x="241" y="216"/>
              </a:cxn>
              <a:cxn ang="0">
                <a:pos x="251" y="220"/>
              </a:cxn>
              <a:cxn ang="0">
                <a:pos x="366" y="284"/>
              </a:cxn>
              <a:cxn ang="0">
                <a:pos x="279" y="357"/>
              </a:cxn>
              <a:cxn ang="0">
                <a:pos x="247" y="238"/>
              </a:cxn>
              <a:cxn ang="0">
                <a:pos x="230" y="229"/>
              </a:cxn>
              <a:cxn ang="0">
                <a:pos x="221" y="245"/>
              </a:cxn>
              <a:cxn ang="0">
                <a:pos x="257" y="376"/>
              </a:cxn>
              <a:cxn ang="0">
                <a:pos x="271" y="386"/>
              </a:cxn>
              <a:cxn ang="0">
                <a:pos x="330" y="369"/>
              </a:cxn>
              <a:cxn ang="0">
                <a:pos x="393" y="284"/>
              </a:cxn>
              <a:cxn ang="0">
                <a:pos x="319" y="205"/>
              </a:cxn>
            </a:cxnLst>
            <a:rect l="0" t="0" r="r" b="b"/>
            <a:pathLst>
              <a:path w="393" h="393">
                <a:moveTo>
                  <a:pt x="319" y="205"/>
                </a:moveTo>
                <a:cubicBezTo>
                  <a:pt x="298" y="198"/>
                  <a:pt x="277" y="195"/>
                  <a:pt x="264" y="194"/>
                </a:cubicBezTo>
                <a:cubicBezTo>
                  <a:pt x="263" y="184"/>
                  <a:pt x="259" y="175"/>
                  <a:pt x="255" y="169"/>
                </a:cubicBezTo>
                <a:cubicBezTo>
                  <a:pt x="369" y="136"/>
                  <a:pt x="369" y="136"/>
                  <a:pt x="369" y="136"/>
                </a:cubicBezTo>
                <a:cubicBezTo>
                  <a:pt x="375" y="134"/>
                  <a:pt x="379" y="128"/>
                  <a:pt x="379" y="121"/>
                </a:cubicBezTo>
                <a:cubicBezTo>
                  <a:pt x="379" y="120"/>
                  <a:pt x="375" y="91"/>
                  <a:pt x="362" y="62"/>
                </a:cubicBezTo>
                <a:cubicBezTo>
                  <a:pt x="343" y="21"/>
                  <a:pt x="314" y="0"/>
                  <a:pt x="277" y="0"/>
                </a:cubicBezTo>
                <a:cubicBezTo>
                  <a:pt x="204" y="0"/>
                  <a:pt x="188" y="100"/>
                  <a:pt x="184" y="135"/>
                </a:cubicBezTo>
                <a:cubicBezTo>
                  <a:pt x="181" y="136"/>
                  <a:pt x="177" y="137"/>
                  <a:pt x="174" y="138"/>
                </a:cubicBezTo>
                <a:cubicBezTo>
                  <a:pt x="136" y="16"/>
                  <a:pt x="136" y="16"/>
                  <a:pt x="136" y="16"/>
                </a:cubicBezTo>
                <a:cubicBezTo>
                  <a:pt x="134" y="10"/>
                  <a:pt x="128" y="6"/>
                  <a:pt x="121" y="7"/>
                </a:cubicBezTo>
                <a:cubicBezTo>
                  <a:pt x="120" y="7"/>
                  <a:pt x="91" y="11"/>
                  <a:pt x="62" y="24"/>
                </a:cubicBezTo>
                <a:cubicBezTo>
                  <a:pt x="21" y="43"/>
                  <a:pt x="0" y="72"/>
                  <a:pt x="0" y="108"/>
                </a:cubicBezTo>
                <a:cubicBezTo>
                  <a:pt x="0" y="134"/>
                  <a:pt x="13" y="169"/>
                  <a:pt x="75" y="190"/>
                </a:cubicBezTo>
                <a:cubicBezTo>
                  <a:pt x="95" y="196"/>
                  <a:pt x="116" y="200"/>
                  <a:pt x="129" y="201"/>
                </a:cubicBezTo>
                <a:cubicBezTo>
                  <a:pt x="129" y="211"/>
                  <a:pt x="132" y="221"/>
                  <a:pt x="135" y="228"/>
                </a:cubicBezTo>
                <a:cubicBezTo>
                  <a:pt x="24" y="257"/>
                  <a:pt x="24" y="257"/>
                  <a:pt x="24" y="257"/>
                </a:cubicBezTo>
                <a:cubicBezTo>
                  <a:pt x="17" y="259"/>
                  <a:pt x="13" y="265"/>
                  <a:pt x="14" y="271"/>
                </a:cubicBezTo>
                <a:cubicBezTo>
                  <a:pt x="14" y="273"/>
                  <a:pt x="18" y="301"/>
                  <a:pt x="31" y="330"/>
                </a:cubicBezTo>
                <a:cubicBezTo>
                  <a:pt x="50" y="371"/>
                  <a:pt x="79" y="393"/>
                  <a:pt x="115" y="393"/>
                </a:cubicBezTo>
                <a:cubicBezTo>
                  <a:pt x="141" y="393"/>
                  <a:pt x="176" y="381"/>
                  <a:pt x="197" y="322"/>
                </a:cubicBezTo>
                <a:cubicBezTo>
                  <a:pt x="208" y="290"/>
                  <a:pt x="210" y="258"/>
                  <a:pt x="210" y="257"/>
                </a:cubicBezTo>
                <a:cubicBezTo>
                  <a:pt x="211" y="250"/>
                  <a:pt x="205" y="243"/>
                  <a:pt x="198" y="243"/>
                </a:cubicBezTo>
                <a:cubicBezTo>
                  <a:pt x="190" y="243"/>
                  <a:pt x="184" y="248"/>
                  <a:pt x="184" y="256"/>
                </a:cubicBezTo>
                <a:cubicBezTo>
                  <a:pt x="184" y="256"/>
                  <a:pt x="184" y="256"/>
                  <a:pt x="184" y="256"/>
                </a:cubicBezTo>
                <a:cubicBezTo>
                  <a:pt x="184" y="257"/>
                  <a:pt x="177" y="366"/>
                  <a:pt x="115" y="366"/>
                </a:cubicBezTo>
                <a:cubicBezTo>
                  <a:pt x="66" y="366"/>
                  <a:pt x="48" y="305"/>
                  <a:pt x="42" y="280"/>
                </a:cubicBezTo>
                <a:cubicBezTo>
                  <a:pt x="158" y="250"/>
                  <a:pt x="158" y="250"/>
                  <a:pt x="158" y="250"/>
                </a:cubicBezTo>
                <a:cubicBezTo>
                  <a:pt x="163" y="248"/>
                  <a:pt x="166" y="245"/>
                  <a:pt x="168" y="241"/>
                </a:cubicBezTo>
                <a:cubicBezTo>
                  <a:pt x="169" y="236"/>
                  <a:pt x="168" y="232"/>
                  <a:pt x="165" y="228"/>
                </a:cubicBezTo>
                <a:cubicBezTo>
                  <a:pt x="165" y="228"/>
                  <a:pt x="152" y="211"/>
                  <a:pt x="157" y="193"/>
                </a:cubicBezTo>
                <a:cubicBezTo>
                  <a:pt x="158" y="189"/>
                  <a:pt x="158" y="184"/>
                  <a:pt x="155" y="181"/>
                </a:cubicBezTo>
                <a:cubicBezTo>
                  <a:pt x="153" y="178"/>
                  <a:pt x="149" y="176"/>
                  <a:pt x="145" y="176"/>
                </a:cubicBezTo>
                <a:cubicBezTo>
                  <a:pt x="144" y="175"/>
                  <a:pt x="26" y="170"/>
                  <a:pt x="26" y="108"/>
                </a:cubicBezTo>
                <a:cubicBezTo>
                  <a:pt x="26" y="58"/>
                  <a:pt x="88" y="41"/>
                  <a:pt x="114" y="35"/>
                </a:cubicBezTo>
                <a:cubicBezTo>
                  <a:pt x="153" y="162"/>
                  <a:pt x="153" y="162"/>
                  <a:pt x="153" y="162"/>
                </a:cubicBezTo>
                <a:cubicBezTo>
                  <a:pt x="154" y="166"/>
                  <a:pt x="157" y="169"/>
                  <a:pt x="162" y="170"/>
                </a:cubicBezTo>
                <a:cubicBezTo>
                  <a:pt x="166" y="172"/>
                  <a:pt x="170" y="171"/>
                  <a:pt x="174" y="168"/>
                </a:cubicBezTo>
                <a:cubicBezTo>
                  <a:pt x="177" y="166"/>
                  <a:pt x="187" y="160"/>
                  <a:pt x="195" y="161"/>
                </a:cubicBezTo>
                <a:cubicBezTo>
                  <a:pt x="199" y="161"/>
                  <a:pt x="203" y="160"/>
                  <a:pt x="205" y="158"/>
                </a:cubicBezTo>
                <a:cubicBezTo>
                  <a:pt x="208" y="156"/>
                  <a:pt x="210" y="152"/>
                  <a:pt x="210" y="148"/>
                </a:cubicBezTo>
                <a:cubicBezTo>
                  <a:pt x="210" y="147"/>
                  <a:pt x="217" y="26"/>
                  <a:pt x="277" y="26"/>
                </a:cubicBezTo>
                <a:cubicBezTo>
                  <a:pt x="327" y="26"/>
                  <a:pt x="345" y="88"/>
                  <a:pt x="350" y="113"/>
                </a:cubicBezTo>
                <a:cubicBezTo>
                  <a:pt x="229" y="148"/>
                  <a:pt x="229" y="148"/>
                  <a:pt x="229" y="148"/>
                </a:cubicBezTo>
                <a:cubicBezTo>
                  <a:pt x="224" y="150"/>
                  <a:pt x="221" y="154"/>
                  <a:pt x="220" y="158"/>
                </a:cubicBezTo>
                <a:cubicBezTo>
                  <a:pt x="219" y="163"/>
                  <a:pt x="220" y="168"/>
                  <a:pt x="224" y="171"/>
                </a:cubicBezTo>
                <a:cubicBezTo>
                  <a:pt x="225" y="172"/>
                  <a:pt x="239" y="185"/>
                  <a:pt x="238" y="206"/>
                </a:cubicBezTo>
                <a:cubicBezTo>
                  <a:pt x="237" y="210"/>
                  <a:pt x="239" y="213"/>
                  <a:pt x="241" y="216"/>
                </a:cubicBezTo>
                <a:cubicBezTo>
                  <a:pt x="244" y="219"/>
                  <a:pt x="247" y="220"/>
                  <a:pt x="251" y="220"/>
                </a:cubicBezTo>
                <a:cubicBezTo>
                  <a:pt x="252" y="220"/>
                  <a:pt x="366" y="223"/>
                  <a:pt x="366" y="284"/>
                </a:cubicBezTo>
                <a:cubicBezTo>
                  <a:pt x="366" y="334"/>
                  <a:pt x="305" y="352"/>
                  <a:pt x="279" y="357"/>
                </a:cubicBezTo>
                <a:cubicBezTo>
                  <a:pt x="247" y="238"/>
                  <a:pt x="247" y="238"/>
                  <a:pt x="247" y="238"/>
                </a:cubicBezTo>
                <a:cubicBezTo>
                  <a:pt x="245" y="231"/>
                  <a:pt x="237" y="227"/>
                  <a:pt x="230" y="229"/>
                </a:cubicBezTo>
                <a:cubicBezTo>
                  <a:pt x="223" y="231"/>
                  <a:pt x="219" y="238"/>
                  <a:pt x="221" y="245"/>
                </a:cubicBezTo>
                <a:cubicBezTo>
                  <a:pt x="257" y="376"/>
                  <a:pt x="257" y="376"/>
                  <a:pt x="257" y="376"/>
                </a:cubicBezTo>
                <a:cubicBezTo>
                  <a:pt x="259" y="382"/>
                  <a:pt x="265" y="386"/>
                  <a:pt x="271" y="386"/>
                </a:cubicBezTo>
                <a:cubicBezTo>
                  <a:pt x="273" y="385"/>
                  <a:pt x="301" y="382"/>
                  <a:pt x="330" y="369"/>
                </a:cubicBezTo>
                <a:cubicBezTo>
                  <a:pt x="371" y="350"/>
                  <a:pt x="393" y="321"/>
                  <a:pt x="393" y="284"/>
                </a:cubicBezTo>
                <a:cubicBezTo>
                  <a:pt x="393" y="258"/>
                  <a:pt x="380" y="223"/>
                  <a:pt x="319" y="205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142" name="Freeform 48"/>
          <p:cNvSpPr>
            <a:spLocks noChangeAspect="1"/>
          </p:cNvSpPr>
          <p:nvPr/>
        </p:nvSpPr>
        <p:spPr bwMode="auto">
          <a:xfrm>
            <a:off x="7844432" y="4324297"/>
            <a:ext cx="375375" cy="532901"/>
          </a:xfrm>
          <a:custGeom>
            <a:avLst/>
            <a:gdLst/>
            <a:ahLst/>
            <a:cxnLst>
              <a:cxn ang="0">
                <a:pos x="245" y="8"/>
              </a:cxn>
              <a:cxn ang="0">
                <a:pos x="208" y="64"/>
              </a:cxn>
              <a:cxn ang="0">
                <a:pos x="107" y="64"/>
              </a:cxn>
              <a:cxn ang="0">
                <a:pos x="70" y="8"/>
              </a:cxn>
              <a:cxn ang="0">
                <a:pos x="54" y="2"/>
              </a:cxn>
              <a:cxn ang="0">
                <a:pos x="45" y="15"/>
              </a:cxn>
              <a:cxn ang="0">
                <a:pos x="45" y="17"/>
              </a:cxn>
              <a:cxn ang="0">
                <a:pos x="52" y="71"/>
              </a:cxn>
              <a:cxn ang="0">
                <a:pos x="8" y="90"/>
              </a:cxn>
              <a:cxn ang="0">
                <a:pos x="0" y="102"/>
              </a:cxn>
              <a:cxn ang="0">
                <a:pos x="0" y="105"/>
              </a:cxn>
              <a:cxn ang="0">
                <a:pos x="13" y="116"/>
              </a:cxn>
              <a:cxn ang="0">
                <a:pos x="65" y="116"/>
              </a:cxn>
              <a:cxn ang="0">
                <a:pos x="99" y="215"/>
              </a:cxn>
              <a:cxn ang="0">
                <a:pos x="44" y="430"/>
              </a:cxn>
              <a:cxn ang="0">
                <a:pos x="44" y="434"/>
              </a:cxn>
              <a:cxn ang="0">
                <a:pos x="51" y="445"/>
              </a:cxn>
              <a:cxn ang="0">
                <a:pos x="67" y="443"/>
              </a:cxn>
              <a:cxn ang="0">
                <a:pos x="169" y="340"/>
              </a:cxn>
              <a:cxn ang="0">
                <a:pos x="169" y="321"/>
              </a:cxn>
              <a:cxn ang="0">
                <a:pos x="150" y="321"/>
              </a:cxn>
              <a:cxn ang="0">
                <a:pos x="82" y="390"/>
              </a:cxn>
              <a:cxn ang="0">
                <a:pos x="126" y="217"/>
              </a:cxn>
              <a:cxn ang="0">
                <a:pos x="126" y="214"/>
              </a:cxn>
              <a:cxn ang="0">
                <a:pos x="126" y="210"/>
              </a:cxn>
              <a:cxn ang="0">
                <a:pos x="87" y="99"/>
              </a:cxn>
              <a:cxn ang="0">
                <a:pos x="74" y="90"/>
              </a:cxn>
              <a:cxn ang="0">
                <a:pos x="80" y="79"/>
              </a:cxn>
              <a:cxn ang="0">
                <a:pos x="80" y="78"/>
              </a:cxn>
              <a:cxn ang="0">
                <a:pos x="78" y="69"/>
              </a:cxn>
              <a:cxn ang="0">
                <a:pos x="89" y="85"/>
              </a:cxn>
              <a:cxn ang="0">
                <a:pos x="100" y="91"/>
              </a:cxn>
              <a:cxn ang="0">
                <a:pos x="215" y="91"/>
              </a:cxn>
              <a:cxn ang="0">
                <a:pos x="226" y="85"/>
              </a:cxn>
              <a:cxn ang="0">
                <a:pos x="236" y="69"/>
              </a:cxn>
              <a:cxn ang="0">
                <a:pos x="235" y="78"/>
              </a:cxn>
              <a:cxn ang="0">
                <a:pos x="235" y="79"/>
              </a:cxn>
              <a:cxn ang="0">
                <a:pos x="240" y="90"/>
              </a:cxn>
              <a:cxn ang="0">
                <a:pos x="228" y="99"/>
              </a:cxn>
              <a:cxn ang="0">
                <a:pos x="189" y="210"/>
              </a:cxn>
              <a:cxn ang="0">
                <a:pos x="188" y="214"/>
              </a:cxn>
              <a:cxn ang="0">
                <a:pos x="189" y="217"/>
              </a:cxn>
              <a:cxn ang="0">
                <a:pos x="245" y="437"/>
              </a:cxn>
              <a:cxn ang="0">
                <a:pos x="261" y="447"/>
              </a:cxn>
              <a:cxn ang="0">
                <a:pos x="271" y="434"/>
              </a:cxn>
              <a:cxn ang="0">
                <a:pos x="270" y="430"/>
              </a:cxn>
              <a:cxn ang="0">
                <a:pos x="216" y="215"/>
              </a:cxn>
              <a:cxn ang="0">
                <a:pos x="250" y="116"/>
              </a:cxn>
              <a:cxn ang="0">
                <a:pos x="302" y="116"/>
              </a:cxn>
              <a:cxn ang="0">
                <a:pos x="315" y="105"/>
              </a:cxn>
              <a:cxn ang="0">
                <a:pos x="315" y="102"/>
              </a:cxn>
              <a:cxn ang="0">
                <a:pos x="307" y="90"/>
              </a:cxn>
              <a:cxn ang="0">
                <a:pos x="263" y="71"/>
              </a:cxn>
              <a:cxn ang="0">
                <a:pos x="269" y="17"/>
              </a:cxn>
              <a:cxn ang="0">
                <a:pos x="270" y="15"/>
              </a:cxn>
              <a:cxn ang="0">
                <a:pos x="261" y="2"/>
              </a:cxn>
              <a:cxn ang="0">
                <a:pos x="245" y="8"/>
              </a:cxn>
            </a:cxnLst>
            <a:rect l="0" t="0" r="r" b="b"/>
            <a:pathLst>
              <a:path w="315" h="448">
                <a:moveTo>
                  <a:pt x="245" y="8"/>
                </a:moveTo>
                <a:cubicBezTo>
                  <a:pt x="245" y="8"/>
                  <a:pt x="214" y="54"/>
                  <a:pt x="208" y="64"/>
                </a:cubicBezTo>
                <a:cubicBezTo>
                  <a:pt x="196" y="64"/>
                  <a:pt x="119" y="64"/>
                  <a:pt x="107" y="64"/>
                </a:cubicBezTo>
                <a:cubicBezTo>
                  <a:pt x="101" y="54"/>
                  <a:pt x="70" y="8"/>
                  <a:pt x="70" y="8"/>
                </a:cubicBezTo>
                <a:cubicBezTo>
                  <a:pt x="66" y="2"/>
                  <a:pt x="60" y="0"/>
                  <a:pt x="54" y="2"/>
                </a:cubicBezTo>
                <a:cubicBezTo>
                  <a:pt x="49" y="4"/>
                  <a:pt x="45" y="9"/>
                  <a:pt x="45" y="15"/>
                </a:cubicBezTo>
                <a:cubicBezTo>
                  <a:pt x="45" y="16"/>
                  <a:pt x="45" y="16"/>
                  <a:pt x="45" y="17"/>
                </a:cubicBezTo>
                <a:cubicBezTo>
                  <a:pt x="45" y="17"/>
                  <a:pt x="50" y="57"/>
                  <a:pt x="52" y="71"/>
                </a:cubicBezTo>
                <a:cubicBezTo>
                  <a:pt x="39" y="76"/>
                  <a:pt x="8" y="90"/>
                  <a:pt x="8" y="90"/>
                </a:cubicBezTo>
                <a:cubicBezTo>
                  <a:pt x="3" y="92"/>
                  <a:pt x="0" y="97"/>
                  <a:pt x="0" y="102"/>
                </a:cubicBezTo>
                <a:cubicBezTo>
                  <a:pt x="0" y="103"/>
                  <a:pt x="0" y="104"/>
                  <a:pt x="0" y="105"/>
                </a:cubicBezTo>
                <a:cubicBezTo>
                  <a:pt x="1" y="111"/>
                  <a:pt x="7" y="116"/>
                  <a:pt x="13" y="116"/>
                </a:cubicBezTo>
                <a:cubicBezTo>
                  <a:pt x="13" y="116"/>
                  <a:pt x="51" y="116"/>
                  <a:pt x="65" y="116"/>
                </a:cubicBezTo>
                <a:cubicBezTo>
                  <a:pt x="70" y="131"/>
                  <a:pt x="97" y="208"/>
                  <a:pt x="99" y="215"/>
                </a:cubicBezTo>
                <a:cubicBezTo>
                  <a:pt x="97" y="222"/>
                  <a:pt x="44" y="430"/>
                  <a:pt x="44" y="430"/>
                </a:cubicBezTo>
                <a:cubicBezTo>
                  <a:pt x="44" y="431"/>
                  <a:pt x="44" y="433"/>
                  <a:pt x="44" y="434"/>
                </a:cubicBezTo>
                <a:cubicBezTo>
                  <a:pt x="44" y="438"/>
                  <a:pt x="46" y="443"/>
                  <a:pt x="51" y="445"/>
                </a:cubicBezTo>
                <a:cubicBezTo>
                  <a:pt x="56" y="448"/>
                  <a:pt x="62" y="447"/>
                  <a:pt x="67" y="443"/>
                </a:cubicBezTo>
                <a:cubicBezTo>
                  <a:pt x="169" y="340"/>
                  <a:pt x="169" y="340"/>
                  <a:pt x="169" y="340"/>
                </a:cubicBezTo>
                <a:cubicBezTo>
                  <a:pt x="174" y="335"/>
                  <a:pt x="174" y="326"/>
                  <a:pt x="169" y="321"/>
                </a:cubicBezTo>
                <a:cubicBezTo>
                  <a:pt x="164" y="316"/>
                  <a:pt x="155" y="316"/>
                  <a:pt x="150" y="321"/>
                </a:cubicBezTo>
                <a:cubicBezTo>
                  <a:pt x="150" y="321"/>
                  <a:pt x="112" y="359"/>
                  <a:pt x="82" y="390"/>
                </a:cubicBezTo>
                <a:cubicBezTo>
                  <a:pt x="97" y="331"/>
                  <a:pt x="126" y="217"/>
                  <a:pt x="126" y="217"/>
                </a:cubicBezTo>
                <a:cubicBezTo>
                  <a:pt x="126" y="216"/>
                  <a:pt x="126" y="215"/>
                  <a:pt x="126" y="214"/>
                </a:cubicBezTo>
                <a:cubicBezTo>
                  <a:pt x="126" y="212"/>
                  <a:pt x="126" y="211"/>
                  <a:pt x="126" y="210"/>
                </a:cubicBezTo>
                <a:cubicBezTo>
                  <a:pt x="87" y="99"/>
                  <a:pt x="87" y="99"/>
                  <a:pt x="87" y="99"/>
                </a:cubicBezTo>
                <a:cubicBezTo>
                  <a:pt x="85" y="93"/>
                  <a:pt x="80" y="90"/>
                  <a:pt x="74" y="90"/>
                </a:cubicBezTo>
                <a:cubicBezTo>
                  <a:pt x="78" y="87"/>
                  <a:pt x="80" y="83"/>
                  <a:pt x="80" y="79"/>
                </a:cubicBezTo>
                <a:cubicBezTo>
                  <a:pt x="80" y="79"/>
                  <a:pt x="80" y="78"/>
                  <a:pt x="80" y="78"/>
                </a:cubicBezTo>
                <a:cubicBezTo>
                  <a:pt x="80" y="78"/>
                  <a:pt x="79" y="71"/>
                  <a:pt x="78" y="69"/>
                </a:cubicBezTo>
                <a:cubicBezTo>
                  <a:pt x="82" y="75"/>
                  <a:pt x="89" y="85"/>
                  <a:pt x="89" y="85"/>
                </a:cubicBezTo>
                <a:cubicBezTo>
                  <a:pt x="91" y="88"/>
                  <a:pt x="96" y="91"/>
                  <a:pt x="100" y="91"/>
                </a:cubicBezTo>
                <a:cubicBezTo>
                  <a:pt x="215" y="91"/>
                  <a:pt x="215" y="91"/>
                  <a:pt x="215" y="91"/>
                </a:cubicBezTo>
                <a:cubicBezTo>
                  <a:pt x="219" y="91"/>
                  <a:pt x="223" y="88"/>
                  <a:pt x="226" y="85"/>
                </a:cubicBezTo>
                <a:cubicBezTo>
                  <a:pt x="226" y="85"/>
                  <a:pt x="232" y="75"/>
                  <a:pt x="236" y="69"/>
                </a:cubicBezTo>
                <a:cubicBezTo>
                  <a:pt x="236" y="71"/>
                  <a:pt x="235" y="78"/>
                  <a:pt x="235" y="78"/>
                </a:cubicBezTo>
                <a:cubicBezTo>
                  <a:pt x="235" y="78"/>
                  <a:pt x="235" y="79"/>
                  <a:pt x="235" y="79"/>
                </a:cubicBezTo>
                <a:cubicBezTo>
                  <a:pt x="235" y="83"/>
                  <a:pt x="237" y="87"/>
                  <a:pt x="240" y="90"/>
                </a:cubicBezTo>
                <a:cubicBezTo>
                  <a:pt x="235" y="90"/>
                  <a:pt x="230" y="93"/>
                  <a:pt x="228" y="99"/>
                </a:cubicBezTo>
                <a:cubicBezTo>
                  <a:pt x="189" y="210"/>
                  <a:pt x="189" y="210"/>
                  <a:pt x="189" y="210"/>
                </a:cubicBezTo>
                <a:cubicBezTo>
                  <a:pt x="189" y="211"/>
                  <a:pt x="188" y="212"/>
                  <a:pt x="188" y="214"/>
                </a:cubicBezTo>
                <a:cubicBezTo>
                  <a:pt x="188" y="215"/>
                  <a:pt x="189" y="216"/>
                  <a:pt x="189" y="217"/>
                </a:cubicBezTo>
                <a:cubicBezTo>
                  <a:pt x="245" y="437"/>
                  <a:pt x="245" y="437"/>
                  <a:pt x="245" y="437"/>
                </a:cubicBezTo>
                <a:cubicBezTo>
                  <a:pt x="246" y="444"/>
                  <a:pt x="254" y="448"/>
                  <a:pt x="261" y="447"/>
                </a:cubicBezTo>
                <a:cubicBezTo>
                  <a:pt x="267" y="445"/>
                  <a:pt x="271" y="440"/>
                  <a:pt x="271" y="434"/>
                </a:cubicBezTo>
                <a:cubicBezTo>
                  <a:pt x="271" y="433"/>
                  <a:pt x="271" y="431"/>
                  <a:pt x="270" y="430"/>
                </a:cubicBezTo>
                <a:cubicBezTo>
                  <a:pt x="270" y="430"/>
                  <a:pt x="218" y="222"/>
                  <a:pt x="216" y="215"/>
                </a:cubicBezTo>
                <a:cubicBezTo>
                  <a:pt x="218" y="208"/>
                  <a:pt x="245" y="131"/>
                  <a:pt x="250" y="116"/>
                </a:cubicBezTo>
                <a:cubicBezTo>
                  <a:pt x="263" y="116"/>
                  <a:pt x="302" y="116"/>
                  <a:pt x="302" y="116"/>
                </a:cubicBezTo>
                <a:cubicBezTo>
                  <a:pt x="308" y="116"/>
                  <a:pt x="313" y="111"/>
                  <a:pt x="315" y="105"/>
                </a:cubicBezTo>
                <a:cubicBezTo>
                  <a:pt x="315" y="104"/>
                  <a:pt x="315" y="103"/>
                  <a:pt x="315" y="102"/>
                </a:cubicBezTo>
                <a:cubicBezTo>
                  <a:pt x="315" y="97"/>
                  <a:pt x="312" y="92"/>
                  <a:pt x="307" y="90"/>
                </a:cubicBezTo>
                <a:cubicBezTo>
                  <a:pt x="307" y="90"/>
                  <a:pt x="275" y="76"/>
                  <a:pt x="263" y="71"/>
                </a:cubicBezTo>
                <a:cubicBezTo>
                  <a:pt x="265" y="57"/>
                  <a:pt x="269" y="17"/>
                  <a:pt x="269" y="17"/>
                </a:cubicBezTo>
                <a:cubicBezTo>
                  <a:pt x="269" y="16"/>
                  <a:pt x="270" y="16"/>
                  <a:pt x="270" y="15"/>
                </a:cubicBezTo>
                <a:cubicBezTo>
                  <a:pt x="270" y="9"/>
                  <a:pt x="266" y="4"/>
                  <a:pt x="261" y="2"/>
                </a:cubicBezTo>
                <a:cubicBezTo>
                  <a:pt x="255" y="0"/>
                  <a:pt x="248" y="2"/>
                  <a:pt x="245" y="8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sp>
        <p:nvSpPr>
          <p:cNvPr id="143" name="Freeform 52"/>
          <p:cNvSpPr>
            <a:spLocks noChangeAspect="1"/>
          </p:cNvSpPr>
          <p:nvPr/>
        </p:nvSpPr>
        <p:spPr bwMode="auto">
          <a:xfrm>
            <a:off x="3961661" y="4297657"/>
            <a:ext cx="515820" cy="532901"/>
          </a:xfrm>
          <a:custGeom>
            <a:avLst/>
            <a:gdLst/>
            <a:ahLst/>
            <a:cxnLst>
              <a:cxn ang="0">
                <a:pos x="348" y="0"/>
              </a:cxn>
              <a:cxn ang="0">
                <a:pos x="335" y="12"/>
              </a:cxn>
              <a:cxn ang="0">
                <a:pos x="317" y="204"/>
              </a:cxn>
              <a:cxn ang="0">
                <a:pos x="233" y="119"/>
              </a:cxn>
              <a:cxn ang="0">
                <a:pos x="218" y="116"/>
              </a:cxn>
              <a:cxn ang="0">
                <a:pos x="210" y="128"/>
              </a:cxn>
              <a:cxn ang="0">
                <a:pos x="210" y="202"/>
              </a:cxn>
              <a:cxn ang="0">
                <a:pos x="128" y="119"/>
              </a:cxn>
              <a:cxn ang="0">
                <a:pos x="113" y="116"/>
              </a:cxn>
              <a:cxn ang="0">
                <a:pos x="105" y="128"/>
              </a:cxn>
              <a:cxn ang="0">
                <a:pos x="105" y="201"/>
              </a:cxn>
              <a:cxn ang="0">
                <a:pos x="23" y="119"/>
              </a:cxn>
              <a:cxn ang="0">
                <a:pos x="9" y="116"/>
              </a:cxn>
              <a:cxn ang="0">
                <a:pos x="0" y="128"/>
              </a:cxn>
              <a:cxn ang="0">
                <a:pos x="0" y="426"/>
              </a:cxn>
              <a:cxn ang="0">
                <a:pos x="14" y="439"/>
              </a:cxn>
              <a:cxn ang="0">
                <a:pos x="275" y="439"/>
              </a:cxn>
              <a:cxn ang="0">
                <a:pos x="288" y="426"/>
              </a:cxn>
              <a:cxn ang="0">
                <a:pos x="275" y="412"/>
              </a:cxn>
              <a:cxn ang="0">
                <a:pos x="27" y="412"/>
              </a:cxn>
              <a:cxn ang="0">
                <a:pos x="27" y="161"/>
              </a:cxn>
              <a:cxn ang="0">
                <a:pos x="109" y="243"/>
              </a:cxn>
              <a:cxn ang="0">
                <a:pos x="123" y="246"/>
              </a:cxn>
              <a:cxn ang="0">
                <a:pos x="132" y="234"/>
              </a:cxn>
              <a:cxn ang="0">
                <a:pos x="132" y="161"/>
              </a:cxn>
              <a:cxn ang="0">
                <a:pos x="214" y="243"/>
              </a:cxn>
              <a:cxn ang="0">
                <a:pos x="229" y="246"/>
              </a:cxn>
              <a:cxn ang="0">
                <a:pos x="237" y="234"/>
              </a:cxn>
              <a:cxn ang="0">
                <a:pos x="237" y="161"/>
              </a:cxn>
              <a:cxn ang="0">
                <a:pos x="318" y="243"/>
              </a:cxn>
              <a:cxn ang="0">
                <a:pos x="332" y="246"/>
              </a:cxn>
              <a:cxn ang="0">
                <a:pos x="341" y="235"/>
              </a:cxn>
              <a:cxn ang="0">
                <a:pos x="360" y="26"/>
              </a:cxn>
              <a:cxn ang="0">
                <a:pos x="375" y="26"/>
              </a:cxn>
              <a:cxn ang="0">
                <a:pos x="398" y="426"/>
              </a:cxn>
              <a:cxn ang="0">
                <a:pos x="412" y="439"/>
              </a:cxn>
              <a:cxn ang="0">
                <a:pos x="424" y="425"/>
              </a:cxn>
              <a:cxn ang="0">
                <a:pos x="401" y="12"/>
              </a:cxn>
              <a:cxn ang="0">
                <a:pos x="388" y="0"/>
              </a:cxn>
              <a:cxn ang="0">
                <a:pos x="348" y="0"/>
              </a:cxn>
            </a:cxnLst>
            <a:rect l="0" t="0" r="r" b="b"/>
            <a:pathLst>
              <a:path w="425" h="439">
                <a:moveTo>
                  <a:pt x="348" y="0"/>
                </a:moveTo>
                <a:cubicBezTo>
                  <a:pt x="341" y="0"/>
                  <a:pt x="336" y="5"/>
                  <a:pt x="335" y="12"/>
                </a:cubicBezTo>
                <a:cubicBezTo>
                  <a:pt x="335" y="12"/>
                  <a:pt x="321" y="161"/>
                  <a:pt x="317" y="204"/>
                </a:cubicBezTo>
                <a:cubicBezTo>
                  <a:pt x="291" y="178"/>
                  <a:pt x="233" y="119"/>
                  <a:pt x="233" y="119"/>
                </a:cubicBezTo>
                <a:cubicBezTo>
                  <a:pt x="229" y="115"/>
                  <a:pt x="223" y="114"/>
                  <a:pt x="218" y="116"/>
                </a:cubicBezTo>
                <a:cubicBezTo>
                  <a:pt x="213" y="118"/>
                  <a:pt x="210" y="123"/>
                  <a:pt x="210" y="128"/>
                </a:cubicBezTo>
                <a:cubicBezTo>
                  <a:pt x="210" y="128"/>
                  <a:pt x="210" y="171"/>
                  <a:pt x="210" y="202"/>
                </a:cubicBezTo>
                <a:cubicBezTo>
                  <a:pt x="182" y="174"/>
                  <a:pt x="128" y="119"/>
                  <a:pt x="128" y="119"/>
                </a:cubicBezTo>
                <a:cubicBezTo>
                  <a:pt x="124" y="115"/>
                  <a:pt x="118" y="114"/>
                  <a:pt x="113" y="116"/>
                </a:cubicBezTo>
                <a:cubicBezTo>
                  <a:pt x="108" y="118"/>
                  <a:pt x="105" y="123"/>
                  <a:pt x="105" y="128"/>
                </a:cubicBezTo>
                <a:cubicBezTo>
                  <a:pt x="105" y="128"/>
                  <a:pt x="105" y="170"/>
                  <a:pt x="105" y="201"/>
                </a:cubicBezTo>
                <a:cubicBezTo>
                  <a:pt x="77" y="173"/>
                  <a:pt x="23" y="119"/>
                  <a:pt x="23" y="119"/>
                </a:cubicBezTo>
                <a:cubicBezTo>
                  <a:pt x="19" y="115"/>
                  <a:pt x="14" y="114"/>
                  <a:pt x="9" y="116"/>
                </a:cubicBezTo>
                <a:cubicBezTo>
                  <a:pt x="4" y="118"/>
                  <a:pt x="0" y="123"/>
                  <a:pt x="0" y="128"/>
                </a:cubicBezTo>
                <a:cubicBezTo>
                  <a:pt x="0" y="426"/>
                  <a:pt x="0" y="426"/>
                  <a:pt x="0" y="426"/>
                </a:cubicBezTo>
                <a:cubicBezTo>
                  <a:pt x="0" y="433"/>
                  <a:pt x="6" y="439"/>
                  <a:pt x="14" y="439"/>
                </a:cubicBezTo>
                <a:cubicBezTo>
                  <a:pt x="275" y="439"/>
                  <a:pt x="275" y="439"/>
                  <a:pt x="275" y="439"/>
                </a:cubicBezTo>
                <a:cubicBezTo>
                  <a:pt x="282" y="439"/>
                  <a:pt x="288" y="433"/>
                  <a:pt x="288" y="426"/>
                </a:cubicBezTo>
                <a:cubicBezTo>
                  <a:pt x="288" y="418"/>
                  <a:pt x="282" y="412"/>
                  <a:pt x="275" y="412"/>
                </a:cubicBezTo>
                <a:cubicBezTo>
                  <a:pt x="275" y="412"/>
                  <a:pt x="51" y="412"/>
                  <a:pt x="27" y="412"/>
                </a:cubicBezTo>
                <a:cubicBezTo>
                  <a:pt x="27" y="391"/>
                  <a:pt x="27" y="210"/>
                  <a:pt x="27" y="161"/>
                </a:cubicBezTo>
                <a:cubicBezTo>
                  <a:pt x="55" y="189"/>
                  <a:pt x="109" y="243"/>
                  <a:pt x="109" y="243"/>
                </a:cubicBezTo>
                <a:cubicBezTo>
                  <a:pt x="113" y="247"/>
                  <a:pt x="118" y="248"/>
                  <a:pt x="123" y="246"/>
                </a:cubicBezTo>
                <a:cubicBezTo>
                  <a:pt x="128" y="244"/>
                  <a:pt x="132" y="239"/>
                  <a:pt x="132" y="234"/>
                </a:cubicBezTo>
                <a:cubicBezTo>
                  <a:pt x="132" y="234"/>
                  <a:pt x="132" y="192"/>
                  <a:pt x="132" y="161"/>
                </a:cubicBezTo>
                <a:cubicBezTo>
                  <a:pt x="159" y="189"/>
                  <a:pt x="214" y="243"/>
                  <a:pt x="214" y="243"/>
                </a:cubicBezTo>
                <a:cubicBezTo>
                  <a:pt x="218" y="247"/>
                  <a:pt x="224" y="248"/>
                  <a:pt x="229" y="246"/>
                </a:cubicBezTo>
                <a:cubicBezTo>
                  <a:pt x="234" y="244"/>
                  <a:pt x="237" y="239"/>
                  <a:pt x="237" y="234"/>
                </a:cubicBezTo>
                <a:cubicBezTo>
                  <a:pt x="237" y="234"/>
                  <a:pt x="237" y="192"/>
                  <a:pt x="237" y="161"/>
                </a:cubicBezTo>
                <a:cubicBezTo>
                  <a:pt x="265" y="189"/>
                  <a:pt x="318" y="243"/>
                  <a:pt x="318" y="243"/>
                </a:cubicBezTo>
                <a:cubicBezTo>
                  <a:pt x="322" y="247"/>
                  <a:pt x="327" y="248"/>
                  <a:pt x="332" y="246"/>
                </a:cubicBezTo>
                <a:cubicBezTo>
                  <a:pt x="337" y="245"/>
                  <a:pt x="340" y="240"/>
                  <a:pt x="341" y="235"/>
                </a:cubicBezTo>
                <a:cubicBezTo>
                  <a:pt x="341" y="235"/>
                  <a:pt x="358" y="48"/>
                  <a:pt x="360" y="26"/>
                </a:cubicBezTo>
                <a:cubicBezTo>
                  <a:pt x="367" y="26"/>
                  <a:pt x="369" y="26"/>
                  <a:pt x="375" y="26"/>
                </a:cubicBezTo>
                <a:cubicBezTo>
                  <a:pt x="376" y="50"/>
                  <a:pt x="398" y="426"/>
                  <a:pt x="398" y="426"/>
                </a:cubicBezTo>
                <a:cubicBezTo>
                  <a:pt x="398" y="434"/>
                  <a:pt x="404" y="439"/>
                  <a:pt x="412" y="439"/>
                </a:cubicBezTo>
                <a:cubicBezTo>
                  <a:pt x="419" y="439"/>
                  <a:pt x="425" y="432"/>
                  <a:pt x="424" y="425"/>
                </a:cubicBezTo>
                <a:cubicBezTo>
                  <a:pt x="401" y="12"/>
                  <a:pt x="401" y="12"/>
                  <a:pt x="401" y="12"/>
                </a:cubicBezTo>
                <a:cubicBezTo>
                  <a:pt x="400" y="5"/>
                  <a:pt x="395" y="0"/>
                  <a:pt x="388" y="0"/>
                </a:cubicBezTo>
                <a:lnTo>
                  <a:pt x="348" y="0"/>
                </a:ln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cxnSp>
        <p:nvCxnSpPr>
          <p:cNvPr id="242" name="Elbow Connector 241"/>
          <p:cNvCxnSpPr/>
          <p:nvPr/>
        </p:nvCxnSpPr>
        <p:spPr>
          <a:xfrm rot="16200000" flipH="1">
            <a:off x="6205720" y="2449217"/>
            <a:ext cx="566657" cy="3072823"/>
          </a:xfrm>
          <a:prstGeom prst="bentConnector3">
            <a:avLst>
              <a:gd name="adj1" fmla="val 50000"/>
            </a:avLst>
          </a:prstGeom>
          <a:ln w="25400">
            <a:solidFill>
              <a:srgbClr val="42B4E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6" name="Rectangle 145"/>
          <p:cNvSpPr/>
          <p:nvPr/>
        </p:nvSpPr>
        <p:spPr>
          <a:xfrm>
            <a:off x="6951444" y="3888964"/>
            <a:ext cx="553981" cy="223176"/>
          </a:xfrm>
          <a:prstGeom prst="rect">
            <a:avLst/>
          </a:prstGeom>
          <a:solidFill>
            <a:schemeClr val="bg1"/>
          </a:solidFill>
          <a:ln w="28575">
            <a:solidFill>
              <a:srgbClr val="6264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147" name="Rounded Rectangle 146"/>
          <p:cNvSpPr/>
          <p:nvPr/>
        </p:nvSpPr>
        <p:spPr>
          <a:xfrm>
            <a:off x="7031175" y="3939330"/>
            <a:ext cx="407354" cy="126915"/>
          </a:xfrm>
          <a:prstGeom prst="roundRect">
            <a:avLst/>
          </a:prstGeom>
          <a:noFill/>
          <a:ln w="28575">
            <a:solidFill>
              <a:srgbClr val="62646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148" name="Oval 147"/>
          <p:cNvSpPr/>
          <p:nvPr/>
        </p:nvSpPr>
        <p:spPr>
          <a:xfrm>
            <a:off x="7054104" y="3952659"/>
            <a:ext cx="112978" cy="102283"/>
          </a:xfrm>
          <a:prstGeom prst="ellipse">
            <a:avLst/>
          </a:prstGeom>
          <a:solidFill>
            <a:srgbClr val="62646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771"/>
            <a:endParaRPr lang="en-US" sz="1425" dirty="0">
              <a:solidFill>
                <a:prstClr val="white"/>
              </a:solidFill>
            </a:endParaRPr>
          </a:p>
        </p:txBody>
      </p:sp>
      <p:sp>
        <p:nvSpPr>
          <p:cNvPr id="247" name="Freeform 140"/>
          <p:cNvSpPr>
            <a:spLocks noChangeAspect="1"/>
          </p:cNvSpPr>
          <p:nvPr/>
        </p:nvSpPr>
        <p:spPr bwMode="auto">
          <a:xfrm>
            <a:off x="4689806" y="4297663"/>
            <a:ext cx="520039" cy="520036"/>
          </a:xfrm>
          <a:custGeom>
            <a:avLst/>
            <a:gdLst/>
            <a:ahLst/>
            <a:cxnLst>
              <a:cxn ang="0">
                <a:pos x="199" y="26"/>
              </a:cxn>
              <a:cxn ang="0">
                <a:pos x="185" y="99"/>
              </a:cxn>
              <a:cxn ang="0">
                <a:pos x="100" y="80"/>
              </a:cxn>
              <a:cxn ang="0">
                <a:pos x="44" y="43"/>
              </a:cxn>
              <a:cxn ang="0">
                <a:pos x="18" y="52"/>
              </a:cxn>
              <a:cxn ang="0">
                <a:pos x="33" y="80"/>
              </a:cxn>
              <a:cxn ang="0">
                <a:pos x="105" y="171"/>
              </a:cxn>
              <a:cxn ang="0">
                <a:pos x="56" y="215"/>
              </a:cxn>
              <a:cxn ang="0">
                <a:pos x="0" y="244"/>
              </a:cxn>
              <a:cxn ang="0">
                <a:pos x="26" y="262"/>
              </a:cxn>
              <a:cxn ang="0">
                <a:pos x="98" y="275"/>
              </a:cxn>
              <a:cxn ang="0">
                <a:pos x="80" y="361"/>
              </a:cxn>
              <a:cxn ang="0">
                <a:pos x="43" y="417"/>
              </a:cxn>
              <a:cxn ang="0">
                <a:pos x="43" y="439"/>
              </a:cxn>
              <a:cxn ang="0">
                <a:pos x="80" y="427"/>
              </a:cxn>
              <a:cxn ang="0">
                <a:pos x="171" y="356"/>
              </a:cxn>
              <a:cxn ang="0">
                <a:pos x="215" y="404"/>
              </a:cxn>
              <a:cxn ang="0">
                <a:pos x="245" y="461"/>
              </a:cxn>
              <a:cxn ang="0">
                <a:pos x="269" y="401"/>
              </a:cxn>
              <a:cxn ang="0">
                <a:pos x="309" y="346"/>
              </a:cxn>
              <a:cxn ang="0">
                <a:pos x="402" y="408"/>
              </a:cxn>
              <a:cxn ang="0">
                <a:pos x="439" y="418"/>
              </a:cxn>
              <a:cxn ang="0">
                <a:pos x="427" y="381"/>
              </a:cxn>
              <a:cxn ang="0">
                <a:pos x="351" y="283"/>
              </a:cxn>
              <a:cxn ang="0">
                <a:pos x="327" y="292"/>
              </a:cxn>
              <a:cxn ang="0">
                <a:pos x="378" y="361"/>
              </a:cxn>
              <a:cxn ang="0">
                <a:pos x="301" y="319"/>
              </a:cxn>
              <a:cxn ang="0">
                <a:pos x="251" y="349"/>
              </a:cxn>
              <a:cxn ang="0">
                <a:pos x="228" y="351"/>
              </a:cxn>
              <a:cxn ang="0">
                <a:pos x="175" y="329"/>
              </a:cxn>
              <a:cxn ang="0">
                <a:pos x="100" y="378"/>
              </a:cxn>
              <a:cxn ang="0">
                <a:pos x="144" y="309"/>
              </a:cxn>
              <a:cxn ang="0">
                <a:pos x="122" y="261"/>
              </a:cxn>
              <a:cxn ang="0">
                <a:pos x="60" y="242"/>
              </a:cxn>
              <a:cxn ang="0">
                <a:pos x="120" y="216"/>
              </a:cxn>
              <a:cxn ang="0">
                <a:pos x="134" y="169"/>
              </a:cxn>
              <a:cxn ang="0">
                <a:pos x="82" y="100"/>
              </a:cxn>
              <a:cxn ang="0">
                <a:pos x="160" y="141"/>
              </a:cxn>
              <a:cxn ang="0">
                <a:pos x="210" y="112"/>
              </a:cxn>
              <a:cxn ang="0">
                <a:pos x="233" y="110"/>
              </a:cxn>
              <a:cxn ang="0">
                <a:pos x="285" y="132"/>
              </a:cxn>
              <a:cxn ang="0">
                <a:pos x="361" y="82"/>
              </a:cxn>
              <a:cxn ang="0">
                <a:pos x="316" y="152"/>
              </a:cxn>
              <a:cxn ang="0">
                <a:pos x="338" y="200"/>
              </a:cxn>
              <a:cxn ang="0">
                <a:pos x="401" y="219"/>
              </a:cxn>
              <a:cxn ang="0">
                <a:pos x="341" y="246"/>
              </a:cxn>
              <a:cxn ang="0">
                <a:pos x="357" y="259"/>
              </a:cxn>
              <a:cxn ang="0">
                <a:pos x="437" y="236"/>
              </a:cxn>
              <a:cxn ang="0">
                <a:pos x="461" y="216"/>
              </a:cxn>
              <a:cxn ang="0">
                <a:pos x="401" y="192"/>
              </a:cxn>
              <a:cxn ang="0">
                <a:pos x="346" y="151"/>
              </a:cxn>
              <a:cxn ang="0">
                <a:pos x="408" y="59"/>
              </a:cxn>
              <a:cxn ang="0">
                <a:pos x="422" y="31"/>
              </a:cxn>
              <a:cxn ang="0">
                <a:pos x="395" y="23"/>
              </a:cxn>
              <a:cxn ang="0">
                <a:pos x="341" y="64"/>
              </a:cxn>
              <a:cxn ang="0">
                <a:pos x="256" y="95"/>
              </a:cxn>
              <a:cxn ang="0">
                <a:pos x="236" y="24"/>
              </a:cxn>
            </a:cxnLst>
            <a:rect l="0" t="0" r="r" b="b"/>
            <a:pathLst>
              <a:path w="461" h="461">
                <a:moveTo>
                  <a:pt x="216" y="0"/>
                </a:moveTo>
                <a:cubicBezTo>
                  <a:pt x="204" y="1"/>
                  <a:pt x="202" y="12"/>
                  <a:pt x="199" y="26"/>
                </a:cubicBezTo>
                <a:cubicBezTo>
                  <a:pt x="197" y="34"/>
                  <a:pt x="194" y="45"/>
                  <a:pt x="192" y="59"/>
                </a:cubicBezTo>
                <a:cubicBezTo>
                  <a:pt x="189" y="74"/>
                  <a:pt x="187" y="90"/>
                  <a:pt x="185" y="99"/>
                </a:cubicBezTo>
                <a:cubicBezTo>
                  <a:pt x="173" y="103"/>
                  <a:pt x="162" y="108"/>
                  <a:pt x="151" y="115"/>
                </a:cubicBezTo>
                <a:cubicBezTo>
                  <a:pt x="141" y="107"/>
                  <a:pt x="120" y="93"/>
                  <a:pt x="100" y="80"/>
                </a:cubicBezTo>
                <a:cubicBezTo>
                  <a:pt x="83" y="68"/>
                  <a:pt x="69" y="59"/>
                  <a:pt x="59" y="52"/>
                </a:cubicBezTo>
                <a:cubicBezTo>
                  <a:pt x="52" y="48"/>
                  <a:pt x="48" y="45"/>
                  <a:pt x="44" y="43"/>
                </a:cubicBezTo>
                <a:cubicBezTo>
                  <a:pt x="39" y="41"/>
                  <a:pt x="30" y="35"/>
                  <a:pt x="22" y="43"/>
                </a:cubicBezTo>
                <a:cubicBezTo>
                  <a:pt x="19" y="46"/>
                  <a:pt x="18" y="49"/>
                  <a:pt x="18" y="52"/>
                </a:cubicBezTo>
                <a:cubicBezTo>
                  <a:pt x="18" y="58"/>
                  <a:pt x="21" y="63"/>
                  <a:pt x="23" y="66"/>
                </a:cubicBezTo>
                <a:cubicBezTo>
                  <a:pt x="26" y="69"/>
                  <a:pt x="29" y="74"/>
                  <a:pt x="33" y="80"/>
                </a:cubicBezTo>
                <a:cubicBezTo>
                  <a:pt x="41" y="90"/>
                  <a:pt x="51" y="103"/>
                  <a:pt x="64" y="120"/>
                </a:cubicBezTo>
                <a:cubicBezTo>
                  <a:pt x="80" y="140"/>
                  <a:pt x="97" y="161"/>
                  <a:pt x="105" y="171"/>
                </a:cubicBezTo>
                <a:cubicBezTo>
                  <a:pt x="100" y="181"/>
                  <a:pt x="97" y="193"/>
                  <a:pt x="95" y="204"/>
                </a:cubicBezTo>
                <a:cubicBezTo>
                  <a:pt x="86" y="207"/>
                  <a:pt x="71" y="211"/>
                  <a:pt x="56" y="215"/>
                </a:cubicBezTo>
                <a:cubicBezTo>
                  <a:pt x="43" y="219"/>
                  <a:pt x="32" y="222"/>
                  <a:pt x="24" y="225"/>
                </a:cubicBezTo>
                <a:cubicBezTo>
                  <a:pt x="12" y="229"/>
                  <a:pt x="0" y="233"/>
                  <a:pt x="0" y="244"/>
                </a:cubicBezTo>
                <a:cubicBezTo>
                  <a:pt x="0" y="244"/>
                  <a:pt x="0" y="245"/>
                  <a:pt x="0" y="245"/>
                </a:cubicBezTo>
                <a:cubicBezTo>
                  <a:pt x="1" y="257"/>
                  <a:pt x="12" y="259"/>
                  <a:pt x="26" y="262"/>
                </a:cubicBezTo>
                <a:cubicBezTo>
                  <a:pt x="34" y="264"/>
                  <a:pt x="45" y="266"/>
                  <a:pt x="59" y="269"/>
                </a:cubicBezTo>
                <a:cubicBezTo>
                  <a:pt x="74" y="271"/>
                  <a:pt x="89" y="274"/>
                  <a:pt x="98" y="275"/>
                </a:cubicBezTo>
                <a:cubicBezTo>
                  <a:pt x="102" y="287"/>
                  <a:pt x="108" y="299"/>
                  <a:pt x="115" y="309"/>
                </a:cubicBezTo>
                <a:cubicBezTo>
                  <a:pt x="107" y="320"/>
                  <a:pt x="93" y="340"/>
                  <a:pt x="80" y="361"/>
                </a:cubicBezTo>
                <a:cubicBezTo>
                  <a:pt x="68" y="378"/>
                  <a:pt x="59" y="392"/>
                  <a:pt x="52" y="402"/>
                </a:cubicBezTo>
                <a:cubicBezTo>
                  <a:pt x="48" y="408"/>
                  <a:pt x="45" y="413"/>
                  <a:pt x="43" y="417"/>
                </a:cubicBezTo>
                <a:cubicBezTo>
                  <a:pt x="42" y="420"/>
                  <a:pt x="39" y="424"/>
                  <a:pt x="39" y="429"/>
                </a:cubicBezTo>
                <a:cubicBezTo>
                  <a:pt x="39" y="432"/>
                  <a:pt x="40" y="436"/>
                  <a:pt x="43" y="439"/>
                </a:cubicBezTo>
                <a:cubicBezTo>
                  <a:pt x="51" y="447"/>
                  <a:pt x="61" y="440"/>
                  <a:pt x="66" y="437"/>
                </a:cubicBezTo>
                <a:cubicBezTo>
                  <a:pt x="69" y="435"/>
                  <a:pt x="74" y="432"/>
                  <a:pt x="80" y="427"/>
                </a:cubicBezTo>
                <a:cubicBezTo>
                  <a:pt x="90" y="420"/>
                  <a:pt x="103" y="410"/>
                  <a:pt x="120" y="396"/>
                </a:cubicBezTo>
                <a:cubicBezTo>
                  <a:pt x="140" y="380"/>
                  <a:pt x="161" y="364"/>
                  <a:pt x="171" y="356"/>
                </a:cubicBezTo>
                <a:cubicBezTo>
                  <a:pt x="181" y="361"/>
                  <a:pt x="193" y="364"/>
                  <a:pt x="204" y="366"/>
                </a:cubicBezTo>
                <a:cubicBezTo>
                  <a:pt x="207" y="375"/>
                  <a:pt x="211" y="390"/>
                  <a:pt x="215" y="404"/>
                </a:cubicBezTo>
                <a:cubicBezTo>
                  <a:pt x="219" y="418"/>
                  <a:pt x="222" y="429"/>
                  <a:pt x="225" y="437"/>
                </a:cubicBezTo>
                <a:cubicBezTo>
                  <a:pt x="229" y="449"/>
                  <a:pt x="233" y="461"/>
                  <a:pt x="245" y="461"/>
                </a:cubicBezTo>
                <a:cubicBezTo>
                  <a:pt x="257" y="460"/>
                  <a:pt x="259" y="449"/>
                  <a:pt x="262" y="435"/>
                </a:cubicBezTo>
                <a:cubicBezTo>
                  <a:pt x="264" y="427"/>
                  <a:pt x="266" y="416"/>
                  <a:pt x="269" y="401"/>
                </a:cubicBezTo>
                <a:cubicBezTo>
                  <a:pt x="272" y="386"/>
                  <a:pt x="274" y="371"/>
                  <a:pt x="276" y="362"/>
                </a:cubicBezTo>
                <a:cubicBezTo>
                  <a:pt x="288" y="358"/>
                  <a:pt x="299" y="353"/>
                  <a:pt x="309" y="346"/>
                </a:cubicBezTo>
                <a:cubicBezTo>
                  <a:pt x="320" y="353"/>
                  <a:pt x="340" y="367"/>
                  <a:pt x="361" y="381"/>
                </a:cubicBezTo>
                <a:cubicBezTo>
                  <a:pt x="378" y="393"/>
                  <a:pt x="392" y="402"/>
                  <a:pt x="402" y="408"/>
                </a:cubicBezTo>
                <a:cubicBezTo>
                  <a:pt x="408" y="412"/>
                  <a:pt x="413" y="415"/>
                  <a:pt x="417" y="417"/>
                </a:cubicBezTo>
                <a:cubicBezTo>
                  <a:pt x="422" y="420"/>
                  <a:pt x="431" y="425"/>
                  <a:pt x="439" y="418"/>
                </a:cubicBezTo>
                <a:cubicBezTo>
                  <a:pt x="447" y="409"/>
                  <a:pt x="440" y="400"/>
                  <a:pt x="437" y="395"/>
                </a:cubicBezTo>
                <a:cubicBezTo>
                  <a:pt x="435" y="392"/>
                  <a:pt x="432" y="387"/>
                  <a:pt x="427" y="381"/>
                </a:cubicBezTo>
                <a:cubicBezTo>
                  <a:pt x="420" y="371"/>
                  <a:pt x="410" y="357"/>
                  <a:pt x="396" y="341"/>
                </a:cubicBezTo>
                <a:cubicBezTo>
                  <a:pt x="374" y="312"/>
                  <a:pt x="351" y="284"/>
                  <a:pt x="351" y="283"/>
                </a:cubicBezTo>
                <a:cubicBezTo>
                  <a:pt x="346" y="278"/>
                  <a:pt x="338" y="277"/>
                  <a:pt x="332" y="281"/>
                </a:cubicBezTo>
                <a:cubicBezTo>
                  <a:pt x="329" y="284"/>
                  <a:pt x="327" y="288"/>
                  <a:pt x="327" y="292"/>
                </a:cubicBezTo>
                <a:cubicBezTo>
                  <a:pt x="327" y="295"/>
                  <a:pt x="328" y="298"/>
                  <a:pt x="330" y="300"/>
                </a:cubicBezTo>
                <a:cubicBezTo>
                  <a:pt x="347" y="321"/>
                  <a:pt x="364" y="342"/>
                  <a:pt x="378" y="361"/>
                </a:cubicBezTo>
                <a:cubicBezTo>
                  <a:pt x="359" y="348"/>
                  <a:pt x="337" y="333"/>
                  <a:pt x="317" y="319"/>
                </a:cubicBezTo>
                <a:cubicBezTo>
                  <a:pt x="312" y="315"/>
                  <a:pt x="305" y="315"/>
                  <a:pt x="301" y="319"/>
                </a:cubicBezTo>
                <a:cubicBezTo>
                  <a:pt x="290" y="328"/>
                  <a:pt x="275" y="335"/>
                  <a:pt x="261" y="338"/>
                </a:cubicBezTo>
                <a:cubicBezTo>
                  <a:pt x="256" y="339"/>
                  <a:pt x="252" y="343"/>
                  <a:pt x="251" y="349"/>
                </a:cubicBezTo>
                <a:cubicBezTo>
                  <a:pt x="248" y="367"/>
                  <a:pt x="245" y="385"/>
                  <a:pt x="242" y="401"/>
                </a:cubicBezTo>
                <a:cubicBezTo>
                  <a:pt x="237" y="386"/>
                  <a:pt x="232" y="367"/>
                  <a:pt x="228" y="351"/>
                </a:cubicBezTo>
                <a:cubicBezTo>
                  <a:pt x="226" y="345"/>
                  <a:pt x="222" y="341"/>
                  <a:pt x="216" y="341"/>
                </a:cubicBezTo>
                <a:cubicBezTo>
                  <a:pt x="201" y="339"/>
                  <a:pt x="188" y="335"/>
                  <a:pt x="175" y="329"/>
                </a:cubicBezTo>
                <a:cubicBezTo>
                  <a:pt x="170" y="326"/>
                  <a:pt x="165" y="327"/>
                  <a:pt x="161" y="330"/>
                </a:cubicBezTo>
                <a:cubicBezTo>
                  <a:pt x="140" y="346"/>
                  <a:pt x="119" y="364"/>
                  <a:pt x="100" y="378"/>
                </a:cubicBezTo>
                <a:cubicBezTo>
                  <a:pt x="113" y="359"/>
                  <a:pt x="128" y="337"/>
                  <a:pt x="142" y="317"/>
                </a:cubicBezTo>
                <a:cubicBezTo>
                  <a:pt x="144" y="314"/>
                  <a:pt x="144" y="312"/>
                  <a:pt x="144" y="309"/>
                </a:cubicBezTo>
                <a:cubicBezTo>
                  <a:pt x="144" y="306"/>
                  <a:pt x="143" y="303"/>
                  <a:pt x="141" y="301"/>
                </a:cubicBezTo>
                <a:cubicBezTo>
                  <a:pt x="132" y="289"/>
                  <a:pt x="125" y="274"/>
                  <a:pt x="122" y="261"/>
                </a:cubicBezTo>
                <a:cubicBezTo>
                  <a:pt x="121" y="255"/>
                  <a:pt x="117" y="251"/>
                  <a:pt x="111" y="250"/>
                </a:cubicBezTo>
                <a:cubicBezTo>
                  <a:pt x="94" y="248"/>
                  <a:pt x="75" y="245"/>
                  <a:pt x="60" y="242"/>
                </a:cubicBezTo>
                <a:cubicBezTo>
                  <a:pt x="75" y="237"/>
                  <a:pt x="93" y="232"/>
                  <a:pt x="110" y="228"/>
                </a:cubicBezTo>
                <a:cubicBezTo>
                  <a:pt x="115" y="227"/>
                  <a:pt x="119" y="222"/>
                  <a:pt x="120" y="216"/>
                </a:cubicBezTo>
                <a:cubicBezTo>
                  <a:pt x="121" y="201"/>
                  <a:pt x="126" y="188"/>
                  <a:pt x="132" y="175"/>
                </a:cubicBezTo>
                <a:cubicBezTo>
                  <a:pt x="133" y="173"/>
                  <a:pt x="134" y="171"/>
                  <a:pt x="134" y="169"/>
                </a:cubicBezTo>
                <a:cubicBezTo>
                  <a:pt x="134" y="166"/>
                  <a:pt x="133" y="163"/>
                  <a:pt x="131" y="161"/>
                </a:cubicBezTo>
                <a:cubicBezTo>
                  <a:pt x="114" y="140"/>
                  <a:pt x="97" y="119"/>
                  <a:pt x="82" y="100"/>
                </a:cubicBezTo>
                <a:cubicBezTo>
                  <a:pt x="101" y="113"/>
                  <a:pt x="123" y="128"/>
                  <a:pt x="144" y="142"/>
                </a:cubicBezTo>
                <a:cubicBezTo>
                  <a:pt x="149" y="146"/>
                  <a:pt x="155" y="145"/>
                  <a:pt x="160" y="141"/>
                </a:cubicBezTo>
                <a:cubicBezTo>
                  <a:pt x="171" y="133"/>
                  <a:pt x="186" y="126"/>
                  <a:pt x="200" y="123"/>
                </a:cubicBezTo>
                <a:cubicBezTo>
                  <a:pt x="205" y="122"/>
                  <a:pt x="209" y="117"/>
                  <a:pt x="210" y="112"/>
                </a:cubicBezTo>
                <a:cubicBezTo>
                  <a:pt x="213" y="94"/>
                  <a:pt x="216" y="75"/>
                  <a:pt x="219" y="59"/>
                </a:cubicBezTo>
                <a:cubicBezTo>
                  <a:pt x="223" y="75"/>
                  <a:pt x="228" y="93"/>
                  <a:pt x="233" y="110"/>
                </a:cubicBezTo>
                <a:cubicBezTo>
                  <a:pt x="234" y="115"/>
                  <a:pt x="239" y="119"/>
                  <a:pt x="244" y="120"/>
                </a:cubicBezTo>
                <a:cubicBezTo>
                  <a:pt x="259" y="121"/>
                  <a:pt x="273" y="126"/>
                  <a:pt x="285" y="132"/>
                </a:cubicBezTo>
                <a:cubicBezTo>
                  <a:pt x="290" y="135"/>
                  <a:pt x="296" y="134"/>
                  <a:pt x="300" y="131"/>
                </a:cubicBezTo>
                <a:cubicBezTo>
                  <a:pt x="320" y="114"/>
                  <a:pt x="342" y="97"/>
                  <a:pt x="361" y="82"/>
                </a:cubicBezTo>
                <a:cubicBezTo>
                  <a:pt x="348" y="102"/>
                  <a:pt x="333" y="123"/>
                  <a:pt x="319" y="144"/>
                </a:cubicBezTo>
                <a:cubicBezTo>
                  <a:pt x="317" y="146"/>
                  <a:pt x="316" y="149"/>
                  <a:pt x="316" y="152"/>
                </a:cubicBezTo>
                <a:cubicBezTo>
                  <a:pt x="316" y="155"/>
                  <a:pt x="317" y="158"/>
                  <a:pt x="319" y="160"/>
                </a:cubicBezTo>
                <a:cubicBezTo>
                  <a:pt x="328" y="171"/>
                  <a:pt x="335" y="186"/>
                  <a:pt x="338" y="200"/>
                </a:cubicBezTo>
                <a:cubicBezTo>
                  <a:pt x="339" y="205"/>
                  <a:pt x="343" y="209"/>
                  <a:pt x="349" y="210"/>
                </a:cubicBezTo>
                <a:cubicBezTo>
                  <a:pt x="367" y="213"/>
                  <a:pt x="385" y="216"/>
                  <a:pt x="401" y="219"/>
                </a:cubicBezTo>
                <a:cubicBezTo>
                  <a:pt x="386" y="223"/>
                  <a:pt x="367" y="228"/>
                  <a:pt x="351" y="233"/>
                </a:cubicBezTo>
                <a:cubicBezTo>
                  <a:pt x="345" y="234"/>
                  <a:pt x="341" y="240"/>
                  <a:pt x="341" y="246"/>
                </a:cubicBezTo>
                <a:cubicBezTo>
                  <a:pt x="341" y="247"/>
                  <a:pt x="341" y="248"/>
                  <a:pt x="341" y="249"/>
                </a:cubicBezTo>
                <a:cubicBezTo>
                  <a:pt x="343" y="256"/>
                  <a:pt x="350" y="260"/>
                  <a:pt x="357" y="259"/>
                </a:cubicBezTo>
                <a:cubicBezTo>
                  <a:pt x="358" y="259"/>
                  <a:pt x="381" y="252"/>
                  <a:pt x="404" y="246"/>
                </a:cubicBezTo>
                <a:cubicBezTo>
                  <a:pt x="418" y="242"/>
                  <a:pt x="429" y="239"/>
                  <a:pt x="437" y="236"/>
                </a:cubicBezTo>
                <a:cubicBezTo>
                  <a:pt x="449" y="232"/>
                  <a:pt x="461" y="228"/>
                  <a:pt x="461" y="217"/>
                </a:cubicBezTo>
                <a:cubicBezTo>
                  <a:pt x="461" y="216"/>
                  <a:pt x="461" y="216"/>
                  <a:pt x="461" y="216"/>
                </a:cubicBezTo>
                <a:cubicBezTo>
                  <a:pt x="460" y="204"/>
                  <a:pt x="449" y="202"/>
                  <a:pt x="435" y="199"/>
                </a:cubicBezTo>
                <a:cubicBezTo>
                  <a:pt x="427" y="197"/>
                  <a:pt x="416" y="194"/>
                  <a:pt x="401" y="192"/>
                </a:cubicBezTo>
                <a:cubicBezTo>
                  <a:pt x="386" y="189"/>
                  <a:pt x="371" y="187"/>
                  <a:pt x="362" y="185"/>
                </a:cubicBezTo>
                <a:cubicBezTo>
                  <a:pt x="358" y="173"/>
                  <a:pt x="353" y="162"/>
                  <a:pt x="346" y="151"/>
                </a:cubicBezTo>
                <a:cubicBezTo>
                  <a:pt x="353" y="141"/>
                  <a:pt x="367" y="120"/>
                  <a:pt x="381" y="100"/>
                </a:cubicBezTo>
                <a:cubicBezTo>
                  <a:pt x="393" y="83"/>
                  <a:pt x="402" y="69"/>
                  <a:pt x="408" y="59"/>
                </a:cubicBezTo>
                <a:cubicBezTo>
                  <a:pt x="412" y="52"/>
                  <a:pt x="415" y="48"/>
                  <a:pt x="417" y="44"/>
                </a:cubicBezTo>
                <a:cubicBezTo>
                  <a:pt x="419" y="41"/>
                  <a:pt x="422" y="36"/>
                  <a:pt x="422" y="31"/>
                </a:cubicBezTo>
                <a:cubicBezTo>
                  <a:pt x="422" y="28"/>
                  <a:pt x="421" y="25"/>
                  <a:pt x="418" y="22"/>
                </a:cubicBezTo>
                <a:cubicBezTo>
                  <a:pt x="409" y="14"/>
                  <a:pt x="400" y="20"/>
                  <a:pt x="395" y="23"/>
                </a:cubicBezTo>
                <a:cubicBezTo>
                  <a:pt x="392" y="26"/>
                  <a:pt x="387" y="29"/>
                  <a:pt x="381" y="33"/>
                </a:cubicBezTo>
                <a:cubicBezTo>
                  <a:pt x="371" y="41"/>
                  <a:pt x="357" y="51"/>
                  <a:pt x="341" y="64"/>
                </a:cubicBezTo>
                <a:cubicBezTo>
                  <a:pt x="320" y="81"/>
                  <a:pt x="300" y="97"/>
                  <a:pt x="290" y="105"/>
                </a:cubicBezTo>
                <a:cubicBezTo>
                  <a:pt x="279" y="100"/>
                  <a:pt x="268" y="97"/>
                  <a:pt x="256" y="95"/>
                </a:cubicBezTo>
                <a:cubicBezTo>
                  <a:pt x="254" y="86"/>
                  <a:pt x="250" y="71"/>
                  <a:pt x="246" y="56"/>
                </a:cubicBezTo>
                <a:cubicBezTo>
                  <a:pt x="242" y="43"/>
                  <a:pt x="239" y="32"/>
                  <a:pt x="236" y="24"/>
                </a:cubicBezTo>
                <a:cubicBezTo>
                  <a:pt x="232" y="11"/>
                  <a:pt x="228" y="0"/>
                  <a:pt x="216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grpSp>
        <p:nvGrpSpPr>
          <p:cNvPr id="3" name="Group 319"/>
          <p:cNvGrpSpPr>
            <a:grpSpLocks noChangeAspect="1"/>
          </p:cNvGrpSpPr>
          <p:nvPr/>
        </p:nvGrpSpPr>
        <p:grpSpPr bwMode="auto">
          <a:xfrm>
            <a:off x="5585792" y="4324297"/>
            <a:ext cx="307050" cy="506267"/>
            <a:chOff x="2579" y="548"/>
            <a:chExt cx="168" cy="319"/>
          </a:xfrm>
          <a:noFill/>
        </p:grpSpPr>
        <p:sp>
          <p:nvSpPr>
            <p:cNvPr id="249" name="Freeform 320"/>
            <p:cNvSpPr>
              <a:spLocks/>
            </p:cNvSpPr>
            <p:nvPr/>
          </p:nvSpPr>
          <p:spPr bwMode="auto">
            <a:xfrm>
              <a:off x="2579" y="548"/>
              <a:ext cx="168" cy="319"/>
            </a:xfrm>
            <a:custGeom>
              <a:avLst/>
              <a:gdLst/>
              <a:ahLst/>
              <a:cxnLst>
                <a:cxn ang="0">
                  <a:pos x="197" y="418"/>
                </a:cxn>
                <a:cxn ang="0">
                  <a:pos x="0" y="369"/>
                </a:cxn>
                <a:cxn ang="0">
                  <a:pos x="0" y="61"/>
                </a:cxn>
                <a:cxn ang="0">
                  <a:pos x="79" y="33"/>
                </a:cxn>
                <a:cxn ang="0">
                  <a:pos x="88" y="31"/>
                </a:cxn>
                <a:cxn ang="0">
                  <a:pos x="88" y="7"/>
                </a:cxn>
                <a:cxn ang="0">
                  <a:pos x="147" y="7"/>
                </a:cxn>
                <a:cxn ang="0">
                  <a:pos x="147" y="32"/>
                </a:cxn>
                <a:cxn ang="0">
                  <a:pos x="151" y="32"/>
                </a:cxn>
                <a:cxn ang="0">
                  <a:pos x="235" y="61"/>
                </a:cxn>
                <a:cxn ang="0">
                  <a:pos x="235" y="369"/>
                </a:cxn>
              </a:cxnLst>
              <a:rect l="0" t="0" r="r" b="b"/>
              <a:pathLst>
                <a:path w="235" h="449">
                  <a:moveTo>
                    <a:pt x="197" y="418"/>
                  </a:moveTo>
                  <a:cubicBezTo>
                    <a:pt x="130" y="449"/>
                    <a:pt x="0" y="433"/>
                    <a:pt x="0" y="369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45"/>
                    <a:pt x="35" y="36"/>
                    <a:pt x="79" y="33"/>
                  </a:cubicBezTo>
                  <a:cubicBezTo>
                    <a:pt x="88" y="31"/>
                    <a:pt x="88" y="31"/>
                    <a:pt x="88" y="31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88" y="0"/>
                    <a:pt x="147" y="0"/>
                    <a:pt x="147" y="7"/>
                  </a:cubicBezTo>
                  <a:cubicBezTo>
                    <a:pt x="147" y="32"/>
                    <a:pt x="147" y="32"/>
                    <a:pt x="147" y="32"/>
                  </a:cubicBezTo>
                  <a:cubicBezTo>
                    <a:pt x="151" y="32"/>
                    <a:pt x="151" y="32"/>
                    <a:pt x="151" y="32"/>
                  </a:cubicBezTo>
                  <a:cubicBezTo>
                    <a:pt x="197" y="35"/>
                    <a:pt x="235" y="45"/>
                    <a:pt x="235" y="61"/>
                  </a:cubicBezTo>
                  <a:cubicBezTo>
                    <a:pt x="235" y="369"/>
                    <a:pt x="235" y="369"/>
                    <a:pt x="235" y="369"/>
                  </a:cubicBezTo>
                </a:path>
              </a:pathLst>
            </a:custGeom>
            <a:grpFill/>
            <a:ln w="571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71"/>
              <a:endParaRPr lang="en-US" sz="1425" dirty="0">
                <a:solidFill>
                  <a:prstClr val="black"/>
                </a:solidFill>
              </a:endParaRPr>
            </a:p>
          </p:txBody>
        </p:sp>
        <p:sp>
          <p:nvSpPr>
            <p:cNvPr id="250" name="Freeform 321"/>
            <p:cNvSpPr>
              <a:spLocks/>
            </p:cNvSpPr>
            <p:nvPr/>
          </p:nvSpPr>
          <p:spPr bwMode="auto">
            <a:xfrm>
              <a:off x="2626" y="590"/>
              <a:ext cx="121" cy="19"/>
            </a:xfrm>
            <a:custGeom>
              <a:avLst/>
              <a:gdLst/>
              <a:ahLst/>
              <a:cxnLst>
                <a:cxn ang="0">
                  <a:pos x="169" y="0"/>
                </a:cxn>
                <a:cxn ang="0">
                  <a:pos x="51" y="27"/>
                </a:cxn>
                <a:cxn ang="0">
                  <a:pos x="0" y="24"/>
                </a:cxn>
              </a:cxnLst>
              <a:rect l="0" t="0" r="r" b="b"/>
              <a:pathLst>
                <a:path w="169" h="27">
                  <a:moveTo>
                    <a:pt x="169" y="0"/>
                  </a:moveTo>
                  <a:cubicBezTo>
                    <a:pt x="169" y="15"/>
                    <a:pt x="117" y="27"/>
                    <a:pt x="51" y="27"/>
                  </a:cubicBezTo>
                  <a:cubicBezTo>
                    <a:pt x="33" y="27"/>
                    <a:pt x="15" y="26"/>
                    <a:pt x="0" y="24"/>
                  </a:cubicBezTo>
                </a:path>
              </a:pathLst>
            </a:custGeom>
            <a:grpFill/>
            <a:ln w="57150" cap="rnd">
              <a:solidFill>
                <a:srgbClr val="009530"/>
              </a:solidFill>
              <a:prstDash val="solid"/>
              <a:round/>
              <a:headEnd/>
              <a:tailEnd/>
            </a:ln>
          </p:spPr>
          <p:txBody>
            <a:bodyPr vert="horz" wrap="square" lIns="68580" tIns="34290" rIns="68580" bIns="34290" numCol="1" anchor="t" anchorCtr="0" compatLnSpc="1">
              <a:prstTxWarp prst="textNoShape">
                <a:avLst/>
              </a:prstTxWarp>
            </a:bodyPr>
            <a:lstStyle/>
            <a:p>
              <a:pPr defTabSz="685771"/>
              <a:endParaRPr lang="en-US" sz="1425" dirty="0">
                <a:solidFill>
                  <a:prstClr val="black"/>
                </a:solidFill>
              </a:endParaRPr>
            </a:p>
          </p:txBody>
        </p:sp>
      </p:grpSp>
      <p:sp>
        <p:nvSpPr>
          <p:cNvPr id="251" name="Freeform 116"/>
          <p:cNvSpPr>
            <a:spLocks noChangeAspect="1"/>
          </p:cNvSpPr>
          <p:nvPr/>
        </p:nvSpPr>
        <p:spPr bwMode="auto">
          <a:xfrm>
            <a:off x="6241882" y="4324297"/>
            <a:ext cx="505256" cy="462482"/>
          </a:xfrm>
          <a:custGeom>
            <a:avLst/>
            <a:gdLst/>
            <a:ahLst/>
            <a:cxnLst>
              <a:cxn ang="0">
                <a:pos x="211" y="0"/>
              </a:cxn>
              <a:cxn ang="0">
                <a:pos x="200" y="5"/>
              </a:cxn>
              <a:cxn ang="0">
                <a:pos x="135" y="172"/>
              </a:cxn>
              <a:cxn ang="0">
                <a:pos x="158" y="290"/>
              </a:cxn>
              <a:cxn ang="0">
                <a:pos x="139" y="290"/>
              </a:cxn>
              <a:cxn ang="0">
                <a:pos x="126" y="303"/>
              </a:cxn>
              <a:cxn ang="0">
                <a:pos x="126" y="349"/>
              </a:cxn>
              <a:cxn ang="0">
                <a:pos x="14" y="349"/>
              </a:cxn>
              <a:cxn ang="0">
                <a:pos x="0" y="362"/>
              </a:cxn>
              <a:cxn ang="0">
                <a:pos x="0" y="442"/>
              </a:cxn>
              <a:cxn ang="0">
                <a:pos x="14" y="455"/>
              </a:cxn>
              <a:cxn ang="0">
                <a:pos x="376" y="455"/>
              </a:cxn>
              <a:cxn ang="0">
                <a:pos x="390" y="442"/>
              </a:cxn>
              <a:cxn ang="0">
                <a:pos x="376" y="428"/>
              </a:cxn>
              <a:cxn ang="0">
                <a:pos x="27" y="428"/>
              </a:cxn>
              <a:cxn ang="0">
                <a:pos x="27" y="376"/>
              </a:cxn>
              <a:cxn ang="0">
                <a:pos x="139" y="376"/>
              </a:cxn>
              <a:cxn ang="0">
                <a:pos x="153" y="362"/>
              </a:cxn>
              <a:cxn ang="0">
                <a:pos x="153" y="317"/>
              </a:cxn>
              <a:cxn ang="0">
                <a:pos x="185" y="317"/>
              </a:cxn>
              <a:cxn ang="0">
                <a:pos x="198" y="308"/>
              </a:cxn>
              <a:cxn ang="0">
                <a:pos x="199" y="303"/>
              </a:cxn>
              <a:cxn ang="0">
                <a:pos x="193" y="293"/>
              </a:cxn>
              <a:cxn ang="0">
                <a:pos x="162" y="172"/>
              </a:cxn>
              <a:cxn ang="0">
                <a:pos x="211" y="37"/>
              </a:cxn>
              <a:cxn ang="0">
                <a:pos x="260" y="172"/>
              </a:cxn>
              <a:cxn ang="0">
                <a:pos x="228" y="293"/>
              </a:cxn>
              <a:cxn ang="0">
                <a:pos x="223" y="303"/>
              </a:cxn>
              <a:cxn ang="0">
                <a:pos x="224" y="308"/>
              </a:cxn>
              <a:cxn ang="0">
                <a:pos x="236" y="317"/>
              </a:cxn>
              <a:cxn ang="0">
                <a:pos x="272" y="317"/>
              </a:cxn>
              <a:cxn ang="0">
                <a:pos x="272" y="362"/>
              </a:cxn>
              <a:cxn ang="0">
                <a:pos x="286" y="376"/>
              </a:cxn>
              <a:cxn ang="0">
                <a:pos x="421" y="376"/>
              </a:cxn>
              <a:cxn ang="0">
                <a:pos x="421" y="442"/>
              </a:cxn>
              <a:cxn ang="0">
                <a:pos x="434" y="455"/>
              </a:cxn>
              <a:cxn ang="0">
                <a:pos x="448" y="442"/>
              </a:cxn>
              <a:cxn ang="0">
                <a:pos x="448" y="362"/>
              </a:cxn>
              <a:cxn ang="0">
                <a:pos x="434" y="349"/>
              </a:cxn>
              <a:cxn ang="0">
                <a:pos x="299" y="349"/>
              </a:cxn>
              <a:cxn ang="0">
                <a:pos x="299" y="303"/>
              </a:cxn>
              <a:cxn ang="0">
                <a:pos x="286" y="290"/>
              </a:cxn>
              <a:cxn ang="0">
                <a:pos x="264" y="290"/>
              </a:cxn>
              <a:cxn ang="0">
                <a:pos x="286" y="172"/>
              </a:cxn>
              <a:cxn ang="0">
                <a:pos x="221" y="5"/>
              </a:cxn>
              <a:cxn ang="0">
                <a:pos x="211" y="0"/>
              </a:cxn>
            </a:cxnLst>
            <a:rect l="0" t="0" r="r" b="b"/>
            <a:pathLst>
              <a:path w="448" h="455">
                <a:moveTo>
                  <a:pt x="211" y="0"/>
                </a:moveTo>
                <a:cubicBezTo>
                  <a:pt x="207" y="0"/>
                  <a:pt x="203" y="2"/>
                  <a:pt x="200" y="5"/>
                </a:cubicBezTo>
                <a:cubicBezTo>
                  <a:pt x="197" y="8"/>
                  <a:pt x="135" y="91"/>
                  <a:pt x="135" y="172"/>
                </a:cubicBezTo>
                <a:cubicBezTo>
                  <a:pt x="135" y="222"/>
                  <a:pt x="143" y="263"/>
                  <a:pt x="158" y="290"/>
                </a:cubicBezTo>
                <a:cubicBezTo>
                  <a:pt x="149" y="290"/>
                  <a:pt x="139" y="290"/>
                  <a:pt x="139" y="290"/>
                </a:cubicBezTo>
                <a:cubicBezTo>
                  <a:pt x="132" y="290"/>
                  <a:pt x="126" y="296"/>
                  <a:pt x="126" y="303"/>
                </a:cubicBezTo>
                <a:cubicBezTo>
                  <a:pt x="126" y="303"/>
                  <a:pt x="126" y="333"/>
                  <a:pt x="126" y="349"/>
                </a:cubicBezTo>
                <a:cubicBezTo>
                  <a:pt x="105" y="349"/>
                  <a:pt x="14" y="349"/>
                  <a:pt x="14" y="349"/>
                </a:cubicBezTo>
                <a:cubicBezTo>
                  <a:pt x="6" y="349"/>
                  <a:pt x="0" y="355"/>
                  <a:pt x="0" y="362"/>
                </a:cubicBezTo>
                <a:cubicBezTo>
                  <a:pt x="0" y="442"/>
                  <a:pt x="0" y="442"/>
                  <a:pt x="0" y="442"/>
                </a:cubicBezTo>
                <a:cubicBezTo>
                  <a:pt x="0" y="449"/>
                  <a:pt x="6" y="455"/>
                  <a:pt x="14" y="455"/>
                </a:cubicBezTo>
                <a:cubicBezTo>
                  <a:pt x="376" y="455"/>
                  <a:pt x="376" y="455"/>
                  <a:pt x="376" y="455"/>
                </a:cubicBezTo>
                <a:cubicBezTo>
                  <a:pt x="384" y="455"/>
                  <a:pt x="390" y="449"/>
                  <a:pt x="390" y="442"/>
                </a:cubicBezTo>
                <a:cubicBezTo>
                  <a:pt x="390" y="434"/>
                  <a:pt x="384" y="428"/>
                  <a:pt x="376" y="428"/>
                </a:cubicBezTo>
                <a:cubicBezTo>
                  <a:pt x="376" y="428"/>
                  <a:pt x="52" y="428"/>
                  <a:pt x="27" y="428"/>
                </a:cubicBezTo>
                <a:cubicBezTo>
                  <a:pt x="27" y="414"/>
                  <a:pt x="27" y="390"/>
                  <a:pt x="27" y="376"/>
                </a:cubicBezTo>
                <a:cubicBezTo>
                  <a:pt x="48" y="376"/>
                  <a:pt x="139" y="376"/>
                  <a:pt x="139" y="376"/>
                </a:cubicBezTo>
                <a:cubicBezTo>
                  <a:pt x="147" y="376"/>
                  <a:pt x="153" y="370"/>
                  <a:pt x="153" y="362"/>
                </a:cubicBezTo>
                <a:cubicBezTo>
                  <a:pt x="153" y="362"/>
                  <a:pt x="153" y="333"/>
                  <a:pt x="153" y="317"/>
                </a:cubicBezTo>
                <a:cubicBezTo>
                  <a:pt x="166" y="317"/>
                  <a:pt x="185" y="317"/>
                  <a:pt x="185" y="317"/>
                </a:cubicBezTo>
                <a:cubicBezTo>
                  <a:pt x="191" y="317"/>
                  <a:pt x="196" y="313"/>
                  <a:pt x="198" y="308"/>
                </a:cubicBezTo>
                <a:cubicBezTo>
                  <a:pt x="198" y="306"/>
                  <a:pt x="199" y="305"/>
                  <a:pt x="199" y="303"/>
                </a:cubicBezTo>
                <a:cubicBezTo>
                  <a:pt x="199" y="299"/>
                  <a:pt x="197" y="295"/>
                  <a:pt x="193" y="293"/>
                </a:cubicBezTo>
                <a:cubicBezTo>
                  <a:pt x="174" y="278"/>
                  <a:pt x="162" y="231"/>
                  <a:pt x="162" y="172"/>
                </a:cubicBezTo>
                <a:cubicBezTo>
                  <a:pt x="162" y="119"/>
                  <a:pt x="194" y="63"/>
                  <a:pt x="211" y="37"/>
                </a:cubicBezTo>
                <a:cubicBezTo>
                  <a:pt x="228" y="63"/>
                  <a:pt x="260" y="119"/>
                  <a:pt x="260" y="172"/>
                </a:cubicBezTo>
                <a:cubicBezTo>
                  <a:pt x="260" y="231"/>
                  <a:pt x="248" y="278"/>
                  <a:pt x="228" y="293"/>
                </a:cubicBezTo>
                <a:cubicBezTo>
                  <a:pt x="225" y="295"/>
                  <a:pt x="223" y="299"/>
                  <a:pt x="223" y="303"/>
                </a:cubicBezTo>
                <a:cubicBezTo>
                  <a:pt x="223" y="305"/>
                  <a:pt x="223" y="306"/>
                  <a:pt x="224" y="308"/>
                </a:cubicBezTo>
                <a:cubicBezTo>
                  <a:pt x="225" y="313"/>
                  <a:pt x="230" y="317"/>
                  <a:pt x="236" y="317"/>
                </a:cubicBezTo>
                <a:cubicBezTo>
                  <a:pt x="236" y="317"/>
                  <a:pt x="258" y="317"/>
                  <a:pt x="272" y="317"/>
                </a:cubicBezTo>
                <a:cubicBezTo>
                  <a:pt x="272" y="333"/>
                  <a:pt x="272" y="362"/>
                  <a:pt x="272" y="362"/>
                </a:cubicBezTo>
                <a:cubicBezTo>
                  <a:pt x="272" y="370"/>
                  <a:pt x="278" y="376"/>
                  <a:pt x="286" y="376"/>
                </a:cubicBezTo>
                <a:cubicBezTo>
                  <a:pt x="286" y="376"/>
                  <a:pt x="399" y="376"/>
                  <a:pt x="421" y="376"/>
                </a:cubicBezTo>
                <a:cubicBezTo>
                  <a:pt x="421" y="394"/>
                  <a:pt x="421" y="442"/>
                  <a:pt x="421" y="442"/>
                </a:cubicBezTo>
                <a:cubicBezTo>
                  <a:pt x="421" y="449"/>
                  <a:pt x="427" y="455"/>
                  <a:pt x="434" y="455"/>
                </a:cubicBezTo>
                <a:cubicBezTo>
                  <a:pt x="442" y="455"/>
                  <a:pt x="448" y="449"/>
                  <a:pt x="448" y="442"/>
                </a:cubicBezTo>
                <a:cubicBezTo>
                  <a:pt x="448" y="362"/>
                  <a:pt x="448" y="362"/>
                  <a:pt x="448" y="362"/>
                </a:cubicBezTo>
                <a:cubicBezTo>
                  <a:pt x="448" y="355"/>
                  <a:pt x="442" y="349"/>
                  <a:pt x="434" y="349"/>
                </a:cubicBezTo>
                <a:cubicBezTo>
                  <a:pt x="434" y="349"/>
                  <a:pt x="321" y="349"/>
                  <a:pt x="299" y="349"/>
                </a:cubicBezTo>
                <a:cubicBezTo>
                  <a:pt x="299" y="333"/>
                  <a:pt x="299" y="303"/>
                  <a:pt x="299" y="303"/>
                </a:cubicBezTo>
                <a:cubicBezTo>
                  <a:pt x="299" y="296"/>
                  <a:pt x="293" y="290"/>
                  <a:pt x="286" y="290"/>
                </a:cubicBezTo>
                <a:cubicBezTo>
                  <a:pt x="286" y="290"/>
                  <a:pt x="274" y="290"/>
                  <a:pt x="264" y="290"/>
                </a:cubicBezTo>
                <a:cubicBezTo>
                  <a:pt x="278" y="263"/>
                  <a:pt x="286" y="222"/>
                  <a:pt x="286" y="172"/>
                </a:cubicBezTo>
                <a:cubicBezTo>
                  <a:pt x="286" y="91"/>
                  <a:pt x="224" y="8"/>
                  <a:pt x="221" y="5"/>
                </a:cubicBezTo>
                <a:cubicBezTo>
                  <a:pt x="219" y="2"/>
                  <a:pt x="215" y="0"/>
                  <a:pt x="211" y="0"/>
                </a:cubicBezTo>
                <a:close/>
              </a:path>
            </a:pathLst>
          </a:custGeom>
          <a:solidFill>
            <a:srgbClr val="009530"/>
          </a:solidFill>
          <a:ln w="9525">
            <a:noFill/>
            <a:round/>
            <a:headEnd/>
            <a:tailEnd/>
          </a:ln>
        </p:spPr>
        <p:txBody>
          <a:bodyPr vert="horz" wrap="square" lIns="68577" tIns="34289" rIns="68577" bIns="34289" numCol="1" anchor="t" anchorCtr="0" compatLnSpc="1">
            <a:prstTxWarp prst="textNoShape">
              <a:avLst/>
            </a:prstTxWarp>
          </a:bodyPr>
          <a:lstStyle/>
          <a:p>
            <a:pPr algn="ctr" defTabSz="685771"/>
            <a:endParaRPr lang="en-US" sz="1425" dirty="0">
              <a:solidFill>
                <a:prstClr val="black"/>
              </a:solidFill>
            </a:endParaRPr>
          </a:p>
        </p:txBody>
      </p:sp>
      <p:pic>
        <p:nvPicPr>
          <p:cNvPr id="50" name="Picture 49" descr="schneider_LIO_Life-Green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191" y="4292679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026389"/>
      </p:ext>
    </p:extLst>
  </p:cSld>
  <p:clrMapOvr>
    <a:masterClrMapping/>
  </p:clrMapOvr>
  <p:transition spd="slow" advTm="8000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pPr marL="236538" lvl="1" indent="-236538"/>
            <a:endParaRPr lang="en-US" sz="2000" dirty="0"/>
          </a:p>
          <a:p>
            <a:pPr marL="236538" lvl="1" indent="-236538"/>
            <a:endParaRPr lang="en-US" dirty="0"/>
          </a:p>
          <a:p>
            <a:pPr marL="236538" lvl="1" indent="-236538"/>
            <a:r>
              <a:rPr lang="en-US" sz="1900" dirty="0"/>
              <a:t>Ease of Operation</a:t>
            </a:r>
          </a:p>
          <a:p>
            <a:pPr marL="501650" lvl="2" indent="-236538"/>
            <a:r>
              <a:rPr lang="en-US" sz="1600" dirty="0"/>
              <a:t>Automation and optimization of when to </a:t>
            </a:r>
            <a:r>
              <a:rPr lang="en-US" sz="1600" i="1" dirty="0"/>
              <a:t>consume, produce, store, or sell </a:t>
            </a:r>
            <a:r>
              <a:rPr lang="en-US" sz="1600" dirty="0"/>
              <a:t>energy using the best intelligence </a:t>
            </a:r>
          </a:p>
          <a:p>
            <a:pPr marL="236538" lvl="1" indent="-236538"/>
            <a:r>
              <a:rPr lang="en-US" sz="1900" dirty="0"/>
              <a:t>Remote monitoring of DER</a:t>
            </a:r>
          </a:p>
          <a:p>
            <a:pPr marL="236538" lvl="1" indent="-236538"/>
            <a:r>
              <a:rPr lang="en-US" sz="1900" dirty="0"/>
              <a:t>Save money while increasing comfort</a:t>
            </a:r>
          </a:p>
          <a:p>
            <a:pPr marL="236538" lvl="1" indent="-236538"/>
            <a:r>
              <a:rPr lang="en-US" sz="1900" dirty="0"/>
              <a:t>Be greener</a:t>
            </a:r>
          </a:p>
          <a:p>
            <a:pPr marL="236538" lvl="1" indent="-236538"/>
            <a:r>
              <a:rPr lang="en-US" sz="1900" dirty="0"/>
              <a:t>Contribute to the grid stability (DR) while earning revenue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25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 idx="4294967295"/>
          </p:nvPr>
        </p:nvSpPr>
        <p:spPr>
          <a:xfrm>
            <a:off x="180975" y="347663"/>
            <a:ext cx="3987800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l" defTabSz="457200" fontAlgn="base">
              <a:spcAft>
                <a:spcPct val="0"/>
              </a:spcAft>
            </a:pPr>
            <a:r>
              <a:rPr lang="en-US" sz="2000" dirty="0">
                <a:solidFill>
                  <a:schemeClr val="bg1"/>
                </a:solidFill>
                <a:latin typeface="Arial"/>
                <a:cs typeface="Arial"/>
              </a:rPr>
              <a:t>Solar+Storage demand side ops</a:t>
            </a:r>
          </a:p>
        </p:txBody>
      </p:sp>
      <p:pic>
        <p:nvPicPr>
          <p:cNvPr id="14" name="Image 5" descr="Prosumer_WebApp_DA_20150717-0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49592" y="0"/>
            <a:ext cx="4291693" cy="2682307"/>
          </a:xfrm>
          <a:prstGeom prst="rect">
            <a:avLst/>
          </a:prstGeom>
        </p:spPr>
      </p:pic>
      <p:pic>
        <p:nvPicPr>
          <p:cNvPr id="16" name="Image 2" descr="Prosumer_WebApp_DA_20150717-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49592" y="2461191"/>
            <a:ext cx="4291693" cy="2682309"/>
          </a:xfrm>
          <a:prstGeom prst="rect">
            <a:avLst/>
          </a:prstGeom>
        </p:spPr>
      </p:pic>
      <p:sp>
        <p:nvSpPr>
          <p:cNvPr id="69" name="Slide Number Placeholder 2"/>
          <p:cNvSpPr txBox="1">
            <a:spLocks/>
          </p:cNvSpPr>
          <p:nvPr/>
        </p:nvSpPr>
        <p:spPr>
          <a:xfrm>
            <a:off x="1747891" y="4885730"/>
            <a:ext cx="525690" cy="92333"/>
          </a:xfrm>
          <a:prstGeom prst="rect">
            <a:avLst/>
          </a:prstGeom>
        </p:spPr>
        <p:txBody>
          <a:bodyPr vert="horz" lIns="0" tIns="0" rIns="0" bIns="0" rtlCol="0" anchor="ctr">
            <a:spAutoFit/>
          </a:bodyPr>
          <a:lstStyle>
            <a:defPPr>
              <a:defRPr lang="en-US"/>
            </a:defPPr>
            <a:lvl1pPr marL="0" algn="l" defTabSz="457184" rtl="0" eaLnBrk="1" latinLnBrk="0" hangingPunct="1">
              <a:defRPr sz="600" kern="1200">
                <a:solidFill>
                  <a:schemeClr val="bg2"/>
                </a:solidFill>
                <a:latin typeface="Arial"/>
                <a:ea typeface="+mn-ea"/>
                <a:cs typeface="Arial"/>
              </a:defRPr>
            </a:lvl1pPr>
            <a:lvl2pPr marL="457184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6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52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736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919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103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87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471" algn="l" defTabSz="457184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3DCD58"/>
                </a:solidFill>
              </a:rPr>
              <a:t>Page </a:t>
            </a:r>
            <a:fld id="{5A9C12DC-491F-9444-86A2-13AC5C62A2FC}" type="slidenum">
              <a:rPr lang="en-US" smtClean="0">
                <a:solidFill>
                  <a:srgbClr val="3DCD58"/>
                </a:solidFill>
              </a:rPr>
              <a:pPr>
                <a:defRPr/>
              </a:pPr>
              <a:t>16</a:t>
            </a:fld>
            <a:endParaRPr lang="en-US" dirty="0">
              <a:solidFill>
                <a:srgbClr val="3DCD58"/>
              </a:solidFill>
            </a:endParaRPr>
          </a:p>
        </p:txBody>
      </p:sp>
      <p:pic>
        <p:nvPicPr>
          <p:cNvPr id="26" name="Picture 25" descr="schneider_LIO_Life-Green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1284" y="4355726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438639"/>
      </p:ext>
    </p:extLst>
  </p:cSld>
  <p:clrMapOvr>
    <a:masterClrMapping/>
  </p:clrMapOvr>
  <p:transition spd="slow" advTm="8000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3300046" y="3477689"/>
            <a:ext cx="5591541" cy="10420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84138" indent="-180975" defTabSz="457200">
              <a:spcBef>
                <a:spcPct val="20000"/>
              </a:spcBef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Predictive management of DER (minute, hour, day forecast)</a:t>
            </a:r>
          </a:p>
          <a:p>
            <a:pPr marL="84138" indent="-180975" defTabSz="457200">
              <a:spcBef>
                <a:spcPct val="20000"/>
              </a:spcBef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Weather and Load Forecast information</a:t>
            </a:r>
          </a:p>
          <a:p>
            <a:pPr marL="84138" indent="-180975" defTabSz="457200">
              <a:spcBef>
                <a:spcPct val="20000"/>
              </a:spcBef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Interaction with third party actors (utilities, commercial aggregators etc)</a:t>
            </a:r>
            <a:endParaRPr lang="en-US" sz="1200" dirty="0">
              <a:solidFill>
                <a:srgbClr val="36C746"/>
              </a:solidFill>
            </a:endParaRPr>
          </a:p>
        </p:txBody>
      </p:sp>
      <p:pic>
        <p:nvPicPr>
          <p:cNvPr id="5" name="Picture 4" descr="Oncor Controller.JPG"/>
          <p:cNvPicPr>
            <a:picLocks noChangeAspect="1"/>
          </p:cNvPicPr>
          <p:nvPr/>
        </p:nvPicPr>
        <p:blipFill rotWithShape="1">
          <a:blip r:embed="rId2" cstate="email"/>
          <a:srcRect l="7084" r="7082"/>
          <a:stretch/>
        </p:blipFill>
        <p:spPr>
          <a:xfrm>
            <a:off x="467507" y="946434"/>
            <a:ext cx="2832578" cy="372821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 bwMode="auto">
          <a:xfrm>
            <a:off x="379828" y="4937760"/>
            <a:ext cx="2883877" cy="205740"/>
          </a:xfrm>
          <a:prstGeom prst="rect">
            <a:avLst/>
          </a:prstGeom>
          <a:solidFill>
            <a:schemeClr val="bg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68589" tIns="34295" rIns="68589" bIns="34295" numCol="1" rtlCol="0" anchor="t" anchorCtr="0" compatLnSpc="1">
            <a:prstTxWarp prst="textNoShape">
              <a:avLst/>
            </a:prstTxWarp>
          </a:bodyPr>
          <a:lstStyle/>
          <a:p>
            <a:pPr defTabSz="685891" fontAlgn="base">
              <a:spcBef>
                <a:spcPct val="0"/>
              </a:spcBef>
              <a:spcAft>
                <a:spcPct val="0"/>
              </a:spcAft>
            </a:pPr>
            <a:endParaRPr lang="en-US" sz="800" dirty="0">
              <a:solidFill>
                <a:srgbClr val="3DCD58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300046" y="2961137"/>
            <a:ext cx="5342065" cy="656249"/>
          </a:xfrm>
          <a:prstGeom prst="rect">
            <a:avLst/>
          </a:prstGeom>
          <a:solidFill>
            <a:srgbClr val="36C7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kern="0" dirty="0">
                <a:solidFill>
                  <a:srgbClr val="FFFFFF"/>
                </a:solidFill>
              </a:rPr>
              <a:t>Demand Side Operation Hardware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3303461" y="949379"/>
            <a:ext cx="5338650" cy="656249"/>
          </a:xfrm>
          <a:prstGeom prst="rect">
            <a:avLst/>
          </a:prstGeom>
          <a:solidFill>
            <a:srgbClr val="36C74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r>
              <a:rPr lang="en-US" sz="1600" kern="0" dirty="0">
                <a:solidFill>
                  <a:srgbClr val="FFFFFF"/>
                </a:solidFill>
              </a:rPr>
              <a:t>Microgrid Controller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3461" y="1598756"/>
            <a:ext cx="5591541" cy="136238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28600" indent="-228600" defTabSz="457200"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Reactive management of DER (ms, s, minute)</a:t>
            </a:r>
          </a:p>
          <a:p>
            <a:pPr marL="228600" indent="-228600" defTabSz="457200"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Dispatches orders and collects DER data</a:t>
            </a:r>
          </a:p>
          <a:p>
            <a:pPr marL="228600" indent="-228600" defTabSz="457200"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Data storage for improving reliability</a:t>
            </a:r>
          </a:p>
          <a:p>
            <a:pPr marL="131763" indent="-228600" defTabSz="457200">
              <a:spcBef>
                <a:spcPct val="20000"/>
              </a:spcBef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Management of Islanding Disconnection/Reconnection to the Grid</a:t>
            </a:r>
          </a:p>
          <a:p>
            <a:pPr marL="131763" indent="-228600" defTabSz="457200">
              <a:spcBef>
                <a:spcPct val="20000"/>
              </a:spcBef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Black start capability</a:t>
            </a:r>
          </a:p>
          <a:p>
            <a:pPr marL="131763" indent="-228600" defTabSz="457200">
              <a:spcBef>
                <a:spcPct val="20000"/>
              </a:spcBef>
              <a:buClr>
                <a:srgbClr val="36C746"/>
              </a:buClr>
              <a:buFont typeface="Wingdings" pitchFamily="2" charset="2"/>
              <a:buChar char="ü"/>
            </a:pPr>
            <a:r>
              <a:rPr lang="en-US" sz="1200" kern="0" dirty="0">
                <a:solidFill>
                  <a:srgbClr val="36C746"/>
                </a:solidFill>
              </a:rPr>
              <a:t>On demand use case development</a:t>
            </a:r>
          </a:p>
        </p:txBody>
      </p:sp>
      <p:cxnSp>
        <p:nvCxnSpPr>
          <p:cNvPr id="19" name="Straight Arrow Connector 18"/>
          <p:cNvCxnSpPr>
            <a:stCxn id="14" idx="1"/>
          </p:cNvCxnSpPr>
          <p:nvPr/>
        </p:nvCxnSpPr>
        <p:spPr>
          <a:xfrm flipH="1">
            <a:off x="1993805" y="3289262"/>
            <a:ext cx="1306241" cy="650221"/>
          </a:xfrm>
          <a:prstGeom prst="straightConnector1">
            <a:avLst/>
          </a:prstGeom>
          <a:ln w="38100" cap="rnd">
            <a:solidFill>
              <a:srgbClr val="36C74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stCxn id="15" idx="1"/>
          </p:cNvCxnSpPr>
          <p:nvPr/>
        </p:nvCxnSpPr>
        <p:spPr>
          <a:xfrm flipH="1">
            <a:off x="1789044" y="1277504"/>
            <a:ext cx="1514417" cy="1094436"/>
          </a:xfrm>
          <a:prstGeom prst="straightConnector1">
            <a:avLst/>
          </a:prstGeom>
          <a:ln w="38100" cap="rnd">
            <a:solidFill>
              <a:srgbClr val="36C746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/>
        </p:nvSpPr>
        <p:spPr>
          <a:xfrm>
            <a:off x="258056" y="182563"/>
            <a:ext cx="8885944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kern="1200">
                <a:solidFill>
                  <a:srgbClr val="36C746"/>
                </a:solidFill>
                <a:latin typeface="Arial"/>
                <a:ea typeface="+mj-ea"/>
                <a:cs typeface="Arial"/>
              </a:defRPr>
            </a:lvl1pPr>
          </a:lstStyle>
          <a:p>
            <a:pPr fontAlgn="base">
              <a:spcAft>
                <a:spcPct val="0"/>
              </a:spcAft>
            </a:pPr>
            <a:r>
              <a:rPr lang="en-US" dirty="0"/>
              <a:t>Multi-level DER box controls</a:t>
            </a:r>
          </a:p>
        </p:txBody>
      </p:sp>
      <p:pic>
        <p:nvPicPr>
          <p:cNvPr id="13" name="Picture 12" descr="schneider_LIO_Life-Green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537060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en-US" dirty="0"/>
              <a:t>Typical architecture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58057" y="1203325"/>
            <a:ext cx="4055107" cy="18517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dirty="0"/>
              <a:t>Schneider Electric solutions include everything you need to efficiently control the energy flows between the energy storage component and the point of interconnection</a:t>
            </a:r>
          </a:p>
          <a:p>
            <a:pPr marL="0" indent="0">
              <a:buNone/>
            </a:pPr>
            <a:r>
              <a:rPr lang="en-US" dirty="0"/>
              <a:t>Our offer includes everything from the DC protections and power conversion, to the grid-tie substation; monitoring &amp; control systems and </a:t>
            </a:r>
            <a:br>
              <a:rPr lang="en-US" dirty="0"/>
            </a:br>
            <a:r>
              <a:rPr lang="en-US" dirty="0"/>
              <a:t>long-term service contracts</a:t>
            </a:r>
          </a:p>
        </p:txBody>
      </p:sp>
      <p:pic>
        <p:nvPicPr>
          <p:cNvPr id="14" name="Content Placeholder 5"/>
          <p:cNvPicPr>
            <a:picLocks noGrp="1" noChangeAspect="1"/>
          </p:cNvPicPr>
          <p:nvPr>
            <p:ph sz="quarter"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4749679" y="304737"/>
            <a:ext cx="3963983" cy="4204227"/>
          </a:xfrm>
          <a:prstGeom prst="rect">
            <a:avLst/>
          </a:prstGeom>
        </p:spPr>
      </p:pic>
      <p:pic>
        <p:nvPicPr>
          <p:cNvPr id="8" name="Picture 7" descr="schneider_LIO_Life-Green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82975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109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77738" y="1337461"/>
            <a:ext cx="1400438" cy="1415018"/>
          </a:xfrm>
          <a:prstGeom prst="rect">
            <a:avLst/>
          </a:prstGeom>
          <a:noFill/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Bi-directional inverters for utility scale battery storage charge/discharge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58057" y="1203325"/>
            <a:ext cx="4055107" cy="1495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875" indent="0">
              <a:lnSpc>
                <a:spcPts val="16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200" b="1" dirty="0">
                <a:solidFill>
                  <a:schemeClr val="bg2"/>
                </a:solidFill>
              </a:rPr>
              <a:t>XC ES</a:t>
            </a:r>
          </a:p>
          <a:p>
            <a:pPr>
              <a:lnSpc>
                <a:spcPts val="125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100" dirty="0"/>
              <a:t>Certified to EN50178, EN61000-6-2 </a:t>
            </a:r>
            <a:br>
              <a:rPr lang="en-US" sz="1100" dirty="0"/>
            </a:br>
            <a:r>
              <a:rPr lang="en-US" sz="1100" dirty="0"/>
              <a:t>and EN61000-6-4</a:t>
            </a:r>
          </a:p>
          <a:p>
            <a:pPr>
              <a:lnSpc>
                <a:spcPts val="125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100" dirty="0"/>
              <a:t>Indoor rated, wide range of full </a:t>
            </a:r>
            <a:br>
              <a:rPr lang="en-US" sz="1100" dirty="0"/>
            </a:br>
            <a:r>
              <a:rPr lang="en-US" sz="1100" dirty="0"/>
              <a:t>power operation from -10°C to 45°C</a:t>
            </a:r>
          </a:p>
          <a:p>
            <a:pPr>
              <a:lnSpc>
                <a:spcPts val="125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100" dirty="0"/>
              <a:t>Best in class efficiency:</a:t>
            </a:r>
          </a:p>
          <a:p>
            <a:pPr lvl="1">
              <a:lnSpc>
                <a:spcPts val="1250"/>
              </a:lnSpc>
              <a:spcBef>
                <a:spcPts val="0"/>
              </a:spcBef>
              <a:spcAft>
                <a:spcPts val="250"/>
              </a:spcAft>
              <a:buFont typeface="Arial" pitchFamily="34" charset="0"/>
              <a:buChar char="•"/>
            </a:pPr>
            <a:r>
              <a:rPr lang="en-US" sz="1100" dirty="0"/>
              <a:t>Inverting mode: 99.1% peak, 98.5% Euro</a:t>
            </a:r>
          </a:p>
          <a:p>
            <a:pPr lvl="1">
              <a:lnSpc>
                <a:spcPts val="1250"/>
              </a:lnSpc>
              <a:spcBef>
                <a:spcPts val="0"/>
              </a:spcBef>
              <a:spcAft>
                <a:spcPts val="250"/>
              </a:spcAft>
              <a:buFont typeface="Arial" pitchFamily="34" charset="0"/>
              <a:buChar char="•"/>
            </a:pPr>
            <a:r>
              <a:rPr lang="en-US" sz="1100" dirty="0"/>
              <a:t>Rectifying mode: &gt; 97.5</a:t>
            </a:r>
          </a:p>
        </p:txBody>
      </p:sp>
      <p:cxnSp>
        <p:nvCxnSpPr>
          <p:cNvPr id="8" name="Straight Connector 7"/>
          <p:cNvCxnSpPr/>
          <p:nvPr/>
        </p:nvCxnSpPr>
        <p:spPr>
          <a:xfrm>
            <a:off x="4908294" y="1203325"/>
            <a:ext cx="0" cy="3404122"/>
          </a:xfrm>
          <a:prstGeom prst="line">
            <a:avLst/>
          </a:prstGeom>
          <a:ln w="635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4294967295"/>
          </p:nvPr>
        </p:nvSpPr>
        <p:spPr>
          <a:xfrm>
            <a:off x="258057" y="2809754"/>
            <a:ext cx="4055107" cy="17363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0000"/>
              </a:spcBef>
              <a:buClr>
                <a:srgbClr val="009530"/>
              </a:buClr>
              <a:buNone/>
              <a:defRPr/>
            </a:pPr>
            <a:r>
              <a:rPr lang="en-US" sz="1200" b="1" dirty="0">
                <a:solidFill>
                  <a:srgbClr val="3DCD58"/>
                </a:solidFill>
                <a:cs typeface="Arial" pitchFamily="34" charset="0"/>
              </a:rPr>
              <a:t>XC-NA ES</a:t>
            </a:r>
            <a:endParaRPr lang="en-US" sz="1200" dirty="0">
              <a:solidFill>
                <a:srgbClr val="3DCD58"/>
              </a:solidFill>
            </a:endParaRPr>
          </a:p>
          <a:p>
            <a:pPr>
              <a:lnSpc>
                <a:spcPts val="125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100" dirty="0"/>
              <a:t>Certified to UL1741 (including IEEE 1547)</a:t>
            </a:r>
          </a:p>
          <a:p>
            <a:pPr>
              <a:lnSpc>
                <a:spcPts val="125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100" dirty="0"/>
              <a:t>Outdoor rated, wide range of full power </a:t>
            </a:r>
            <a:br>
              <a:rPr lang="en-US" sz="1100" dirty="0"/>
            </a:br>
            <a:r>
              <a:rPr lang="en-US" sz="1100" dirty="0"/>
              <a:t>operation from -20°C to 50°C, </a:t>
            </a:r>
            <a:br>
              <a:rPr lang="en-US" sz="1100" dirty="0"/>
            </a:br>
            <a:r>
              <a:rPr lang="en-US" sz="1100" dirty="0"/>
              <a:t>with -35°C option</a:t>
            </a:r>
          </a:p>
          <a:p>
            <a:pPr>
              <a:lnSpc>
                <a:spcPts val="1250"/>
              </a:lnSpc>
              <a:spcBef>
                <a:spcPts val="0"/>
              </a:spcBef>
              <a:spcAft>
                <a:spcPts val="250"/>
              </a:spcAft>
            </a:pPr>
            <a:r>
              <a:rPr lang="en-US" sz="1100" dirty="0"/>
              <a:t>Best in class efficiency: Inverting mode: </a:t>
            </a:r>
            <a:br>
              <a:rPr lang="en-US" sz="1100" dirty="0"/>
            </a:br>
            <a:r>
              <a:rPr lang="en-US" sz="1100" dirty="0"/>
              <a:t>99.1% peak, 98.5% Euro</a:t>
            </a:r>
          </a:p>
          <a:p>
            <a:pPr lvl="1" indent="-171473">
              <a:lnSpc>
                <a:spcPts val="125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1100" dirty="0">
                <a:cs typeface="Arial" pitchFamily="34" charset="0"/>
              </a:rPr>
              <a:t>Inverting mode : 98.6% peak, 98% CEC</a:t>
            </a:r>
          </a:p>
          <a:p>
            <a:pPr lvl="1" indent="-171473">
              <a:lnSpc>
                <a:spcPts val="1250"/>
              </a:lnSpc>
              <a:spcBef>
                <a:spcPts val="0"/>
              </a:spcBef>
              <a:spcAft>
                <a:spcPts val="250"/>
              </a:spcAft>
              <a:buClr>
                <a:schemeClr val="bg2"/>
              </a:buClr>
              <a:buFont typeface="Arial" pitchFamily="34" charset="0"/>
              <a:buChar char="•"/>
            </a:pPr>
            <a:r>
              <a:rPr lang="en-US" sz="1100" dirty="0">
                <a:cs typeface="Arial" pitchFamily="34" charset="0"/>
              </a:rPr>
              <a:t>Rectifying mode : &gt; 97.5%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5088894" y="1203325"/>
            <a:ext cx="3862610" cy="2596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ct val="20000"/>
              </a:spcBef>
              <a:buClr>
                <a:srgbClr val="009530"/>
              </a:buClr>
              <a:buNone/>
            </a:pPr>
            <a:r>
              <a:rPr lang="en-US" sz="1200" b="1" dirty="0">
                <a:cs typeface="Arial" pitchFamily="34" charset="0"/>
              </a:rPr>
              <a:t>Common Features</a:t>
            </a:r>
          </a:p>
          <a:p>
            <a:pPr marL="169091" indent="-169091">
              <a:lnSpc>
                <a:spcPct val="90000"/>
              </a:lnSpc>
              <a:spcBef>
                <a:spcPct val="20000"/>
              </a:spcBef>
            </a:pPr>
            <a:r>
              <a:rPr lang="en-US" sz="1150" dirty="0">
                <a:cs typeface="Arial" pitchFamily="34" charset="0"/>
              </a:rPr>
              <a:t>Based on PV inverter </a:t>
            </a:r>
            <a:r>
              <a:rPr lang="en-US" sz="1150" dirty="0">
                <a:cs typeface="Arial" pitchFamily="34" charset="0"/>
                <a:sym typeface="Wingdings" pitchFamily="2" charset="2"/>
              </a:rPr>
              <a:t> Scale effect, easier servicing</a:t>
            </a:r>
            <a:endParaRPr lang="en-US" sz="1150" dirty="0">
              <a:cs typeface="Arial" pitchFamily="34" charset="0"/>
            </a:endParaRPr>
          </a:p>
          <a:p>
            <a:pPr marL="169091" indent="-169091">
              <a:lnSpc>
                <a:spcPct val="90000"/>
              </a:lnSpc>
              <a:spcBef>
                <a:spcPct val="20000"/>
              </a:spcBef>
            </a:pPr>
            <a:r>
              <a:rPr lang="en-US" sz="1150" dirty="0">
                <a:cs typeface="Arial" pitchFamily="34" charset="0"/>
              </a:rPr>
              <a:t>Field proven with more than 2 GW installed in </a:t>
            </a:r>
            <a:br>
              <a:rPr lang="en-US" sz="1150" dirty="0">
                <a:cs typeface="Arial" pitchFamily="34" charset="0"/>
              </a:rPr>
            </a:br>
            <a:r>
              <a:rPr lang="en-US" sz="1150" dirty="0">
                <a:cs typeface="Arial" pitchFamily="34" charset="0"/>
              </a:rPr>
              <a:t>PV power plants in the harshest environments</a:t>
            </a:r>
          </a:p>
          <a:p>
            <a:pPr marL="169091" indent="-169091">
              <a:lnSpc>
                <a:spcPct val="90000"/>
              </a:lnSpc>
              <a:spcBef>
                <a:spcPct val="20000"/>
              </a:spcBef>
            </a:pPr>
            <a:r>
              <a:rPr lang="en-US" sz="1150" dirty="0">
                <a:cs typeface="Arial" pitchFamily="34" charset="0"/>
              </a:rPr>
              <a:t>Full 4-quadrant operation to provide active and </a:t>
            </a:r>
            <a:br>
              <a:rPr lang="en-US" sz="1150" dirty="0">
                <a:cs typeface="Arial" pitchFamily="34" charset="0"/>
              </a:rPr>
            </a:br>
            <a:r>
              <a:rPr lang="en-US" sz="1150" dirty="0">
                <a:cs typeface="Arial" pitchFamily="34" charset="0"/>
              </a:rPr>
              <a:t>reactive power support</a:t>
            </a:r>
          </a:p>
          <a:p>
            <a:pPr marL="169091" indent="-169091">
              <a:lnSpc>
                <a:spcPct val="90000"/>
              </a:lnSpc>
              <a:spcBef>
                <a:spcPct val="20000"/>
              </a:spcBef>
            </a:pPr>
            <a:r>
              <a:rPr lang="en-US" sz="1150" dirty="0">
                <a:cs typeface="Arial" pitchFamily="34" charset="0"/>
              </a:rPr>
              <a:t>Full suite of automatic and interactive grid support features: VRT, P(f) * drooping, Q(V) ** drooping, </a:t>
            </a:r>
            <a:br>
              <a:rPr lang="en-US" sz="1150" dirty="0">
                <a:cs typeface="Arial" pitchFamily="34" charset="0"/>
              </a:rPr>
            </a:br>
            <a:r>
              <a:rPr lang="en-US" sz="1150" dirty="0">
                <a:cs typeface="Arial" pitchFamily="34" charset="0"/>
              </a:rPr>
              <a:t>P and Q control via both PF (power factor) and </a:t>
            </a:r>
            <a:br>
              <a:rPr lang="en-US" sz="1150" dirty="0">
                <a:cs typeface="Arial" pitchFamily="34" charset="0"/>
              </a:rPr>
            </a:br>
            <a:r>
              <a:rPr lang="en-US" sz="1150" dirty="0">
                <a:cs typeface="Arial" pitchFamily="34" charset="0"/>
              </a:rPr>
              <a:t>P/Q references, power ramping</a:t>
            </a:r>
          </a:p>
          <a:p>
            <a:pPr marL="169091" indent="-169091">
              <a:lnSpc>
                <a:spcPct val="90000"/>
              </a:lnSpc>
              <a:spcBef>
                <a:spcPct val="20000"/>
              </a:spcBef>
            </a:pPr>
            <a:r>
              <a:rPr lang="en-US" sz="1150" dirty="0">
                <a:cs typeface="Arial" pitchFamily="34" charset="0"/>
              </a:rPr>
              <a:t>Fast Response Transient time for mode reversal </a:t>
            </a:r>
            <a:br>
              <a:rPr lang="en-US" sz="1150" dirty="0">
                <a:cs typeface="Arial" pitchFamily="34" charset="0"/>
              </a:rPr>
            </a:br>
            <a:r>
              <a:rPr lang="en-US" sz="1150" dirty="0">
                <a:cs typeface="Arial" pitchFamily="34" charset="0"/>
              </a:rPr>
              <a:t>(active power sinking/sourcing) &lt; 5 msec to support </a:t>
            </a:r>
            <a:br>
              <a:rPr lang="en-US" sz="1150" dirty="0">
                <a:cs typeface="Arial" pitchFamily="34" charset="0"/>
              </a:rPr>
            </a:br>
            <a:r>
              <a:rPr lang="en-US" sz="1150" dirty="0">
                <a:cs typeface="Arial" pitchFamily="34" charset="0"/>
              </a:rPr>
              <a:t>all applications</a:t>
            </a:r>
          </a:p>
        </p:txBody>
      </p:sp>
      <p:pic>
        <p:nvPicPr>
          <p:cNvPr id="15" name="image1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42484" y="2905603"/>
            <a:ext cx="1482516" cy="1390563"/>
          </a:xfrm>
          <a:prstGeom prst="rect">
            <a:avLst/>
          </a:prstGeom>
          <a:noFill/>
        </p:spPr>
      </p:pic>
      <p:sp>
        <p:nvSpPr>
          <p:cNvPr id="16" name="Content Placeholder 9"/>
          <p:cNvSpPr txBox="1">
            <a:spLocks/>
          </p:cNvSpPr>
          <p:nvPr/>
        </p:nvSpPr>
        <p:spPr>
          <a:xfrm>
            <a:off x="5277960" y="4237598"/>
            <a:ext cx="1453770" cy="306248"/>
          </a:xfrm>
          <a:prstGeom prst="rect">
            <a:avLst/>
          </a:prstGeom>
        </p:spPr>
        <p:txBody>
          <a:bodyPr vert="horz" wrap="square" lIns="0" tIns="34295" rIns="68589" bIns="34295" rtlCol="0">
            <a:spAutoFit/>
          </a:bodyPr>
          <a:lstStyle/>
          <a:p>
            <a:pPr>
              <a:spcBef>
                <a:spcPct val="20000"/>
              </a:spcBef>
              <a:buClr>
                <a:srgbClr val="009530"/>
              </a:buClr>
            </a:pPr>
            <a:r>
              <a:rPr lang="en-US" sz="700" dirty="0">
                <a:solidFill>
                  <a:srgbClr val="626469"/>
                </a:solidFill>
                <a:cs typeface="Arial" pitchFamily="34" charset="0"/>
              </a:rPr>
              <a:t>* P(f) for Frequency Regulation</a:t>
            </a:r>
          </a:p>
          <a:p>
            <a:pPr>
              <a:spcBef>
                <a:spcPct val="20000"/>
              </a:spcBef>
              <a:buClr>
                <a:srgbClr val="009530"/>
              </a:buClr>
            </a:pPr>
            <a:r>
              <a:rPr lang="en-US" sz="700" dirty="0">
                <a:solidFill>
                  <a:srgbClr val="626469"/>
                </a:solidFill>
                <a:cs typeface="Arial" pitchFamily="34" charset="0"/>
              </a:rPr>
              <a:t>**Q(V) for Grid Voltage Regulation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58057" y="2757518"/>
            <a:ext cx="4650237" cy="0"/>
          </a:xfrm>
          <a:prstGeom prst="line">
            <a:avLst/>
          </a:prstGeom>
          <a:ln w="635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4" name="Picture 13" descr="schneider_LIO_Life-Green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8589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0" y="2623127"/>
            <a:ext cx="9144000" cy="371757"/>
          </a:xfrm>
          <a:prstGeom prst="rect">
            <a:avLst/>
          </a:prstGeom>
          <a:solidFill>
            <a:schemeClr val="tx2">
              <a:alpha val="8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0" y="1639486"/>
            <a:ext cx="9144000" cy="98364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2165917"/>
            <a:ext cx="1931799" cy="0"/>
          </a:xfrm>
          <a:prstGeom prst="line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itle 3"/>
          <p:cNvSpPr>
            <a:spLocks noGrp="1"/>
          </p:cNvSpPr>
          <p:nvPr>
            <p:ph type="title"/>
          </p:nvPr>
        </p:nvSpPr>
        <p:spPr>
          <a:xfrm>
            <a:off x="258056" y="230188"/>
            <a:ext cx="5171003" cy="923330"/>
          </a:xfr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DCD58"/>
                </a:solidFill>
              </a:rPr>
              <a:t>Solar+Storage+EVcharging paid by ISO &amp; utility programs:</a:t>
            </a:r>
            <a:br>
              <a:rPr lang="en-US" dirty="0">
                <a:solidFill>
                  <a:srgbClr val="3DCD58"/>
                </a:solidFill>
              </a:rPr>
            </a:br>
            <a:endParaRPr lang="en-US" dirty="0">
              <a:solidFill>
                <a:srgbClr val="3DCD58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25385" y="2623128"/>
            <a:ext cx="882617" cy="399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accent1"/>
                </a:solidFill>
              </a:rPr>
              <a:t>Flexible</a:t>
            </a:r>
            <a:br>
              <a:rPr lang="en-US" sz="1100" dirty="0">
                <a:solidFill>
                  <a:schemeClr val="accent1"/>
                </a:solidFill>
              </a:rPr>
            </a:br>
            <a:r>
              <a:rPr lang="en-US" sz="1100" dirty="0">
                <a:solidFill>
                  <a:schemeClr val="accent1"/>
                </a:solidFill>
              </a:rPr>
              <a:t>Generation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720556" y="2623128"/>
            <a:ext cx="2257408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accent1"/>
                </a:solidFill>
              </a:rPr>
              <a:t>Interconnections,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accent1"/>
                </a:solidFill>
              </a:rPr>
              <a:t>New Infrastructures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4397390" y="2623128"/>
            <a:ext cx="2324366" cy="3998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accent1"/>
                </a:solidFill>
              </a:rPr>
              <a:t>Demand Response </a:t>
            </a:r>
          </a:p>
          <a:p>
            <a:pPr algn="ctr">
              <a:lnSpc>
                <a:spcPct val="90000"/>
              </a:lnSpc>
            </a:pPr>
            <a:r>
              <a:rPr lang="en-US" sz="1100" dirty="0">
                <a:solidFill>
                  <a:schemeClr val="accent1"/>
                </a:solidFill>
              </a:rPr>
              <a:t>Active Customer, Prosumers</a:t>
            </a:r>
          </a:p>
        </p:txBody>
      </p:sp>
      <p:sp>
        <p:nvSpPr>
          <p:cNvPr id="27" name="Rectangle 26"/>
          <p:cNvSpPr/>
          <p:nvPr/>
        </p:nvSpPr>
        <p:spPr>
          <a:xfrm>
            <a:off x="6587698" y="2623128"/>
            <a:ext cx="710451" cy="3998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accent1"/>
                </a:solidFill>
              </a:rPr>
              <a:t>Energy</a:t>
            </a:r>
          </a:p>
          <a:p>
            <a:pPr algn="ctr">
              <a:lnSpc>
                <a:spcPct val="90000"/>
              </a:lnSpc>
            </a:pPr>
            <a:r>
              <a:rPr lang="en-US" sz="1100" b="1" dirty="0">
                <a:solidFill>
                  <a:schemeClr val="accent1"/>
                </a:solidFill>
              </a:rPr>
              <a:t>Storage</a:t>
            </a:r>
          </a:p>
        </p:txBody>
      </p:sp>
      <p:sp>
        <p:nvSpPr>
          <p:cNvPr id="37" name="Rectangle 36"/>
          <p:cNvSpPr/>
          <p:nvPr/>
        </p:nvSpPr>
        <p:spPr>
          <a:xfrm>
            <a:off x="1607476" y="3022981"/>
            <a:ext cx="29768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chemeClr val="bg2"/>
                </a:solidFill>
              </a:rPr>
              <a:t>Reinforcing the current centralized model</a:t>
            </a:r>
          </a:p>
          <a:p>
            <a:pPr algn="ctr"/>
            <a:r>
              <a:rPr lang="en-US" sz="1100" b="1" dirty="0">
                <a:solidFill>
                  <a:schemeClr val="bg2"/>
                </a:solidFill>
              </a:rPr>
              <a:t>High CAPEX intensity</a:t>
            </a:r>
          </a:p>
        </p:txBody>
      </p:sp>
      <p:sp>
        <p:nvSpPr>
          <p:cNvPr id="38" name="Rectangle 37"/>
          <p:cNvSpPr/>
          <p:nvPr/>
        </p:nvSpPr>
        <p:spPr>
          <a:xfrm>
            <a:off x="4728385" y="3017018"/>
            <a:ext cx="261746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b="1" dirty="0">
                <a:solidFill>
                  <a:srgbClr val="3DCD58"/>
                </a:solidFill>
              </a:rPr>
              <a:t>Creating a new decentralized model</a:t>
            </a:r>
          </a:p>
          <a:p>
            <a:pPr algn="ctr"/>
            <a:r>
              <a:rPr lang="en-US" sz="1100" b="1" dirty="0">
                <a:solidFill>
                  <a:srgbClr val="3DCD58"/>
                </a:solidFill>
              </a:rPr>
              <a:t>Lower CAPEX intensity</a:t>
            </a:r>
          </a:p>
        </p:txBody>
      </p:sp>
      <p:sp>
        <p:nvSpPr>
          <p:cNvPr id="39" name="Rectangle 38"/>
          <p:cNvSpPr/>
          <p:nvPr/>
        </p:nvSpPr>
        <p:spPr>
          <a:xfrm>
            <a:off x="0" y="3735825"/>
            <a:ext cx="9144000" cy="307777"/>
          </a:xfrm>
          <a:prstGeom prst="rect">
            <a:avLst/>
          </a:prstGeom>
          <a:solidFill>
            <a:srgbClr val="3DCD58"/>
          </a:solidFill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kern="0" dirty="0">
                <a:solidFill>
                  <a:srgbClr val="FFFFFF"/>
                </a:solidFill>
              </a:rPr>
              <a:t>Energy storage looks as the best alternative: Non invasive, Less expensive, scalable</a:t>
            </a:r>
          </a:p>
        </p:txBody>
      </p:sp>
      <p:cxnSp>
        <p:nvCxnSpPr>
          <p:cNvPr id="40" name="Straight Connector 39"/>
          <p:cNvCxnSpPr/>
          <p:nvPr/>
        </p:nvCxnSpPr>
        <p:spPr>
          <a:xfrm flipV="1">
            <a:off x="1668636" y="3465992"/>
            <a:ext cx="2862017" cy="3753"/>
          </a:xfrm>
          <a:prstGeom prst="line">
            <a:avLst/>
          </a:prstGeom>
          <a:ln w="9525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41" idx="1"/>
          </p:cNvCxnSpPr>
          <p:nvPr/>
        </p:nvCxnSpPr>
        <p:spPr>
          <a:xfrm>
            <a:off x="5833410" y="2165917"/>
            <a:ext cx="863042" cy="0"/>
          </a:xfrm>
          <a:prstGeom prst="line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1" name="Picture 40" descr="SE_pictogram_battery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96452" y="1772383"/>
            <a:ext cx="449753" cy="787067"/>
          </a:xfrm>
          <a:prstGeom prst="rect">
            <a:avLst/>
          </a:prstGeom>
        </p:spPr>
      </p:pic>
      <p:pic>
        <p:nvPicPr>
          <p:cNvPr id="43" name="Picture 42" descr="SE_pictogram_OG_Refinery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9318" y="1766128"/>
            <a:ext cx="777940" cy="699873"/>
          </a:xfrm>
          <a:prstGeom prst="rect">
            <a:avLst/>
          </a:prstGeom>
        </p:spPr>
      </p:pic>
      <p:pic>
        <p:nvPicPr>
          <p:cNvPr id="45" name="Picture 44" descr="SE_pictogram_Hydro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83906" y="1742567"/>
            <a:ext cx="794286" cy="793719"/>
          </a:xfrm>
          <a:prstGeom prst="rect">
            <a:avLst/>
          </a:prstGeom>
        </p:spPr>
      </p:pic>
      <p:cxnSp>
        <p:nvCxnSpPr>
          <p:cNvPr id="49" name="Straight Connector 48"/>
          <p:cNvCxnSpPr/>
          <p:nvPr/>
        </p:nvCxnSpPr>
        <p:spPr>
          <a:xfrm flipV="1">
            <a:off x="4277032" y="2165917"/>
            <a:ext cx="937679" cy="1726"/>
          </a:xfrm>
          <a:prstGeom prst="line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>
            <a:off x="2581695" y="2165917"/>
            <a:ext cx="921823" cy="0"/>
          </a:xfrm>
          <a:prstGeom prst="line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1668636" y="2623128"/>
            <a:ext cx="0" cy="842866"/>
          </a:xfrm>
          <a:prstGeom prst="line">
            <a:avLst/>
          </a:prstGeom>
          <a:ln w="9525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/>
          <p:cNvCxnSpPr/>
          <p:nvPr/>
        </p:nvCxnSpPr>
        <p:spPr>
          <a:xfrm flipV="1">
            <a:off x="4530653" y="2623126"/>
            <a:ext cx="0" cy="842868"/>
          </a:xfrm>
          <a:prstGeom prst="line">
            <a:avLst/>
          </a:prstGeom>
          <a:ln w="9525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7128319" y="2165917"/>
            <a:ext cx="2053692" cy="0"/>
          </a:xfrm>
          <a:prstGeom prst="line">
            <a:avLst/>
          </a:prstGeom>
          <a:ln w="38100" cmpd="sng">
            <a:solidFill>
              <a:srgbClr val="FFFFFF"/>
            </a:solidFill>
            <a:headEnd type="none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/>
          <p:nvPr/>
        </p:nvCxnSpPr>
        <p:spPr>
          <a:xfrm flipV="1">
            <a:off x="4602941" y="3465992"/>
            <a:ext cx="2862017" cy="3753"/>
          </a:xfrm>
          <a:prstGeom prst="line">
            <a:avLst/>
          </a:prstGeom>
          <a:ln w="9525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/>
          <p:cNvCxnSpPr/>
          <p:nvPr/>
        </p:nvCxnSpPr>
        <p:spPr>
          <a:xfrm flipV="1">
            <a:off x="4602941" y="2623128"/>
            <a:ext cx="0" cy="842866"/>
          </a:xfrm>
          <a:prstGeom prst="line">
            <a:avLst/>
          </a:prstGeom>
          <a:ln w="9525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/>
          <p:cNvCxnSpPr/>
          <p:nvPr/>
        </p:nvCxnSpPr>
        <p:spPr>
          <a:xfrm flipV="1">
            <a:off x="7464958" y="2623126"/>
            <a:ext cx="0" cy="842868"/>
          </a:xfrm>
          <a:prstGeom prst="line">
            <a:avLst/>
          </a:prstGeom>
          <a:ln w="9525" cap="rnd" cmpd="sng">
            <a:solidFill>
              <a:schemeClr val="bg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9" name="Group 28"/>
          <p:cNvGrpSpPr/>
          <p:nvPr/>
        </p:nvGrpSpPr>
        <p:grpSpPr>
          <a:xfrm>
            <a:off x="3286200" y="1772383"/>
            <a:ext cx="1200740" cy="790520"/>
            <a:chOff x="3253322" y="1772383"/>
            <a:chExt cx="1200740" cy="790520"/>
          </a:xfrm>
        </p:grpSpPr>
        <p:pic>
          <p:nvPicPr>
            <p:cNvPr id="30" name="Picture 29" descr="SE_pictogram_HighVoltTransmissionLin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50136" y="1772383"/>
              <a:ext cx="603926" cy="790520"/>
            </a:xfrm>
            <a:prstGeom prst="rect">
              <a:avLst/>
            </a:prstGeom>
          </p:spPr>
        </p:pic>
        <p:pic>
          <p:nvPicPr>
            <p:cNvPr id="31" name="Picture 30" descr="SE_pictogram_HighVoltTransmissionLines.pn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53322" y="1772383"/>
              <a:ext cx="603926" cy="790520"/>
            </a:xfrm>
            <a:prstGeom prst="rect">
              <a:avLst/>
            </a:prstGeom>
          </p:spPr>
        </p:pic>
      </p:grpSp>
      <p:pic>
        <p:nvPicPr>
          <p:cNvPr id="32" name="Picture 31" descr="schneider_LIO_Life-Green_RG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20598" y="-11224"/>
            <a:ext cx="3723403" cy="165070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17235" y="4458378"/>
            <a:ext cx="1231499" cy="6523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43901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" descr="1-PV BOX ST FRONT ES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74356" y="3473098"/>
            <a:ext cx="2983375" cy="1265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615553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Different methods &amp; options enable installation in all geographies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and environmental conditions…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58057" y="1203325"/>
            <a:ext cx="4055107" cy="2531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1200" b="1" dirty="0">
                <a:solidFill>
                  <a:srgbClr val="3DCD58"/>
                </a:solidFill>
              </a:rPr>
              <a:t>ES box ST+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540kVA to 2.04MVA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For Conext Core XC ES inverters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IEC 62271-202 compliant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Containerized, optimized to reduce the cost of long haul shipment by sea or rail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3 compartments: low voltage, transformer and MV switchgear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2 doors in the LV compartment to comply with most stringent Occupational Health &amp; safety rules</a:t>
            </a:r>
          </a:p>
          <a:p>
            <a:pPr marL="171450" indent="-17145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Optional integrated filtering units for desert, coastal, </a:t>
            </a:r>
            <a:br>
              <a:rPr lang="en-US" sz="1100" dirty="0">
                <a:solidFill>
                  <a:srgbClr val="626469"/>
                </a:solidFill>
              </a:rPr>
            </a:br>
            <a:r>
              <a:rPr lang="en-US" sz="1100" dirty="0">
                <a:solidFill>
                  <a:srgbClr val="626469"/>
                </a:solidFill>
              </a:rPr>
              <a:t>or tropical environments</a:t>
            </a:r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6221227" y="4280006"/>
            <a:ext cx="1371600" cy="274320"/>
          </a:xfrm>
          <a:custGeom>
            <a:avLst/>
            <a:gdLst/>
            <a:ahLst/>
            <a:cxnLst>
              <a:cxn ang="0">
                <a:pos x="1819" y="0"/>
              </a:cxn>
              <a:cxn ang="0">
                <a:pos x="83" y="0"/>
              </a:cxn>
              <a:cxn ang="0">
                <a:pos x="51" y="7"/>
              </a:cxn>
              <a:cxn ang="0">
                <a:pos x="25" y="24"/>
              </a:cxn>
              <a:cxn ang="0">
                <a:pos x="7" y="51"/>
              </a:cxn>
              <a:cxn ang="0">
                <a:pos x="0" y="83"/>
              </a:cxn>
              <a:cxn ang="0">
                <a:pos x="0" y="467"/>
              </a:cxn>
              <a:cxn ang="0">
                <a:pos x="7" y="499"/>
              </a:cxn>
              <a:cxn ang="0">
                <a:pos x="25" y="525"/>
              </a:cxn>
              <a:cxn ang="0">
                <a:pos x="51" y="543"/>
              </a:cxn>
              <a:cxn ang="0">
                <a:pos x="83" y="549"/>
              </a:cxn>
              <a:cxn ang="0">
                <a:pos x="1819" y="549"/>
              </a:cxn>
              <a:cxn ang="0">
                <a:pos x="1851" y="543"/>
              </a:cxn>
              <a:cxn ang="0">
                <a:pos x="1877" y="525"/>
              </a:cxn>
              <a:cxn ang="0">
                <a:pos x="1895" y="499"/>
              </a:cxn>
              <a:cxn ang="0">
                <a:pos x="1901" y="467"/>
              </a:cxn>
              <a:cxn ang="0">
                <a:pos x="1901" y="83"/>
              </a:cxn>
              <a:cxn ang="0">
                <a:pos x="1895" y="51"/>
              </a:cxn>
              <a:cxn ang="0">
                <a:pos x="1877" y="24"/>
              </a:cxn>
              <a:cxn ang="0">
                <a:pos x="1851" y="7"/>
              </a:cxn>
              <a:cxn ang="0">
                <a:pos x="1819" y="0"/>
              </a:cxn>
            </a:cxnLst>
            <a:rect l="0" t="0" r="r" b="b"/>
            <a:pathLst>
              <a:path w="1901" h="549">
                <a:moveTo>
                  <a:pt x="1819" y="0"/>
                </a:moveTo>
                <a:lnTo>
                  <a:pt x="83" y="0"/>
                </a:lnTo>
                <a:lnTo>
                  <a:pt x="51" y="7"/>
                </a:lnTo>
                <a:lnTo>
                  <a:pt x="25" y="24"/>
                </a:lnTo>
                <a:lnTo>
                  <a:pt x="7" y="51"/>
                </a:lnTo>
                <a:lnTo>
                  <a:pt x="0" y="83"/>
                </a:lnTo>
                <a:lnTo>
                  <a:pt x="0" y="467"/>
                </a:lnTo>
                <a:lnTo>
                  <a:pt x="7" y="499"/>
                </a:lnTo>
                <a:lnTo>
                  <a:pt x="25" y="525"/>
                </a:lnTo>
                <a:lnTo>
                  <a:pt x="51" y="543"/>
                </a:lnTo>
                <a:lnTo>
                  <a:pt x="83" y="549"/>
                </a:lnTo>
                <a:lnTo>
                  <a:pt x="1819" y="549"/>
                </a:lnTo>
                <a:lnTo>
                  <a:pt x="1851" y="543"/>
                </a:lnTo>
                <a:lnTo>
                  <a:pt x="1877" y="525"/>
                </a:lnTo>
                <a:lnTo>
                  <a:pt x="1895" y="499"/>
                </a:lnTo>
                <a:lnTo>
                  <a:pt x="1901" y="467"/>
                </a:lnTo>
                <a:lnTo>
                  <a:pt x="1901" y="83"/>
                </a:lnTo>
                <a:lnTo>
                  <a:pt x="1895" y="51"/>
                </a:lnTo>
                <a:lnTo>
                  <a:pt x="1877" y="24"/>
                </a:lnTo>
                <a:lnTo>
                  <a:pt x="1851" y="7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Grid</a:t>
            </a:r>
          </a:p>
        </p:txBody>
      </p:sp>
      <p:grpSp>
        <p:nvGrpSpPr>
          <p:cNvPr id="62" name="Group 53"/>
          <p:cNvGrpSpPr>
            <a:grpSpLocks/>
          </p:cNvGrpSpPr>
          <p:nvPr/>
        </p:nvGrpSpPr>
        <p:grpSpPr bwMode="auto">
          <a:xfrm>
            <a:off x="6221227" y="896720"/>
            <a:ext cx="1371600" cy="274320"/>
            <a:chOff x="3746" y="3030"/>
            <a:chExt cx="1901" cy="549"/>
          </a:xfrm>
        </p:grpSpPr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3746" y="3030"/>
              <a:ext cx="1901" cy="549"/>
            </a:xfrm>
            <a:custGeom>
              <a:avLst/>
              <a:gdLst/>
              <a:ahLst/>
              <a:cxnLst>
                <a:cxn ang="0">
                  <a:pos x="1819" y="0"/>
                </a:cxn>
                <a:cxn ang="0">
                  <a:pos x="83" y="0"/>
                </a:cxn>
                <a:cxn ang="0">
                  <a:pos x="51" y="7"/>
                </a:cxn>
                <a:cxn ang="0">
                  <a:pos x="25" y="24"/>
                </a:cxn>
                <a:cxn ang="0">
                  <a:pos x="7" y="51"/>
                </a:cxn>
                <a:cxn ang="0">
                  <a:pos x="0" y="83"/>
                </a:cxn>
                <a:cxn ang="0">
                  <a:pos x="0" y="467"/>
                </a:cxn>
                <a:cxn ang="0">
                  <a:pos x="7" y="499"/>
                </a:cxn>
                <a:cxn ang="0">
                  <a:pos x="25" y="525"/>
                </a:cxn>
                <a:cxn ang="0">
                  <a:pos x="51" y="543"/>
                </a:cxn>
                <a:cxn ang="0">
                  <a:pos x="83" y="549"/>
                </a:cxn>
                <a:cxn ang="0">
                  <a:pos x="1819" y="549"/>
                </a:cxn>
                <a:cxn ang="0">
                  <a:pos x="1851" y="543"/>
                </a:cxn>
                <a:cxn ang="0">
                  <a:pos x="1877" y="525"/>
                </a:cxn>
                <a:cxn ang="0">
                  <a:pos x="1895" y="499"/>
                </a:cxn>
                <a:cxn ang="0">
                  <a:pos x="1901" y="467"/>
                </a:cxn>
                <a:cxn ang="0">
                  <a:pos x="1901" y="83"/>
                </a:cxn>
                <a:cxn ang="0">
                  <a:pos x="1895" y="51"/>
                </a:cxn>
                <a:cxn ang="0">
                  <a:pos x="1877" y="24"/>
                </a:cxn>
                <a:cxn ang="0">
                  <a:pos x="1851" y="7"/>
                </a:cxn>
                <a:cxn ang="0">
                  <a:pos x="1819" y="0"/>
                </a:cxn>
              </a:cxnLst>
              <a:rect l="0" t="0" r="r" b="b"/>
              <a:pathLst>
                <a:path w="1901" h="549">
                  <a:moveTo>
                    <a:pt x="1819" y="0"/>
                  </a:moveTo>
                  <a:lnTo>
                    <a:pt x="83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0" y="467"/>
                  </a:lnTo>
                  <a:lnTo>
                    <a:pt x="7" y="499"/>
                  </a:lnTo>
                  <a:lnTo>
                    <a:pt x="25" y="525"/>
                  </a:lnTo>
                  <a:lnTo>
                    <a:pt x="51" y="543"/>
                  </a:lnTo>
                  <a:lnTo>
                    <a:pt x="83" y="549"/>
                  </a:lnTo>
                  <a:lnTo>
                    <a:pt x="1819" y="549"/>
                  </a:lnTo>
                  <a:lnTo>
                    <a:pt x="1851" y="543"/>
                  </a:lnTo>
                  <a:lnTo>
                    <a:pt x="1877" y="525"/>
                  </a:lnTo>
                  <a:lnTo>
                    <a:pt x="1895" y="499"/>
                  </a:lnTo>
                  <a:lnTo>
                    <a:pt x="1901" y="467"/>
                  </a:lnTo>
                  <a:lnTo>
                    <a:pt x="1901" y="83"/>
                  </a:lnTo>
                  <a:lnTo>
                    <a:pt x="1895" y="51"/>
                  </a:lnTo>
                  <a:lnTo>
                    <a:pt x="1877" y="24"/>
                  </a:lnTo>
                  <a:lnTo>
                    <a:pt x="1851" y="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39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3746" y="3030"/>
              <a:ext cx="1901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en-US" sz="9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Battery container</a:t>
              </a:r>
              <a:endParaRPr lang="en-US" sz="27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52199" y="1171041"/>
            <a:ext cx="3057658" cy="3124593"/>
            <a:chOff x="5252199" y="1112521"/>
            <a:chExt cx="3057658" cy="3124593"/>
          </a:xfrm>
        </p:grpSpPr>
        <p:sp>
          <p:nvSpPr>
            <p:cNvPr id="100" name="Rectangle 99"/>
            <p:cNvSpPr/>
            <p:nvPr/>
          </p:nvSpPr>
          <p:spPr>
            <a:xfrm>
              <a:off x="5502097" y="1281669"/>
              <a:ext cx="2807760" cy="27681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1"/>
            <p:cNvGrpSpPr>
              <a:grpSpLocks/>
            </p:cNvGrpSpPr>
            <p:nvPr/>
          </p:nvGrpSpPr>
          <p:grpSpPr bwMode="auto">
            <a:xfrm>
              <a:off x="6172882" y="1826299"/>
              <a:ext cx="1488104" cy="145952"/>
              <a:chOff x="3911" y="-558"/>
              <a:chExt cx="1584" cy="2"/>
            </a:xfrm>
          </p:grpSpPr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3911" y="-558"/>
                <a:ext cx="158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1" y="0"/>
                  </a:cxn>
                </a:cxnLst>
                <a:rect l="0" t="0" r="r" b="b"/>
                <a:pathLst>
                  <a:path w="1551">
                    <a:moveTo>
                      <a:pt x="0" y="0"/>
                    </a:moveTo>
                    <a:lnTo>
                      <a:pt x="1551" y="0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6172882" y="1826300"/>
              <a:ext cx="1924" cy="1113750"/>
              <a:chOff x="3911" y="-558"/>
              <a:chExt cx="2" cy="1623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3911" y="-558"/>
                <a:ext cx="2" cy="16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23"/>
                  </a:cxn>
                </a:cxnLst>
                <a:rect l="0" t="0" r="r" b="b"/>
                <a:pathLst>
                  <a:path h="1623">
                    <a:moveTo>
                      <a:pt x="0" y="0"/>
                    </a:moveTo>
                    <a:lnTo>
                      <a:pt x="0" y="1623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7659248" y="1826300"/>
              <a:ext cx="1924" cy="1113750"/>
              <a:chOff x="5462" y="-558"/>
              <a:chExt cx="2" cy="1623"/>
            </a:xfrm>
          </p:grpSpPr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5462" y="-558"/>
                <a:ext cx="2" cy="16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23"/>
                  </a:cxn>
                </a:cxnLst>
                <a:rect l="0" t="0" r="r" b="b"/>
                <a:pathLst>
                  <a:path h="1623">
                    <a:moveTo>
                      <a:pt x="0" y="0"/>
                    </a:moveTo>
                    <a:lnTo>
                      <a:pt x="0" y="1623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7460251" y="1900413"/>
              <a:ext cx="387250" cy="949055"/>
              <a:chOff x="5188" y="-450"/>
              <a:chExt cx="549" cy="1383"/>
            </a:xfrm>
            <a:solidFill>
              <a:srgbClr val="3DCD58"/>
            </a:solidFill>
          </p:grpSpPr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5188" y="-450"/>
                <a:ext cx="549" cy="138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82" y="0"/>
                  </a:cxn>
                  <a:cxn ang="0">
                    <a:pos x="50" y="7"/>
                  </a:cxn>
                  <a:cxn ang="0">
                    <a:pos x="24" y="25"/>
                  </a:cxn>
                  <a:cxn ang="0">
                    <a:pos x="6" y="51"/>
                  </a:cxn>
                  <a:cxn ang="0">
                    <a:pos x="0" y="83"/>
                  </a:cxn>
                  <a:cxn ang="0">
                    <a:pos x="0" y="1301"/>
                  </a:cxn>
                  <a:cxn ang="0">
                    <a:pos x="6" y="1333"/>
                  </a:cxn>
                  <a:cxn ang="0">
                    <a:pos x="24" y="1359"/>
                  </a:cxn>
                  <a:cxn ang="0">
                    <a:pos x="50" y="1377"/>
                  </a:cxn>
                  <a:cxn ang="0">
                    <a:pos x="82" y="1383"/>
                  </a:cxn>
                  <a:cxn ang="0">
                    <a:pos x="466" y="1383"/>
                  </a:cxn>
                  <a:cxn ang="0">
                    <a:pos x="498" y="1377"/>
                  </a:cxn>
                  <a:cxn ang="0">
                    <a:pos x="524" y="1359"/>
                  </a:cxn>
                  <a:cxn ang="0">
                    <a:pos x="542" y="1333"/>
                  </a:cxn>
                  <a:cxn ang="0">
                    <a:pos x="549" y="1301"/>
                  </a:cxn>
                  <a:cxn ang="0">
                    <a:pos x="549" y="83"/>
                  </a:cxn>
                  <a:cxn ang="0">
                    <a:pos x="542" y="51"/>
                  </a:cxn>
                  <a:cxn ang="0">
                    <a:pos x="524" y="25"/>
                  </a:cxn>
                  <a:cxn ang="0">
                    <a:pos x="498" y="7"/>
                  </a:cxn>
                  <a:cxn ang="0">
                    <a:pos x="466" y="0"/>
                  </a:cxn>
                </a:cxnLst>
                <a:rect l="0" t="0" r="r" b="b"/>
                <a:pathLst>
                  <a:path w="549" h="1383">
                    <a:moveTo>
                      <a:pt x="466" y="0"/>
                    </a:moveTo>
                    <a:lnTo>
                      <a:pt x="82" y="0"/>
                    </a:lnTo>
                    <a:lnTo>
                      <a:pt x="50" y="7"/>
                    </a:lnTo>
                    <a:lnTo>
                      <a:pt x="24" y="25"/>
                    </a:lnTo>
                    <a:lnTo>
                      <a:pt x="6" y="51"/>
                    </a:lnTo>
                    <a:lnTo>
                      <a:pt x="0" y="83"/>
                    </a:lnTo>
                    <a:lnTo>
                      <a:pt x="0" y="1301"/>
                    </a:lnTo>
                    <a:lnTo>
                      <a:pt x="6" y="1333"/>
                    </a:lnTo>
                    <a:lnTo>
                      <a:pt x="24" y="1359"/>
                    </a:lnTo>
                    <a:lnTo>
                      <a:pt x="50" y="1377"/>
                    </a:lnTo>
                    <a:lnTo>
                      <a:pt x="82" y="1383"/>
                    </a:lnTo>
                    <a:lnTo>
                      <a:pt x="466" y="1383"/>
                    </a:lnTo>
                    <a:lnTo>
                      <a:pt x="498" y="1377"/>
                    </a:lnTo>
                    <a:lnTo>
                      <a:pt x="524" y="1359"/>
                    </a:lnTo>
                    <a:lnTo>
                      <a:pt x="542" y="1333"/>
                    </a:lnTo>
                    <a:lnTo>
                      <a:pt x="549" y="1301"/>
                    </a:lnTo>
                    <a:lnTo>
                      <a:pt x="549" y="83"/>
                    </a:lnTo>
                    <a:lnTo>
                      <a:pt x="542" y="51"/>
                    </a:lnTo>
                    <a:lnTo>
                      <a:pt x="524" y="25"/>
                    </a:lnTo>
                    <a:lnTo>
                      <a:pt x="498" y="7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Inverter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6167029" y="2940049"/>
              <a:ext cx="532042" cy="1372"/>
              <a:chOff x="3911" y="1065"/>
              <a:chExt cx="553" cy="2"/>
            </a:xfrm>
          </p:grpSpPr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911" y="1065"/>
                <a:ext cx="5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3" y="0"/>
                  </a:cxn>
                </a:cxnLst>
                <a:rect l="0" t="0" r="r" b="b"/>
                <a:pathLst>
                  <a:path w="553">
                    <a:moveTo>
                      <a:pt x="0" y="0"/>
                    </a:moveTo>
                    <a:lnTo>
                      <a:pt x="553" y="0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7099865" y="2940049"/>
              <a:ext cx="567160" cy="58806"/>
              <a:chOff x="4911" y="1065"/>
              <a:chExt cx="553" cy="2"/>
            </a:xfrm>
          </p:grpSpPr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4911" y="1065"/>
                <a:ext cx="5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3" y="0"/>
                  </a:cxn>
                </a:cxnLst>
                <a:rect l="0" t="0" r="r" b="b"/>
                <a:pathLst>
                  <a:path w="553">
                    <a:moveTo>
                      <a:pt x="0" y="0"/>
                    </a:moveTo>
                    <a:lnTo>
                      <a:pt x="553" y="0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6699071" y="2938677"/>
              <a:ext cx="1924" cy="206555"/>
              <a:chOff x="4464" y="1063"/>
              <a:chExt cx="2" cy="301"/>
            </a:xfrm>
          </p:grpSpPr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4464" y="1063"/>
                <a:ext cx="2" cy="3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1"/>
                  </a:cxn>
                </a:cxnLst>
                <a:rect l="0" t="0" r="r" b="b"/>
                <a:pathLst>
                  <a:path h="301">
                    <a:moveTo>
                      <a:pt x="0" y="0"/>
                    </a:moveTo>
                    <a:lnTo>
                      <a:pt x="0" y="301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7099865" y="2940049"/>
              <a:ext cx="1924" cy="351349"/>
              <a:chOff x="4911" y="1065"/>
              <a:chExt cx="2" cy="512"/>
            </a:xfrm>
          </p:grpSpPr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4911" y="1065"/>
                <a:ext cx="2" cy="5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2"/>
                  </a:cxn>
                </a:cxnLst>
                <a:rect l="0" t="0" r="r" b="b"/>
                <a:pathLst>
                  <a:path h="512">
                    <a:moveTo>
                      <a:pt x="0" y="0"/>
                    </a:moveTo>
                    <a:lnTo>
                      <a:pt x="0" y="512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rot="16200000">
              <a:off x="4859386" y="2448426"/>
              <a:ext cx="1024164" cy="238537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ENCLOSURE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907445" y="1112521"/>
              <a:ext cx="0" cy="906546"/>
            </a:xfrm>
            <a:prstGeom prst="straightConnector1">
              <a:avLst/>
            </a:prstGeom>
            <a:ln w="12700" cap="rnd">
              <a:solidFill>
                <a:srgbClr val="4F5156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907445" y="2327126"/>
              <a:ext cx="0" cy="1909988"/>
            </a:xfrm>
            <a:prstGeom prst="straightConnector1">
              <a:avLst/>
            </a:prstGeom>
            <a:ln w="12700" cap="rnd">
              <a:solidFill>
                <a:srgbClr val="4F5156"/>
              </a:solidFill>
              <a:headEnd type="triangle" w="med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596854" y="2998855"/>
              <a:ext cx="777240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ES</a:t>
              </a:r>
            </a:p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Control 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475713" y="2998855"/>
              <a:ext cx="868263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LV/MV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Padmount Transformer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403179" y="2998855"/>
              <a:ext cx="827305" cy="457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LV/MV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Transformer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(Optional)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596854" y="3517631"/>
              <a:ext cx="777240" cy="457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Filter Box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(Optional)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88870" y="3517631"/>
              <a:ext cx="828794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MV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Switchgear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03178" y="3517631"/>
              <a:ext cx="827305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Auxiliary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Power</a:t>
              </a: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5945873" y="1354923"/>
              <a:ext cx="1878217" cy="376740"/>
            </a:xfrm>
            <a:custGeom>
              <a:avLst/>
              <a:gdLst/>
              <a:ahLst/>
              <a:cxnLst>
                <a:cxn ang="0">
                  <a:pos x="1819" y="0"/>
                </a:cxn>
                <a:cxn ang="0">
                  <a:pos x="83" y="0"/>
                </a:cxn>
                <a:cxn ang="0">
                  <a:pos x="51" y="7"/>
                </a:cxn>
                <a:cxn ang="0">
                  <a:pos x="25" y="24"/>
                </a:cxn>
                <a:cxn ang="0">
                  <a:pos x="7" y="51"/>
                </a:cxn>
                <a:cxn ang="0">
                  <a:pos x="0" y="83"/>
                </a:cxn>
                <a:cxn ang="0">
                  <a:pos x="0" y="467"/>
                </a:cxn>
                <a:cxn ang="0">
                  <a:pos x="7" y="499"/>
                </a:cxn>
                <a:cxn ang="0">
                  <a:pos x="25" y="525"/>
                </a:cxn>
                <a:cxn ang="0">
                  <a:pos x="51" y="543"/>
                </a:cxn>
                <a:cxn ang="0">
                  <a:pos x="83" y="549"/>
                </a:cxn>
                <a:cxn ang="0">
                  <a:pos x="1819" y="549"/>
                </a:cxn>
                <a:cxn ang="0">
                  <a:pos x="1851" y="543"/>
                </a:cxn>
                <a:cxn ang="0">
                  <a:pos x="1877" y="525"/>
                </a:cxn>
                <a:cxn ang="0">
                  <a:pos x="1895" y="499"/>
                </a:cxn>
                <a:cxn ang="0">
                  <a:pos x="1901" y="467"/>
                </a:cxn>
                <a:cxn ang="0">
                  <a:pos x="1901" y="83"/>
                </a:cxn>
                <a:cxn ang="0">
                  <a:pos x="1895" y="51"/>
                </a:cxn>
                <a:cxn ang="0">
                  <a:pos x="1877" y="24"/>
                </a:cxn>
                <a:cxn ang="0">
                  <a:pos x="1851" y="7"/>
                </a:cxn>
                <a:cxn ang="0">
                  <a:pos x="1819" y="0"/>
                </a:cxn>
              </a:cxnLst>
              <a:rect l="0" t="0" r="r" b="b"/>
              <a:pathLst>
                <a:path w="1901" h="549">
                  <a:moveTo>
                    <a:pt x="1819" y="0"/>
                  </a:moveTo>
                  <a:lnTo>
                    <a:pt x="83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0" y="467"/>
                  </a:lnTo>
                  <a:lnTo>
                    <a:pt x="7" y="499"/>
                  </a:lnTo>
                  <a:lnTo>
                    <a:pt x="25" y="525"/>
                  </a:lnTo>
                  <a:lnTo>
                    <a:pt x="51" y="543"/>
                  </a:lnTo>
                  <a:lnTo>
                    <a:pt x="83" y="549"/>
                  </a:lnTo>
                  <a:lnTo>
                    <a:pt x="1819" y="549"/>
                  </a:lnTo>
                  <a:lnTo>
                    <a:pt x="1851" y="543"/>
                  </a:lnTo>
                  <a:lnTo>
                    <a:pt x="1877" y="525"/>
                  </a:lnTo>
                  <a:lnTo>
                    <a:pt x="1895" y="499"/>
                  </a:lnTo>
                  <a:lnTo>
                    <a:pt x="1901" y="467"/>
                  </a:lnTo>
                  <a:lnTo>
                    <a:pt x="1901" y="83"/>
                  </a:lnTo>
                  <a:lnTo>
                    <a:pt x="1895" y="51"/>
                  </a:lnTo>
                  <a:lnTo>
                    <a:pt x="1877" y="24"/>
                  </a:lnTo>
                  <a:lnTo>
                    <a:pt x="1851" y="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3DC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Battery Combiner</a:t>
              </a:r>
            </a:p>
          </p:txBody>
        </p:sp>
        <p:grpSp>
          <p:nvGrpSpPr>
            <p:cNvPr id="93" name="Group 21"/>
            <p:cNvGrpSpPr>
              <a:grpSpLocks/>
            </p:cNvGrpSpPr>
            <p:nvPr/>
          </p:nvGrpSpPr>
          <p:grpSpPr bwMode="auto">
            <a:xfrm>
              <a:off x="6714768" y="1900413"/>
              <a:ext cx="387250" cy="949055"/>
              <a:chOff x="5188" y="-450"/>
              <a:chExt cx="549" cy="1383"/>
            </a:xfrm>
            <a:solidFill>
              <a:srgbClr val="3DCD58"/>
            </a:solidFill>
          </p:grpSpPr>
          <p:sp>
            <p:nvSpPr>
              <p:cNvPr id="94" name="Freeform 22"/>
              <p:cNvSpPr>
                <a:spLocks/>
              </p:cNvSpPr>
              <p:nvPr/>
            </p:nvSpPr>
            <p:spPr bwMode="auto">
              <a:xfrm>
                <a:off x="5188" y="-450"/>
                <a:ext cx="549" cy="138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82" y="0"/>
                  </a:cxn>
                  <a:cxn ang="0">
                    <a:pos x="50" y="7"/>
                  </a:cxn>
                  <a:cxn ang="0">
                    <a:pos x="24" y="25"/>
                  </a:cxn>
                  <a:cxn ang="0">
                    <a:pos x="6" y="51"/>
                  </a:cxn>
                  <a:cxn ang="0">
                    <a:pos x="0" y="83"/>
                  </a:cxn>
                  <a:cxn ang="0">
                    <a:pos x="0" y="1301"/>
                  </a:cxn>
                  <a:cxn ang="0">
                    <a:pos x="6" y="1333"/>
                  </a:cxn>
                  <a:cxn ang="0">
                    <a:pos x="24" y="1359"/>
                  </a:cxn>
                  <a:cxn ang="0">
                    <a:pos x="50" y="1377"/>
                  </a:cxn>
                  <a:cxn ang="0">
                    <a:pos x="82" y="1383"/>
                  </a:cxn>
                  <a:cxn ang="0">
                    <a:pos x="466" y="1383"/>
                  </a:cxn>
                  <a:cxn ang="0">
                    <a:pos x="498" y="1377"/>
                  </a:cxn>
                  <a:cxn ang="0">
                    <a:pos x="524" y="1359"/>
                  </a:cxn>
                  <a:cxn ang="0">
                    <a:pos x="542" y="1333"/>
                  </a:cxn>
                  <a:cxn ang="0">
                    <a:pos x="549" y="1301"/>
                  </a:cxn>
                  <a:cxn ang="0">
                    <a:pos x="549" y="83"/>
                  </a:cxn>
                  <a:cxn ang="0">
                    <a:pos x="542" y="51"/>
                  </a:cxn>
                  <a:cxn ang="0">
                    <a:pos x="524" y="25"/>
                  </a:cxn>
                  <a:cxn ang="0">
                    <a:pos x="498" y="7"/>
                  </a:cxn>
                  <a:cxn ang="0">
                    <a:pos x="466" y="0"/>
                  </a:cxn>
                </a:cxnLst>
                <a:rect l="0" t="0" r="r" b="b"/>
                <a:pathLst>
                  <a:path w="549" h="1383">
                    <a:moveTo>
                      <a:pt x="466" y="0"/>
                    </a:moveTo>
                    <a:lnTo>
                      <a:pt x="82" y="0"/>
                    </a:lnTo>
                    <a:lnTo>
                      <a:pt x="50" y="7"/>
                    </a:lnTo>
                    <a:lnTo>
                      <a:pt x="24" y="25"/>
                    </a:lnTo>
                    <a:lnTo>
                      <a:pt x="6" y="51"/>
                    </a:lnTo>
                    <a:lnTo>
                      <a:pt x="0" y="83"/>
                    </a:lnTo>
                    <a:lnTo>
                      <a:pt x="0" y="1301"/>
                    </a:lnTo>
                    <a:lnTo>
                      <a:pt x="6" y="1333"/>
                    </a:lnTo>
                    <a:lnTo>
                      <a:pt x="24" y="1359"/>
                    </a:lnTo>
                    <a:lnTo>
                      <a:pt x="50" y="1377"/>
                    </a:lnTo>
                    <a:lnTo>
                      <a:pt x="82" y="1383"/>
                    </a:lnTo>
                    <a:lnTo>
                      <a:pt x="466" y="1383"/>
                    </a:lnTo>
                    <a:lnTo>
                      <a:pt x="498" y="1377"/>
                    </a:lnTo>
                    <a:lnTo>
                      <a:pt x="524" y="1359"/>
                    </a:lnTo>
                    <a:lnTo>
                      <a:pt x="542" y="1333"/>
                    </a:lnTo>
                    <a:lnTo>
                      <a:pt x="549" y="1301"/>
                    </a:lnTo>
                    <a:lnTo>
                      <a:pt x="549" y="83"/>
                    </a:lnTo>
                    <a:lnTo>
                      <a:pt x="542" y="51"/>
                    </a:lnTo>
                    <a:lnTo>
                      <a:pt x="524" y="25"/>
                    </a:lnTo>
                    <a:lnTo>
                      <a:pt x="498" y="7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Inverter</a:t>
                </a:r>
              </a:p>
            </p:txBody>
          </p:sp>
        </p:grpSp>
        <p:grpSp>
          <p:nvGrpSpPr>
            <p:cNvPr id="95" name="Group 21"/>
            <p:cNvGrpSpPr>
              <a:grpSpLocks/>
            </p:cNvGrpSpPr>
            <p:nvPr/>
          </p:nvGrpSpPr>
          <p:grpSpPr bwMode="auto">
            <a:xfrm>
              <a:off x="5969285" y="1900413"/>
              <a:ext cx="387250" cy="949055"/>
              <a:chOff x="5188" y="-450"/>
              <a:chExt cx="549" cy="1383"/>
            </a:xfrm>
            <a:solidFill>
              <a:srgbClr val="3DCD58"/>
            </a:solidFill>
          </p:grpSpPr>
          <p:sp>
            <p:nvSpPr>
              <p:cNvPr id="96" name="Freeform 22"/>
              <p:cNvSpPr>
                <a:spLocks/>
              </p:cNvSpPr>
              <p:nvPr/>
            </p:nvSpPr>
            <p:spPr bwMode="auto">
              <a:xfrm>
                <a:off x="5188" y="-450"/>
                <a:ext cx="549" cy="138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82" y="0"/>
                  </a:cxn>
                  <a:cxn ang="0">
                    <a:pos x="50" y="7"/>
                  </a:cxn>
                  <a:cxn ang="0">
                    <a:pos x="24" y="25"/>
                  </a:cxn>
                  <a:cxn ang="0">
                    <a:pos x="6" y="51"/>
                  </a:cxn>
                  <a:cxn ang="0">
                    <a:pos x="0" y="83"/>
                  </a:cxn>
                  <a:cxn ang="0">
                    <a:pos x="0" y="1301"/>
                  </a:cxn>
                  <a:cxn ang="0">
                    <a:pos x="6" y="1333"/>
                  </a:cxn>
                  <a:cxn ang="0">
                    <a:pos x="24" y="1359"/>
                  </a:cxn>
                  <a:cxn ang="0">
                    <a:pos x="50" y="1377"/>
                  </a:cxn>
                  <a:cxn ang="0">
                    <a:pos x="82" y="1383"/>
                  </a:cxn>
                  <a:cxn ang="0">
                    <a:pos x="466" y="1383"/>
                  </a:cxn>
                  <a:cxn ang="0">
                    <a:pos x="498" y="1377"/>
                  </a:cxn>
                  <a:cxn ang="0">
                    <a:pos x="524" y="1359"/>
                  </a:cxn>
                  <a:cxn ang="0">
                    <a:pos x="542" y="1333"/>
                  </a:cxn>
                  <a:cxn ang="0">
                    <a:pos x="549" y="1301"/>
                  </a:cxn>
                  <a:cxn ang="0">
                    <a:pos x="549" y="83"/>
                  </a:cxn>
                  <a:cxn ang="0">
                    <a:pos x="542" y="51"/>
                  </a:cxn>
                  <a:cxn ang="0">
                    <a:pos x="524" y="25"/>
                  </a:cxn>
                  <a:cxn ang="0">
                    <a:pos x="498" y="7"/>
                  </a:cxn>
                  <a:cxn ang="0">
                    <a:pos x="466" y="0"/>
                  </a:cxn>
                </a:cxnLst>
                <a:rect l="0" t="0" r="r" b="b"/>
                <a:pathLst>
                  <a:path w="549" h="1383">
                    <a:moveTo>
                      <a:pt x="466" y="0"/>
                    </a:moveTo>
                    <a:lnTo>
                      <a:pt x="82" y="0"/>
                    </a:lnTo>
                    <a:lnTo>
                      <a:pt x="50" y="7"/>
                    </a:lnTo>
                    <a:lnTo>
                      <a:pt x="24" y="25"/>
                    </a:lnTo>
                    <a:lnTo>
                      <a:pt x="6" y="51"/>
                    </a:lnTo>
                    <a:lnTo>
                      <a:pt x="0" y="83"/>
                    </a:lnTo>
                    <a:lnTo>
                      <a:pt x="0" y="1301"/>
                    </a:lnTo>
                    <a:lnTo>
                      <a:pt x="6" y="1333"/>
                    </a:lnTo>
                    <a:lnTo>
                      <a:pt x="24" y="1359"/>
                    </a:lnTo>
                    <a:lnTo>
                      <a:pt x="50" y="1377"/>
                    </a:lnTo>
                    <a:lnTo>
                      <a:pt x="82" y="1383"/>
                    </a:lnTo>
                    <a:lnTo>
                      <a:pt x="466" y="1383"/>
                    </a:lnTo>
                    <a:lnTo>
                      <a:pt x="498" y="1377"/>
                    </a:lnTo>
                    <a:lnTo>
                      <a:pt x="524" y="1359"/>
                    </a:lnTo>
                    <a:lnTo>
                      <a:pt x="542" y="1333"/>
                    </a:lnTo>
                    <a:lnTo>
                      <a:pt x="549" y="1301"/>
                    </a:lnTo>
                    <a:lnTo>
                      <a:pt x="549" y="83"/>
                    </a:lnTo>
                    <a:lnTo>
                      <a:pt x="542" y="51"/>
                    </a:lnTo>
                    <a:lnTo>
                      <a:pt x="524" y="25"/>
                    </a:lnTo>
                    <a:lnTo>
                      <a:pt x="498" y="7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Inverter</a:t>
                </a:r>
              </a:p>
            </p:txBody>
          </p:sp>
        </p:grpSp>
      </p:grpSp>
      <p:cxnSp>
        <p:nvCxnSpPr>
          <p:cNvPr id="109" name="Straight Connector 108"/>
          <p:cNvCxnSpPr/>
          <p:nvPr/>
        </p:nvCxnSpPr>
        <p:spPr>
          <a:xfrm>
            <a:off x="4911126" y="1203325"/>
            <a:ext cx="0" cy="3431751"/>
          </a:xfrm>
          <a:prstGeom prst="line">
            <a:avLst/>
          </a:prstGeom>
          <a:ln w="635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Picture 43" descr="schneider_LIO_Life-Green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91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307777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Outdoor skid-mounted solution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4294967295"/>
          </p:nvPr>
        </p:nvSpPr>
        <p:spPr>
          <a:xfrm>
            <a:off x="258057" y="1203325"/>
            <a:ext cx="4055107" cy="31649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spcBef>
                <a:spcPts val="0"/>
              </a:spcBef>
              <a:buClrTx/>
              <a:buNone/>
            </a:pPr>
            <a:r>
              <a:rPr lang="en-US" sz="1200" b="1" dirty="0">
                <a:solidFill>
                  <a:srgbClr val="3DCD58"/>
                </a:solidFill>
              </a:rPr>
              <a:t>ES Skid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1 to 2MVA substation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For Conext Core XC-NA ES inverters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rgbClr val="626469"/>
                </a:solidFill>
              </a:rPr>
              <a:t>NEC compliant design</a:t>
            </a: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11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Integrated utility scale storage solution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 Power conversion DC to AC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 Electrical protection 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 Voltage increase from LV to MV</a:t>
            </a:r>
          </a:p>
          <a:p>
            <a:pPr lvl="2">
              <a:lnSpc>
                <a:spcPct val="90000"/>
              </a:lnSpc>
              <a:buFont typeface="Wingdings" pitchFamily="2" charset="2"/>
              <a:buChar char="§"/>
            </a:pPr>
            <a:r>
              <a:rPr lang="en-US" dirty="0"/>
              <a:t> Monitoring and Control</a:t>
            </a:r>
          </a:p>
          <a:p>
            <a:pPr lvl="2">
              <a:lnSpc>
                <a:spcPct val="90000"/>
              </a:lnSpc>
            </a:pPr>
            <a:endParaRPr lang="en-US" dirty="0"/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solidFill>
                <a:srgbClr val="626469"/>
              </a:solidFill>
            </a:endParaRPr>
          </a:p>
          <a:p>
            <a:pPr marL="0">
              <a:lnSpc>
                <a:spcPts val="1250"/>
              </a:lnSpc>
              <a:spcBef>
                <a:spcPts val="0"/>
              </a:spcBef>
              <a:spcAft>
                <a:spcPts val="800"/>
              </a:spcAft>
            </a:pPr>
            <a:endParaRPr lang="en-US" sz="800" dirty="0">
              <a:solidFill>
                <a:srgbClr val="626469"/>
              </a:solidFill>
            </a:endParaRPr>
          </a:p>
        </p:txBody>
      </p:sp>
      <p:sp>
        <p:nvSpPr>
          <p:cNvPr id="80" name="Freeform 40"/>
          <p:cNvSpPr>
            <a:spLocks/>
          </p:cNvSpPr>
          <p:nvPr/>
        </p:nvSpPr>
        <p:spPr bwMode="auto">
          <a:xfrm>
            <a:off x="6221227" y="4280006"/>
            <a:ext cx="1371600" cy="274320"/>
          </a:xfrm>
          <a:custGeom>
            <a:avLst/>
            <a:gdLst/>
            <a:ahLst/>
            <a:cxnLst>
              <a:cxn ang="0">
                <a:pos x="1819" y="0"/>
              </a:cxn>
              <a:cxn ang="0">
                <a:pos x="83" y="0"/>
              </a:cxn>
              <a:cxn ang="0">
                <a:pos x="51" y="7"/>
              </a:cxn>
              <a:cxn ang="0">
                <a:pos x="25" y="24"/>
              </a:cxn>
              <a:cxn ang="0">
                <a:pos x="7" y="51"/>
              </a:cxn>
              <a:cxn ang="0">
                <a:pos x="0" y="83"/>
              </a:cxn>
              <a:cxn ang="0">
                <a:pos x="0" y="467"/>
              </a:cxn>
              <a:cxn ang="0">
                <a:pos x="7" y="499"/>
              </a:cxn>
              <a:cxn ang="0">
                <a:pos x="25" y="525"/>
              </a:cxn>
              <a:cxn ang="0">
                <a:pos x="51" y="543"/>
              </a:cxn>
              <a:cxn ang="0">
                <a:pos x="83" y="549"/>
              </a:cxn>
              <a:cxn ang="0">
                <a:pos x="1819" y="549"/>
              </a:cxn>
              <a:cxn ang="0">
                <a:pos x="1851" y="543"/>
              </a:cxn>
              <a:cxn ang="0">
                <a:pos x="1877" y="525"/>
              </a:cxn>
              <a:cxn ang="0">
                <a:pos x="1895" y="499"/>
              </a:cxn>
              <a:cxn ang="0">
                <a:pos x="1901" y="467"/>
              </a:cxn>
              <a:cxn ang="0">
                <a:pos x="1901" y="83"/>
              </a:cxn>
              <a:cxn ang="0">
                <a:pos x="1895" y="51"/>
              </a:cxn>
              <a:cxn ang="0">
                <a:pos x="1877" y="24"/>
              </a:cxn>
              <a:cxn ang="0">
                <a:pos x="1851" y="7"/>
              </a:cxn>
              <a:cxn ang="0">
                <a:pos x="1819" y="0"/>
              </a:cxn>
            </a:cxnLst>
            <a:rect l="0" t="0" r="r" b="b"/>
            <a:pathLst>
              <a:path w="1901" h="549">
                <a:moveTo>
                  <a:pt x="1819" y="0"/>
                </a:moveTo>
                <a:lnTo>
                  <a:pt x="83" y="0"/>
                </a:lnTo>
                <a:lnTo>
                  <a:pt x="51" y="7"/>
                </a:lnTo>
                <a:lnTo>
                  <a:pt x="25" y="24"/>
                </a:lnTo>
                <a:lnTo>
                  <a:pt x="7" y="51"/>
                </a:lnTo>
                <a:lnTo>
                  <a:pt x="0" y="83"/>
                </a:lnTo>
                <a:lnTo>
                  <a:pt x="0" y="467"/>
                </a:lnTo>
                <a:lnTo>
                  <a:pt x="7" y="499"/>
                </a:lnTo>
                <a:lnTo>
                  <a:pt x="25" y="525"/>
                </a:lnTo>
                <a:lnTo>
                  <a:pt x="51" y="543"/>
                </a:lnTo>
                <a:lnTo>
                  <a:pt x="83" y="549"/>
                </a:lnTo>
                <a:lnTo>
                  <a:pt x="1819" y="549"/>
                </a:lnTo>
                <a:lnTo>
                  <a:pt x="1851" y="543"/>
                </a:lnTo>
                <a:lnTo>
                  <a:pt x="1877" y="525"/>
                </a:lnTo>
                <a:lnTo>
                  <a:pt x="1895" y="499"/>
                </a:lnTo>
                <a:lnTo>
                  <a:pt x="1901" y="467"/>
                </a:lnTo>
                <a:lnTo>
                  <a:pt x="1901" y="83"/>
                </a:lnTo>
                <a:lnTo>
                  <a:pt x="1895" y="51"/>
                </a:lnTo>
                <a:lnTo>
                  <a:pt x="1877" y="24"/>
                </a:lnTo>
                <a:lnTo>
                  <a:pt x="1851" y="7"/>
                </a:lnTo>
                <a:lnTo>
                  <a:pt x="1819" y="0"/>
                </a:lnTo>
                <a:close/>
              </a:path>
            </a:pathLst>
          </a:custGeom>
          <a:solidFill>
            <a:schemeClr val="accent5"/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900" dirty="0">
                <a:solidFill>
                  <a:schemeClr val="bg1"/>
                </a:solidFill>
              </a:rPr>
              <a:t>Grid</a:t>
            </a:r>
          </a:p>
        </p:txBody>
      </p:sp>
      <p:grpSp>
        <p:nvGrpSpPr>
          <p:cNvPr id="62" name="Group 53"/>
          <p:cNvGrpSpPr>
            <a:grpSpLocks/>
          </p:cNvGrpSpPr>
          <p:nvPr/>
        </p:nvGrpSpPr>
        <p:grpSpPr bwMode="auto">
          <a:xfrm>
            <a:off x="6221227" y="896720"/>
            <a:ext cx="1371600" cy="274320"/>
            <a:chOff x="3746" y="3030"/>
            <a:chExt cx="1901" cy="549"/>
          </a:xfrm>
        </p:grpSpPr>
        <p:sp>
          <p:nvSpPr>
            <p:cNvPr id="63" name="Freeform 54"/>
            <p:cNvSpPr>
              <a:spLocks/>
            </p:cNvSpPr>
            <p:nvPr/>
          </p:nvSpPr>
          <p:spPr bwMode="auto">
            <a:xfrm>
              <a:off x="3746" y="3030"/>
              <a:ext cx="1901" cy="549"/>
            </a:xfrm>
            <a:custGeom>
              <a:avLst/>
              <a:gdLst/>
              <a:ahLst/>
              <a:cxnLst>
                <a:cxn ang="0">
                  <a:pos x="1819" y="0"/>
                </a:cxn>
                <a:cxn ang="0">
                  <a:pos x="83" y="0"/>
                </a:cxn>
                <a:cxn ang="0">
                  <a:pos x="51" y="7"/>
                </a:cxn>
                <a:cxn ang="0">
                  <a:pos x="25" y="24"/>
                </a:cxn>
                <a:cxn ang="0">
                  <a:pos x="7" y="51"/>
                </a:cxn>
                <a:cxn ang="0">
                  <a:pos x="0" y="83"/>
                </a:cxn>
                <a:cxn ang="0">
                  <a:pos x="0" y="467"/>
                </a:cxn>
                <a:cxn ang="0">
                  <a:pos x="7" y="499"/>
                </a:cxn>
                <a:cxn ang="0">
                  <a:pos x="25" y="525"/>
                </a:cxn>
                <a:cxn ang="0">
                  <a:pos x="51" y="543"/>
                </a:cxn>
                <a:cxn ang="0">
                  <a:pos x="83" y="549"/>
                </a:cxn>
                <a:cxn ang="0">
                  <a:pos x="1819" y="549"/>
                </a:cxn>
                <a:cxn ang="0">
                  <a:pos x="1851" y="543"/>
                </a:cxn>
                <a:cxn ang="0">
                  <a:pos x="1877" y="525"/>
                </a:cxn>
                <a:cxn ang="0">
                  <a:pos x="1895" y="499"/>
                </a:cxn>
                <a:cxn ang="0">
                  <a:pos x="1901" y="467"/>
                </a:cxn>
                <a:cxn ang="0">
                  <a:pos x="1901" y="83"/>
                </a:cxn>
                <a:cxn ang="0">
                  <a:pos x="1895" y="51"/>
                </a:cxn>
                <a:cxn ang="0">
                  <a:pos x="1877" y="24"/>
                </a:cxn>
                <a:cxn ang="0">
                  <a:pos x="1851" y="7"/>
                </a:cxn>
                <a:cxn ang="0">
                  <a:pos x="1819" y="0"/>
                </a:cxn>
              </a:cxnLst>
              <a:rect l="0" t="0" r="r" b="b"/>
              <a:pathLst>
                <a:path w="1901" h="549">
                  <a:moveTo>
                    <a:pt x="1819" y="0"/>
                  </a:moveTo>
                  <a:lnTo>
                    <a:pt x="83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0" y="467"/>
                  </a:lnTo>
                  <a:lnTo>
                    <a:pt x="7" y="499"/>
                  </a:lnTo>
                  <a:lnTo>
                    <a:pt x="25" y="525"/>
                  </a:lnTo>
                  <a:lnTo>
                    <a:pt x="51" y="543"/>
                  </a:lnTo>
                  <a:lnTo>
                    <a:pt x="83" y="549"/>
                  </a:lnTo>
                  <a:lnTo>
                    <a:pt x="1819" y="549"/>
                  </a:lnTo>
                  <a:lnTo>
                    <a:pt x="1851" y="543"/>
                  </a:lnTo>
                  <a:lnTo>
                    <a:pt x="1877" y="525"/>
                  </a:lnTo>
                  <a:lnTo>
                    <a:pt x="1895" y="499"/>
                  </a:lnTo>
                  <a:lnTo>
                    <a:pt x="1901" y="467"/>
                  </a:lnTo>
                  <a:lnTo>
                    <a:pt x="1901" y="83"/>
                  </a:lnTo>
                  <a:lnTo>
                    <a:pt x="1895" y="51"/>
                  </a:lnTo>
                  <a:lnTo>
                    <a:pt x="1877" y="24"/>
                  </a:lnTo>
                  <a:lnTo>
                    <a:pt x="1851" y="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F397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dirty="0"/>
            </a:p>
          </p:txBody>
        </p:sp>
        <p:sp>
          <p:nvSpPr>
            <p:cNvPr id="64" name="Text Box 55"/>
            <p:cNvSpPr txBox="1">
              <a:spLocks noChangeArrowheads="1"/>
            </p:cNvSpPr>
            <p:nvPr/>
          </p:nvSpPr>
          <p:spPr bwMode="auto">
            <a:xfrm>
              <a:off x="3746" y="3030"/>
              <a:ext cx="1901" cy="5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ctr" anchorCtr="0" compatLnSpc="1">
              <a:prstTxWarp prst="textNoShape">
                <a:avLst/>
              </a:prstTxWarp>
            </a:bodyPr>
            <a:lstStyle/>
            <a:p>
              <a:pPr algn="ctr" fontAlgn="base">
                <a:spcBef>
                  <a:spcPct val="0"/>
                </a:spcBef>
                <a:spcAft>
                  <a:spcPts val="750"/>
                </a:spcAft>
              </a:pPr>
              <a:r>
                <a:rPr lang="en-US" sz="900" dirty="0">
                  <a:solidFill>
                    <a:srgbClr val="FFFFFF"/>
                  </a:solidFill>
                  <a:latin typeface="Arial" pitchFamily="34" charset="0"/>
                  <a:cs typeface="Arial" pitchFamily="34" charset="0"/>
                </a:rPr>
                <a:t>Battery container</a:t>
              </a:r>
              <a:endParaRPr lang="en-US" sz="2700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06" name="Group 105"/>
          <p:cNvGrpSpPr/>
          <p:nvPr/>
        </p:nvGrpSpPr>
        <p:grpSpPr>
          <a:xfrm>
            <a:off x="5252200" y="1171041"/>
            <a:ext cx="3057657" cy="3124593"/>
            <a:chOff x="5252200" y="1112521"/>
            <a:chExt cx="3057657" cy="3124593"/>
          </a:xfrm>
        </p:grpSpPr>
        <p:sp>
          <p:nvSpPr>
            <p:cNvPr id="100" name="Rectangle 99"/>
            <p:cNvSpPr/>
            <p:nvPr/>
          </p:nvSpPr>
          <p:spPr>
            <a:xfrm>
              <a:off x="5502097" y="1281669"/>
              <a:ext cx="2807760" cy="2768172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28575" cmpd="sng">
              <a:solidFill>
                <a:schemeClr val="bg2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2" name="Group 11"/>
            <p:cNvGrpSpPr>
              <a:grpSpLocks/>
            </p:cNvGrpSpPr>
            <p:nvPr/>
          </p:nvGrpSpPr>
          <p:grpSpPr bwMode="auto">
            <a:xfrm>
              <a:off x="6172882" y="1826299"/>
              <a:ext cx="1488104" cy="145952"/>
              <a:chOff x="3911" y="-558"/>
              <a:chExt cx="1584" cy="2"/>
            </a:xfrm>
          </p:grpSpPr>
          <p:sp>
            <p:nvSpPr>
              <p:cNvPr id="56" name="Freeform 12"/>
              <p:cNvSpPr>
                <a:spLocks/>
              </p:cNvSpPr>
              <p:nvPr/>
            </p:nvSpPr>
            <p:spPr bwMode="auto">
              <a:xfrm>
                <a:off x="3911" y="-558"/>
                <a:ext cx="1584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51" y="0"/>
                  </a:cxn>
                </a:cxnLst>
                <a:rect l="0" t="0" r="r" b="b"/>
                <a:pathLst>
                  <a:path w="1551">
                    <a:moveTo>
                      <a:pt x="0" y="0"/>
                    </a:moveTo>
                    <a:lnTo>
                      <a:pt x="1551" y="0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3" name="Group 13"/>
            <p:cNvGrpSpPr>
              <a:grpSpLocks/>
            </p:cNvGrpSpPr>
            <p:nvPr/>
          </p:nvGrpSpPr>
          <p:grpSpPr bwMode="auto">
            <a:xfrm>
              <a:off x="6172882" y="1826300"/>
              <a:ext cx="1924" cy="1113750"/>
              <a:chOff x="3911" y="-558"/>
              <a:chExt cx="2" cy="1623"/>
            </a:xfrm>
          </p:grpSpPr>
          <p:sp>
            <p:nvSpPr>
              <p:cNvPr id="55" name="Freeform 14"/>
              <p:cNvSpPr>
                <a:spLocks/>
              </p:cNvSpPr>
              <p:nvPr/>
            </p:nvSpPr>
            <p:spPr bwMode="auto">
              <a:xfrm>
                <a:off x="3911" y="-558"/>
                <a:ext cx="2" cy="16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23"/>
                  </a:cxn>
                </a:cxnLst>
                <a:rect l="0" t="0" r="r" b="b"/>
                <a:pathLst>
                  <a:path h="1623">
                    <a:moveTo>
                      <a:pt x="0" y="0"/>
                    </a:moveTo>
                    <a:lnTo>
                      <a:pt x="0" y="1623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5" name="Group 17"/>
            <p:cNvGrpSpPr>
              <a:grpSpLocks/>
            </p:cNvGrpSpPr>
            <p:nvPr/>
          </p:nvGrpSpPr>
          <p:grpSpPr bwMode="auto">
            <a:xfrm>
              <a:off x="7659248" y="1826300"/>
              <a:ext cx="1924" cy="1113750"/>
              <a:chOff x="5462" y="-558"/>
              <a:chExt cx="2" cy="1623"/>
            </a:xfrm>
          </p:grpSpPr>
          <p:sp>
            <p:nvSpPr>
              <p:cNvPr id="53" name="Freeform 18"/>
              <p:cNvSpPr>
                <a:spLocks/>
              </p:cNvSpPr>
              <p:nvPr/>
            </p:nvSpPr>
            <p:spPr bwMode="auto">
              <a:xfrm>
                <a:off x="5462" y="-558"/>
                <a:ext cx="2" cy="16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623"/>
                  </a:cxn>
                </a:cxnLst>
                <a:rect l="0" t="0" r="r" b="b"/>
                <a:pathLst>
                  <a:path h="1623">
                    <a:moveTo>
                      <a:pt x="0" y="0"/>
                    </a:moveTo>
                    <a:lnTo>
                      <a:pt x="0" y="1623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27" name="Group 21"/>
            <p:cNvGrpSpPr>
              <a:grpSpLocks/>
            </p:cNvGrpSpPr>
            <p:nvPr/>
          </p:nvGrpSpPr>
          <p:grpSpPr bwMode="auto">
            <a:xfrm>
              <a:off x="7460251" y="1900413"/>
              <a:ext cx="387250" cy="949055"/>
              <a:chOff x="5188" y="-450"/>
              <a:chExt cx="549" cy="1383"/>
            </a:xfrm>
            <a:solidFill>
              <a:srgbClr val="3DCD58"/>
            </a:solidFill>
          </p:grpSpPr>
          <p:sp>
            <p:nvSpPr>
              <p:cNvPr id="51" name="Freeform 22"/>
              <p:cNvSpPr>
                <a:spLocks/>
              </p:cNvSpPr>
              <p:nvPr/>
            </p:nvSpPr>
            <p:spPr bwMode="auto">
              <a:xfrm>
                <a:off x="5188" y="-450"/>
                <a:ext cx="549" cy="138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82" y="0"/>
                  </a:cxn>
                  <a:cxn ang="0">
                    <a:pos x="50" y="7"/>
                  </a:cxn>
                  <a:cxn ang="0">
                    <a:pos x="24" y="25"/>
                  </a:cxn>
                  <a:cxn ang="0">
                    <a:pos x="6" y="51"/>
                  </a:cxn>
                  <a:cxn ang="0">
                    <a:pos x="0" y="83"/>
                  </a:cxn>
                  <a:cxn ang="0">
                    <a:pos x="0" y="1301"/>
                  </a:cxn>
                  <a:cxn ang="0">
                    <a:pos x="6" y="1333"/>
                  </a:cxn>
                  <a:cxn ang="0">
                    <a:pos x="24" y="1359"/>
                  </a:cxn>
                  <a:cxn ang="0">
                    <a:pos x="50" y="1377"/>
                  </a:cxn>
                  <a:cxn ang="0">
                    <a:pos x="82" y="1383"/>
                  </a:cxn>
                  <a:cxn ang="0">
                    <a:pos x="466" y="1383"/>
                  </a:cxn>
                  <a:cxn ang="0">
                    <a:pos x="498" y="1377"/>
                  </a:cxn>
                  <a:cxn ang="0">
                    <a:pos x="524" y="1359"/>
                  </a:cxn>
                  <a:cxn ang="0">
                    <a:pos x="542" y="1333"/>
                  </a:cxn>
                  <a:cxn ang="0">
                    <a:pos x="549" y="1301"/>
                  </a:cxn>
                  <a:cxn ang="0">
                    <a:pos x="549" y="83"/>
                  </a:cxn>
                  <a:cxn ang="0">
                    <a:pos x="542" y="51"/>
                  </a:cxn>
                  <a:cxn ang="0">
                    <a:pos x="524" y="25"/>
                  </a:cxn>
                  <a:cxn ang="0">
                    <a:pos x="498" y="7"/>
                  </a:cxn>
                  <a:cxn ang="0">
                    <a:pos x="466" y="0"/>
                  </a:cxn>
                </a:cxnLst>
                <a:rect l="0" t="0" r="r" b="b"/>
                <a:pathLst>
                  <a:path w="549" h="1383">
                    <a:moveTo>
                      <a:pt x="466" y="0"/>
                    </a:moveTo>
                    <a:lnTo>
                      <a:pt x="82" y="0"/>
                    </a:lnTo>
                    <a:lnTo>
                      <a:pt x="50" y="7"/>
                    </a:lnTo>
                    <a:lnTo>
                      <a:pt x="24" y="25"/>
                    </a:lnTo>
                    <a:lnTo>
                      <a:pt x="6" y="51"/>
                    </a:lnTo>
                    <a:lnTo>
                      <a:pt x="0" y="83"/>
                    </a:lnTo>
                    <a:lnTo>
                      <a:pt x="0" y="1301"/>
                    </a:lnTo>
                    <a:lnTo>
                      <a:pt x="6" y="1333"/>
                    </a:lnTo>
                    <a:lnTo>
                      <a:pt x="24" y="1359"/>
                    </a:lnTo>
                    <a:lnTo>
                      <a:pt x="50" y="1377"/>
                    </a:lnTo>
                    <a:lnTo>
                      <a:pt x="82" y="1383"/>
                    </a:lnTo>
                    <a:lnTo>
                      <a:pt x="466" y="1383"/>
                    </a:lnTo>
                    <a:lnTo>
                      <a:pt x="498" y="1377"/>
                    </a:lnTo>
                    <a:lnTo>
                      <a:pt x="524" y="1359"/>
                    </a:lnTo>
                    <a:lnTo>
                      <a:pt x="542" y="1333"/>
                    </a:lnTo>
                    <a:lnTo>
                      <a:pt x="549" y="1301"/>
                    </a:lnTo>
                    <a:lnTo>
                      <a:pt x="549" y="83"/>
                    </a:lnTo>
                    <a:lnTo>
                      <a:pt x="542" y="51"/>
                    </a:lnTo>
                    <a:lnTo>
                      <a:pt x="524" y="25"/>
                    </a:lnTo>
                    <a:lnTo>
                      <a:pt x="498" y="7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Inverter</a:t>
                </a:r>
              </a:p>
            </p:txBody>
          </p:sp>
        </p:grpSp>
        <p:grpSp>
          <p:nvGrpSpPr>
            <p:cNvPr id="30" name="Group 27"/>
            <p:cNvGrpSpPr>
              <a:grpSpLocks/>
            </p:cNvGrpSpPr>
            <p:nvPr/>
          </p:nvGrpSpPr>
          <p:grpSpPr bwMode="auto">
            <a:xfrm>
              <a:off x="6167029" y="2940049"/>
              <a:ext cx="532042" cy="1372"/>
              <a:chOff x="3911" y="1065"/>
              <a:chExt cx="553" cy="2"/>
            </a:xfrm>
          </p:grpSpPr>
          <p:sp>
            <p:nvSpPr>
              <p:cNvPr id="48" name="Freeform 28"/>
              <p:cNvSpPr>
                <a:spLocks/>
              </p:cNvSpPr>
              <p:nvPr/>
            </p:nvSpPr>
            <p:spPr bwMode="auto">
              <a:xfrm>
                <a:off x="3911" y="1065"/>
                <a:ext cx="5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3" y="0"/>
                  </a:cxn>
                </a:cxnLst>
                <a:rect l="0" t="0" r="r" b="b"/>
                <a:pathLst>
                  <a:path w="553">
                    <a:moveTo>
                      <a:pt x="0" y="0"/>
                    </a:moveTo>
                    <a:lnTo>
                      <a:pt x="553" y="0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7099865" y="2940049"/>
              <a:ext cx="567160" cy="58806"/>
              <a:chOff x="4911" y="1065"/>
              <a:chExt cx="553" cy="2"/>
            </a:xfrm>
          </p:grpSpPr>
          <p:sp>
            <p:nvSpPr>
              <p:cNvPr id="47" name="Freeform 30"/>
              <p:cNvSpPr>
                <a:spLocks/>
              </p:cNvSpPr>
              <p:nvPr/>
            </p:nvSpPr>
            <p:spPr bwMode="auto">
              <a:xfrm>
                <a:off x="4911" y="1065"/>
                <a:ext cx="553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3" y="0"/>
                  </a:cxn>
                </a:cxnLst>
                <a:rect l="0" t="0" r="r" b="b"/>
                <a:pathLst>
                  <a:path w="553">
                    <a:moveTo>
                      <a:pt x="0" y="0"/>
                    </a:moveTo>
                    <a:lnTo>
                      <a:pt x="553" y="0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2" name="Group 31"/>
            <p:cNvGrpSpPr>
              <a:grpSpLocks/>
            </p:cNvGrpSpPr>
            <p:nvPr/>
          </p:nvGrpSpPr>
          <p:grpSpPr bwMode="auto">
            <a:xfrm>
              <a:off x="6699071" y="2938677"/>
              <a:ext cx="1924" cy="206555"/>
              <a:chOff x="4464" y="1063"/>
              <a:chExt cx="2" cy="301"/>
            </a:xfrm>
          </p:grpSpPr>
          <p:sp>
            <p:nvSpPr>
              <p:cNvPr id="46" name="Freeform 32"/>
              <p:cNvSpPr>
                <a:spLocks/>
              </p:cNvSpPr>
              <p:nvPr/>
            </p:nvSpPr>
            <p:spPr bwMode="auto">
              <a:xfrm>
                <a:off x="4464" y="1063"/>
                <a:ext cx="2" cy="30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01"/>
                  </a:cxn>
                </a:cxnLst>
                <a:rect l="0" t="0" r="r" b="b"/>
                <a:pathLst>
                  <a:path h="301">
                    <a:moveTo>
                      <a:pt x="0" y="0"/>
                    </a:moveTo>
                    <a:lnTo>
                      <a:pt x="0" y="301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grpSp>
          <p:nvGrpSpPr>
            <p:cNvPr id="33" name="Group 33"/>
            <p:cNvGrpSpPr>
              <a:grpSpLocks/>
            </p:cNvGrpSpPr>
            <p:nvPr/>
          </p:nvGrpSpPr>
          <p:grpSpPr bwMode="auto">
            <a:xfrm>
              <a:off x="7099865" y="2940049"/>
              <a:ext cx="1924" cy="351349"/>
              <a:chOff x="4911" y="1065"/>
              <a:chExt cx="2" cy="512"/>
            </a:xfrm>
          </p:grpSpPr>
          <p:sp>
            <p:nvSpPr>
              <p:cNvPr id="45" name="Freeform 34"/>
              <p:cNvSpPr>
                <a:spLocks/>
              </p:cNvSpPr>
              <p:nvPr/>
            </p:nvSpPr>
            <p:spPr bwMode="auto">
              <a:xfrm>
                <a:off x="4911" y="1065"/>
                <a:ext cx="2" cy="5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512"/>
                  </a:cxn>
                </a:cxnLst>
                <a:rect l="0" t="0" r="r" b="b"/>
                <a:pathLst>
                  <a:path h="512">
                    <a:moveTo>
                      <a:pt x="0" y="0"/>
                    </a:moveTo>
                    <a:lnTo>
                      <a:pt x="0" y="512"/>
                    </a:lnTo>
                  </a:path>
                </a:pathLst>
              </a:custGeom>
              <a:noFill/>
              <a:ln w="12700" cmpd="sng">
                <a:solidFill>
                  <a:srgbClr val="727171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9" name="TextBox 68"/>
            <p:cNvSpPr txBox="1"/>
            <p:nvPr/>
          </p:nvSpPr>
          <p:spPr>
            <a:xfrm rot="16200000">
              <a:off x="5153131" y="2448426"/>
              <a:ext cx="436676" cy="238537"/>
            </a:xfrm>
            <a:prstGeom prst="rect">
              <a:avLst/>
            </a:prstGeom>
            <a:noFill/>
          </p:spPr>
          <p:txBody>
            <a:bodyPr wrap="none" lIns="68589" tIns="34295" rIns="68589" bIns="34295" rtlCol="0">
              <a:spAutoFit/>
            </a:bodyPr>
            <a:lstStyle/>
            <a:p>
              <a:pPr algn="ctr"/>
              <a:r>
                <a:rPr lang="en-US" sz="1100" b="1" dirty="0">
                  <a:solidFill>
                    <a:schemeClr val="bg2"/>
                  </a:solidFill>
                  <a:latin typeface="Arial" pitchFamily="34" charset="0"/>
                  <a:cs typeface="Arial" pitchFamily="34" charset="0"/>
                </a:rPr>
                <a:t>Skid</a:t>
              </a: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907445" y="1112521"/>
              <a:ext cx="0" cy="906546"/>
            </a:xfrm>
            <a:prstGeom prst="straightConnector1">
              <a:avLst/>
            </a:prstGeom>
            <a:ln w="12700" cap="rnd">
              <a:solidFill>
                <a:srgbClr val="4F5156"/>
              </a:solidFill>
              <a:headEnd type="none"/>
              <a:tailEnd type="triangl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Arrow Connector 81"/>
            <p:cNvCxnSpPr/>
            <p:nvPr/>
          </p:nvCxnSpPr>
          <p:spPr>
            <a:xfrm flipV="1">
              <a:off x="6907445" y="2327126"/>
              <a:ext cx="0" cy="1909988"/>
            </a:xfrm>
            <a:prstGeom prst="straightConnector1">
              <a:avLst/>
            </a:prstGeom>
            <a:ln w="12700" cap="rnd">
              <a:solidFill>
                <a:srgbClr val="4F5156"/>
              </a:solidFill>
              <a:headEnd type="triangle" w="med" len="lg"/>
              <a:tailEnd type="none" w="med" len="lg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Rounded Rectangle 83"/>
            <p:cNvSpPr/>
            <p:nvPr/>
          </p:nvSpPr>
          <p:spPr>
            <a:xfrm>
              <a:off x="5596854" y="2998855"/>
              <a:ext cx="777240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ES</a:t>
              </a:r>
            </a:p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Control </a:t>
              </a: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6475713" y="2998855"/>
              <a:ext cx="868263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LV/MV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Padmount Transformer</a:t>
              </a:r>
            </a:p>
          </p:txBody>
        </p:sp>
        <p:sp>
          <p:nvSpPr>
            <p:cNvPr id="86" name="Rounded Rectangle 85"/>
            <p:cNvSpPr/>
            <p:nvPr/>
          </p:nvSpPr>
          <p:spPr>
            <a:xfrm>
              <a:off x="7403179" y="2998855"/>
              <a:ext cx="827305" cy="457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LV/MV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Transformer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(Optional)</a:t>
              </a: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5596854" y="3517631"/>
              <a:ext cx="777240" cy="457200"/>
            </a:xfrm>
            <a:prstGeom prst="roundRect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8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Filter Box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(Optional)</a:t>
              </a:r>
            </a:p>
          </p:txBody>
        </p:sp>
        <p:sp>
          <p:nvSpPr>
            <p:cNvPr id="88" name="Rounded Rectangle 87"/>
            <p:cNvSpPr/>
            <p:nvPr/>
          </p:nvSpPr>
          <p:spPr>
            <a:xfrm>
              <a:off x="6488870" y="3517631"/>
              <a:ext cx="828794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MV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Switchgear</a:t>
              </a:r>
            </a:p>
          </p:txBody>
        </p:sp>
        <p:sp>
          <p:nvSpPr>
            <p:cNvPr id="89" name="Rounded Rectangle 88"/>
            <p:cNvSpPr/>
            <p:nvPr/>
          </p:nvSpPr>
          <p:spPr>
            <a:xfrm>
              <a:off x="7403178" y="3517631"/>
              <a:ext cx="827305" cy="457200"/>
            </a:xfrm>
            <a:prstGeom prst="roundRect">
              <a:avLst/>
            </a:prstGeom>
            <a:solidFill>
              <a:schemeClr val="bg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90000"/>
                </a:lnSpc>
              </a:pPr>
              <a:r>
                <a:rPr lang="en-US" sz="800" dirty="0">
                  <a:solidFill>
                    <a:schemeClr val="bg1"/>
                  </a:solidFill>
                </a:rPr>
                <a:t>Auxiliary</a:t>
              </a:r>
              <a:br>
                <a:rPr lang="en-US" sz="800" dirty="0">
                  <a:solidFill>
                    <a:schemeClr val="bg1"/>
                  </a:solidFill>
                </a:rPr>
              </a:br>
              <a:r>
                <a:rPr lang="en-US" sz="800" dirty="0">
                  <a:solidFill>
                    <a:schemeClr val="bg1"/>
                  </a:solidFill>
                </a:rPr>
                <a:t>Power</a:t>
              </a:r>
            </a:p>
          </p:txBody>
        </p:sp>
        <p:sp>
          <p:nvSpPr>
            <p:cNvPr id="91" name="Freeform 40"/>
            <p:cNvSpPr>
              <a:spLocks/>
            </p:cNvSpPr>
            <p:nvPr/>
          </p:nvSpPr>
          <p:spPr bwMode="auto">
            <a:xfrm>
              <a:off x="5945873" y="1354923"/>
              <a:ext cx="1878217" cy="376740"/>
            </a:xfrm>
            <a:custGeom>
              <a:avLst/>
              <a:gdLst/>
              <a:ahLst/>
              <a:cxnLst>
                <a:cxn ang="0">
                  <a:pos x="1819" y="0"/>
                </a:cxn>
                <a:cxn ang="0">
                  <a:pos x="83" y="0"/>
                </a:cxn>
                <a:cxn ang="0">
                  <a:pos x="51" y="7"/>
                </a:cxn>
                <a:cxn ang="0">
                  <a:pos x="25" y="24"/>
                </a:cxn>
                <a:cxn ang="0">
                  <a:pos x="7" y="51"/>
                </a:cxn>
                <a:cxn ang="0">
                  <a:pos x="0" y="83"/>
                </a:cxn>
                <a:cxn ang="0">
                  <a:pos x="0" y="467"/>
                </a:cxn>
                <a:cxn ang="0">
                  <a:pos x="7" y="499"/>
                </a:cxn>
                <a:cxn ang="0">
                  <a:pos x="25" y="525"/>
                </a:cxn>
                <a:cxn ang="0">
                  <a:pos x="51" y="543"/>
                </a:cxn>
                <a:cxn ang="0">
                  <a:pos x="83" y="549"/>
                </a:cxn>
                <a:cxn ang="0">
                  <a:pos x="1819" y="549"/>
                </a:cxn>
                <a:cxn ang="0">
                  <a:pos x="1851" y="543"/>
                </a:cxn>
                <a:cxn ang="0">
                  <a:pos x="1877" y="525"/>
                </a:cxn>
                <a:cxn ang="0">
                  <a:pos x="1895" y="499"/>
                </a:cxn>
                <a:cxn ang="0">
                  <a:pos x="1901" y="467"/>
                </a:cxn>
                <a:cxn ang="0">
                  <a:pos x="1901" y="83"/>
                </a:cxn>
                <a:cxn ang="0">
                  <a:pos x="1895" y="51"/>
                </a:cxn>
                <a:cxn ang="0">
                  <a:pos x="1877" y="24"/>
                </a:cxn>
                <a:cxn ang="0">
                  <a:pos x="1851" y="7"/>
                </a:cxn>
                <a:cxn ang="0">
                  <a:pos x="1819" y="0"/>
                </a:cxn>
              </a:cxnLst>
              <a:rect l="0" t="0" r="r" b="b"/>
              <a:pathLst>
                <a:path w="1901" h="549">
                  <a:moveTo>
                    <a:pt x="1819" y="0"/>
                  </a:moveTo>
                  <a:lnTo>
                    <a:pt x="83" y="0"/>
                  </a:lnTo>
                  <a:lnTo>
                    <a:pt x="51" y="7"/>
                  </a:lnTo>
                  <a:lnTo>
                    <a:pt x="25" y="24"/>
                  </a:lnTo>
                  <a:lnTo>
                    <a:pt x="7" y="51"/>
                  </a:lnTo>
                  <a:lnTo>
                    <a:pt x="0" y="83"/>
                  </a:lnTo>
                  <a:lnTo>
                    <a:pt x="0" y="467"/>
                  </a:lnTo>
                  <a:lnTo>
                    <a:pt x="7" y="499"/>
                  </a:lnTo>
                  <a:lnTo>
                    <a:pt x="25" y="525"/>
                  </a:lnTo>
                  <a:lnTo>
                    <a:pt x="51" y="543"/>
                  </a:lnTo>
                  <a:lnTo>
                    <a:pt x="83" y="549"/>
                  </a:lnTo>
                  <a:lnTo>
                    <a:pt x="1819" y="549"/>
                  </a:lnTo>
                  <a:lnTo>
                    <a:pt x="1851" y="543"/>
                  </a:lnTo>
                  <a:lnTo>
                    <a:pt x="1877" y="525"/>
                  </a:lnTo>
                  <a:lnTo>
                    <a:pt x="1895" y="499"/>
                  </a:lnTo>
                  <a:lnTo>
                    <a:pt x="1901" y="467"/>
                  </a:lnTo>
                  <a:lnTo>
                    <a:pt x="1901" y="83"/>
                  </a:lnTo>
                  <a:lnTo>
                    <a:pt x="1895" y="51"/>
                  </a:lnTo>
                  <a:lnTo>
                    <a:pt x="1877" y="24"/>
                  </a:lnTo>
                  <a:lnTo>
                    <a:pt x="1851" y="7"/>
                  </a:lnTo>
                  <a:lnTo>
                    <a:pt x="1819" y="0"/>
                  </a:lnTo>
                  <a:close/>
                </a:path>
              </a:pathLst>
            </a:custGeom>
            <a:solidFill>
              <a:srgbClr val="3DCD5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900" dirty="0">
                  <a:solidFill>
                    <a:schemeClr val="bg1"/>
                  </a:solidFill>
                </a:rPr>
                <a:t>Battery Combiner</a:t>
              </a:r>
            </a:p>
          </p:txBody>
        </p:sp>
        <p:grpSp>
          <p:nvGrpSpPr>
            <p:cNvPr id="93" name="Group 21"/>
            <p:cNvGrpSpPr>
              <a:grpSpLocks/>
            </p:cNvGrpSpPr>
            <p:nvPr/>
          </p:nvGrpSpPr>
          <p:grpSpPr bwMode="auto">
            <a:xfrm>
              <a:off x="6714768" y="1900413"/>
              <a:ext cx="387250" cy="949055"/>
              <a:chOff x="5188" y="-450"/>
              <a:chExt cx="549" cy="1383"/>
            </a:xfrm>
            <a:solidFill>
              <a:srgbClr val="3DCD58"/>
            </a:solidFill>
          </p:grpSpPr>
          <p:sp>
            <p:nvSpPr>
              <p:cNvPr id="94" name="Freeform 22"/>
              <p:cNvSpPr>
                <a:spLocks/>
              </p:cNvSpPr>
              <p:nvPr/>
            </p:nvSpPr>
            <p:spPr bwMode="auto">
              <a:xfrm>
                <a:off x="5188" y="-450"/>
                <a:ext cx="549" cy="138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82" y="0"/>
                  </a:cxn>
                  <a:cxn ang="0">
                    <a:pos x="50" y="7"/>
                  </a:cxn>
                  <a:cxn ang="0">
                    <a:pos x="24" y="25"/>
                  </a:cxn>
                  <a:cxn ang="0">
                    <a:pos x="6" y="51"/>
                  </a:cxn>
                  <a:cxn ang="0">
                    <a:pos x="0" y="83"/>
                  </a:cxn>
                  <a:cxn ang="0">
                    <a:pos x="0" y="1301"/>
                  </a:cxn>
                  <a:cxn ang="0">
                    <a:pos x="6" y="1333"/>
                  </a:cxn>
                  <a:cxn ang="0">
                    <a:pos x="24" y="1359"/>
                  </a:cxn>
                  <a:cxn ang="0">
                    <a:pos x="50" y="1377"/>
                  </a:cxn>
                  <a:cxn ang="0">
                    <a:pos x="82" y="1383"/>
                  </a:cxn>
                  <a:cxn ang="0">
                    <a:pos x="466" y="1383"/>
                  </a:cxn>
                  <a:cxn ang="0">
                    <a:pos x="498" y="1377"/>
                  </a:cxn>
                  <a:cxn ang="0">
                    <a:pos x="524" y="1359"/>
                  </a:cxn>
                  <a:cxn ang="0">
                    <a:pos x="542" y="1333"/>
                  </a:cxn>
                  <a:cxn ang="0">
                    <a:pos x="549" y="1301"/>
                  </a:cxn>
                  <a:cxn ang="0">
                    <a:pos x="549" y="83"/>
                  </a:cxn>
                  <a:cxn ang="0">
                    <a:pos x="542" y="51"/>
                  </a:cxn>
                  <a:cxn ang="0">
                    <a:pos x="524" y="25"/>
                  </a:cxn>
                  <a:cxn ang="0">
                    <a:pos x="498" y="7"/>
                  </a:cxn>
                  <a:cxn ang="0">
                    <a:pos x="466" y="0"/>
                  </a:cxn>
                </a:cxnLst>
                <a:rect l="0" t="0" r="r" b="b"/>
                <a:pathLst>
                  <a:path w="549" h="1383">
                    <a:moveTo>
                      <a:pt x="466" y="0"/>
                    </a:moveTo>
                    <a:lnTo>
                      <a:pt x="82" y="0"/>
                    </a:lnTo>
                    <a:lnTo>
                      <a:pt x="50" y="7"/>
                    </a:lnTo>
                    <a:lnTo>
                      <a:pt x="24" y="25"/>
                    </a:lnTo>
                    <a:lnTo>
                      <a:pt x="6" y="51"/>
                    </a:lnTo>
                    <a:lnTo>
                      <a:pt x="0" y="83"/>
                    </a:lnTo>
                    <a:lnTo>
                      <a:pt x="0" y="1301"/>
                    </a:lnTo>
                    <a:lnTo>
                      <a:pt x="6" y="1333"/>
                    </a:lnTo>
                    <a:lnTo>
                      <a:pt x="24" y="1359"/>
                    </a:lnTo>
                    <a:lnTo>
                      <a:pt x="50" y="1377"/>
                    </a:lnTo>
                    <a:lnTo>
                      <a:pt x="82" y="1383"/>
                    </a:lnTo>
                    <a:lnTo>
                      <a:pt x="466" y="1383"/>
                    </a:lnTo>
                    <a:lnTo>
                      <a:pt x="498" y="1377"/>
                    </a:lnTo>
                    <a:lnTo>
                      <a:pt x="524" y="1359"/>
                    </a:lnTo>
                    <a:lnTo>
                      <a:pt x="542" y="1333"/>
                    </a:lnTo>
                    <a:lnTo>
                      <a:pt x="549" y="1301"/>
                    </a:lnTo>
                    <a:lnTo>
                      <a:pt x="549" y="83"/>
                    </a:lnTo>
                    <a:lnTo>
                      <a:pt x="542" y="51"/>
                    </a:lnTo>
                    <a:lnTo>
                      <a:pt x="524" y="25"/>
                    </a:lnTo>
                    <a:lnTo>
                      <a:pt x="498" y="7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Inverter</a:t>
                </a:r>
              </a:p>
            </p:txBody>
          </p:sp>
        </p:grpSp>
        <p:grpSp>
          <p:nvGrpSpPr>
            <p:cNvPr id="95" name="Group 21"/>
            <p:cNvGrpSpPr>
              <a:grpSpLocks/>
            </p:cNvGrpSpPr>
            <p:nvPr/>
          </p:nvGrpSpPr>
          <p:grpSpPr bwMode="auto">
            <a:xfrm>
              <a:off x="5969285" y="1900413"/>
              <a:ext cx="387250" cy="949055"/>
              <a:chOff x="5188" y="-450"/>
              <a:chExt cx="549" cy="1383"/>
            </a:xfrm>
            <a:solidFill>
              <a:srgbClr val="3DCD58"/>
            </a:solidFill>
          </p:grpSpPr>
          <p:sp>
            <p:nvSpPr>
              <p:cNvPr id="96" name="Freeform 22"/>
              <p:cNvSpPr>
                <a:spLocks/>
              </p:cNvSpPr>
              <p:nvPr/>
            </p:nvSpPr>
            <p:spPr bwMode="auto">
              <a:xfrm>
                <a:off x="5188" y="-450"/>
                <a:ext cx="549" cy="1383"/>
              </a:xfrm>
              <a:custGeom>
                <a:avLst/>
                <a:gdLst/>
                <a:ahLst/>
                <a:cxnLst>
                  <a:cxn ang="0">
                    <a:pos x="466" y="0"/>
                  </a:cxn>
                  <a:cxn ang="0">
                    <a:pos x="82" y="0"/>
                  </a:cxn>
                  <a:cxn ang="0">
                    <a:pos x="50" y="7"/>
                  </a:cxn>
                  <a:cxn ang="0">
                    <a:pos x="24" y="25"/>
                  </a:cxn>
                  <a:cxn ang="0">
                    <a:pos x="6" y="51"/>
                  </a:cxn>
                  <a:cxn ang="0">
                    <a:pos x="0" y="83"/>
                  </a:cxn>
                  <a:cxn ang="0">
                    <a:pos x="0" y="1301"/>
                  </a:cxn>
                  <a:cxn ang="0">
                    <a:pos x="6" y="1333"/>
                  </a:cxn>
                  <a:cxn ang="0">
                    <a:pos x="24" y="1359"/>
                  </a:cxn>
                  <a:cxn ang="0">
                    <a:pos x="50" y="1377"/>
                  </a:cxn>
                  <a:cxn ang="0">
                    <a:pos x="82" y="1383"/>
                  </a:cxn>
                  <a:cxn ang="0">
                    <a:pos x="466" y="1383"/>
                  </a:cxn>
                  <a:cxn ang="0">
                    <a:pos x="498" y="1377"/>
                  </a:cxn>
                  <a:cxn ang="0">
                    <a:pos x="524" y="1359"/>
                  </a:cxn>
                  <a:cxn ang="0">
                    <a:pos x="542" y="1333"/>
                  </a:cxn>
                  <a:cxn ang="0">
                    <a:pos x="549" y="1301"/>
                  </a:cxn>
                  <a:cxn ang="0">
                    <a:pos x="549" y="83"/>
                  </a:cxn>
                  <a:cxn ang="0">
                    <a:pos x="542" y="51"/>
                  </a:cxn>
                  <a:cxn ang="0">
                    <a:pos x="524" y="25"/>
                  </a:cxn>
                  <a:cxn ang="0">
                    <a:pos x="498" y="7"/>
                  </a:cxn>
                  <a:cxn ang="0">
                    <a:pos x="466" y="0"/>
                  </a:cxn>
                </a:cxnLst>
                <a:rect l="0" t="0" r="r" b="b"/>
                <a:pathLst>
                  <a:path w="549" h="1383">
                    <a:moveTo>
                      <a:pt x="466" y="0"/>
                    </a:moveTo>
                    <a:lnTo>
                      <a:pt x="82" y="0"/>
                    </a:lnTo>
                    <a:lnTo>
                      <a:pt x="50" y="7"/>
                    </a:lnTo>
                    <a:lnTo>
                      <a:pt x="24" y="25"/>
                    </a:lnTo>
                    <a:lnTo>
                      <a:pt x="6" y="51"/>
                    </a:lnTo>
                    <a:lnTo>
                      <a:pt x="0" y="83"/>
                    </a:lnTo>
                    <a:lnTo>
                      <a:pt x="0" y="1301"/>
                    </a:lnTo>
                    <a:lnTo>
                      <a:pt x="6" y="1333"/>
                    </a:lnTo>
                    <a:lnTo>
                      <a:pt x="24" y="1359"/>
                    </a:lnTo>
                    <a:lnTo>
                      <a:pt x="50" y="1377"/>
                    </a:lnTo>
                    <a:lnTo>
                      <a:pt x="82" y="1383"/>
                    </a:lnTo>
                    <a:lnTo>
                      <a:pt x="466" y="1383"/>
                    </a:lnTo>
                    <a:lnTo>
                      <a:pt x="498" y="1377"/>
                    </a:lnTo>
                    <a:lnTo>
                      <a:pt x="524" y="1359"/>
                    </a:lnTo>
                    <a:lnTo>
                      <a:pt x="542" y="1333"/>
                    </a:lnTo>
                    <a:lnTo>
                      <a:pt x="549" y="1301"/>
                    </a:lnTo>
                    <a:lnTo>
                      <a:pt x="549" y="83"/>
                    </a:lnTo>
                    <a:lnTo>
                      <a:pt x="542" y="51"/>
                    </a:lnTo>
                    <a:lnTo>
                      <a:pt x="524" y="25"/>
                    </a:lnTo>
                    <a:lnTo>
                      <a:pt x="498" y="7"/>
                    </a:lnTo>
                    <a:lnTo>
                      <a:pt x="466" y="0"/>
                    </a:lnTo>
                    <a:close/>
                  </a:path>
                </a:pathLst>
              </a:custGeom>
              <a:grpFill/>
              <a:ln w="9525">
                <a:noFill/>
                <a:round/>
                <a:headEnd/>
                <a:tailEnd/>
              </a:ln>
            </p:spPr>
            <p:txBody>
              <a:bodyPr vert="vert270" wrap="square" lIns="91440" tIns="45720" rIns="91440" bIns="45720" numCol="1" anchor="ctr" anchorCtr="0" compatLnSpc="1">
                <a:prstTxWarp prst="textNoShape">
                  <a:avLst/>
                </a:prstTxWarp>
              </a:bodyPr>
              <a:lstStyle/>
              <a:p>
                <a:pPr algn="ctr"/>
                <a:r>
                  <a:rPr lang="en-US" sz="900" dirty="0">
                    <a:solidFill>
                      <a:schemeClr val="bg1"/>
                    </a:solidFill>
                  </a:rPr>
                  <a:t>Inverter</a:t>
                </a:r>
              </a:p>
            </p:txBody>
          </p:sp>
        </p:grpSp>
      </p:grpSp>
      <p:cxnSp>
        <p:nvCxnSpPr>
          <p:cNvPr id="109" name="Straight Connector 108"/>
          <p:cNvCxnSpPr/>
          <p:nvPr/>
        </p:nvCxnSpPr>
        <p:spPr>
          <a:xfrm>
            <a:off x="4911126" y="1203325"/>
            <a:ext cx="0" cy="3431751"/>
          </a:xfrm>
          <a:prstGeom prst="line">
            <a:avLst/>
          </a:prstGeom>
          <a:ln w="6350" cap="rnd" cmpd="sng">
            <a:solidFill>
              <a:schemeClr val="accent2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8908" y="3285975"/>
            <a:ext cx="2132218" cy="1364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43" descr="schneider_LIO_Life-Green_RGB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01597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9126" y="136574"/>
            <a:ext cx="4198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bg1"/>
                </a:solidFill>
              </a:rPr>
              <a:t>What is a Flow Battery?</a:t>
            </a:r>
          </a:p>
        </p:txBody>
      </p:sp>
      <p:pic>
        <p:nvPicPr>
          <p:cNvPr id="13" name="Picture 8" descr="VIZN Energy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15350" y="4569821"/>
            <a:ext cx="1162862" cy="573679"/>
          </a:xfrm>
          <a:prstGeom prst="rect">
            <a:avLst/>
          </a:prstGeom>
          <a:noFill/>
        </p:spPr>
      </p:pic>
      <p:pic>
        <p:nvPicPr>
          <p:cNvPr id="17" name="Picture 2" descr="http://wernerantweiler.ca/blog/2014-09-28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504" y="744286"/>
            <a:ext cx="3281854" cy="19798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" name="Rectangle 4"/>
          <p:cNvSpPr/>
          <p:nvPr/>
        </p:nvSpPr>
        <p:spPr>
          <a:xfrm>
            <a:off x="4742122" y="136574"/>
            <a:ext cx="4247682" cy="20251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Long proven history of safe, resilient &amp; certified zinc/iron flow batteries: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 Years of USDOE &amp; NASA research followed by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8 Years of ViZn commercialization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sz="1200" dirty="0"/>
              <a:t>ISO 9001-2008 certified manufacturing facilities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sz="1200" dirty="0"/>
              <a:t>Idaho National Lab customer specializing in vulnerability assessments &amp; infrastructure resiliency for electric grid reliability, control systems, cybersecurity and physical security systems.</a:t>
            </a: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0"/>
          <a:stretch/>
        </p:blipFill>
        <p:spPr bwMode="auto">
          <a:xfrm>
            <a:off x="4870855" y="2941264"/>
            <a:ext cx="2158402" cy="15032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8" name="Picture 8" descr="http://tech-development1.com/VIZN/wp-content/uploads/2016/01/MadeIntheUSA_Homepage_large-2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8212" y="3907800"/>
            <a:ext cx="662021" cy="6620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502" y="2886119"/>
            <a:ext cx="3281855" cy="1928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1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307" y="2275395"/>
            <a:ext cx="2227497" cy="148795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11" name="TextBox 10"/>
          <p:cNvSpPr txBox="1"/>
          <p:nvPr/>
        </p:nvSpPr>
        <p:spPr>
          <a:xfrm>
            <a:off x="8926285" y="4954772"/>
            <a:ext cx="217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462381882"/>
      </p:ext>
    </p:extLst>
  </p:cSld>
  <p:clrMapOvr>
    <a:masterClrMapping/>
  </p:clrMapOvr>
  <p:transition>
    <p:wipe dir="d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/>
          <a:lstStyle/>
          <a:p>
            <a:endParaRPr lang="en-US" sz="3200" b="1" dirty="0"/>
          </a:p>
          <a:p>
            <a:endParaRPr lang="en-US" sz="3200" b="1" dirty="0"/>
          </a:p>
        </p:txBody>
      </p:sp>
      <p:pic>
        <p:nvPicPr>
          <p:cNvPr id="6" name="Picture 2" descr="VIZN Energy Systems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22762" y="4613469"/>
            <a:ext cx="1034959" cy="510580"/>
          </a:xfrm>
          <a:prstGeom prst="rect">
            <a:avLst/>
          </a:prstGeom>
          <a:noFill/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/>
          <a:srcRect l="47266" t="32672" r="8619" b="28635"/>
          <a:stretch/>
        </p:blipFill>
        <p:spPr>
          <a:xfrm>
            <a:off x="4978313" y="2450526"/>
            <a:ext cx="4181475" cy="1999431"/>
          </a:xfrm>
          <a:prstGeom prst="rect">
            <a:avLst/>
          </a:prstGeom>
        </p:spPr>
      </p:pic>
      <p:grpSp>
        <p:nvGrpSpPr>
          <p:cNvPr id="5" name="Group 6"/>
          <p:cNvGrpSpPr/>
          <p:nvPr/>
        </p:nvGrpSpPr>
        <p:grpSpPr>
          <a:xfrm>
            <a:off x="226237" y="285946"/>
            <a:ext cx="4098113" cy="4536711"/>
            <a:chOff x="685800" y="895350"/>
            <a:chExt cx="2590800" cy="3186114"/>
          </a:xfrm>
        </p:grpSpPr>
        <p:pic>
          <p:nvPicPr>
            <p:cNvPr id="8" name="Picture 7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960" t="39767" r="17274" b="45427"/>
            <a:stretch/>
          </p:blipFill>
          <p:spPr bwMode="auto">
            <a:xfrm>
              <a:off x="685800" y="3090865"/>
              <a:ext cx="2590800" cy="990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0" name="Picture 9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411" t="39862" r="39822" b="45332"/>
            <a:stretch/>
          </p:blipFill>
          <p:spPr bwMode="auto">
            <a:xfrm>
              <a:off x="685800" y="2000251"/>
              <a:ext cx="2590800" cy="990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1" name="Picture 10"/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147" t="39767" r="62086" b="45427"/>
            <a:stretch/>
          </p:blipFill>
          <p:spPr bwMode="auto">
            <a:xfrm>
              <a:off x="685800" y="895350"/>
              <a:ext cx="2590800" cy="990599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pic>
        <p:nvPicPr>
          <p:cNvPr id="12" name="Picture 4" descr="http://cache.carlsonhotels.com/ow-cms/rad/images/city/LosAngeles_marquee.jpg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252" y="264331"/>
            <a:ext cx="2323123" cy="907847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85000"/>
              </a:schemeClr>
            </a:solidFill>
            <a:miter lim="800000"/>
          </a:ln>
          <a:effectLst/>
          <a:extLst/>
        </p:spPr>
      </p:pic>
      <p:pic>
        <p:nvPicPr>
          <p:cNvPr id="14" name="Picture 8" descr="https://s3.amazonaws.com/citybuzz/2015/11/washington-dc-real-estate-market-trends/washington-dc-real-estate-1.jp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0313" y="1322251"/>
            <a:ext cx="1510490" cy="10089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85000"/>
              </a:schemeClr>
            </a:solidFill>
            <a:miter lim="800000"/>
          </a:ln>
          <a:effectLst/>
          <a:extLst/>
        </p:spPr>
      </p:pic>
      <p:pic>
        <p:nvPicPr>
          <p:cNvPr id="15" name="Picture 2" descr="http://chicagoraffaello.com/wp-content/uploads/2013/08/chicago-skyline.jpg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0242" y="1322251"/>
            <a:ext cx="1513441" cy="1008960"/>
          </a:xfrm>
          <a:prstGeom prst="rect">
            <a:avLst/>
          </a:prstGeom>
          <a:solidFill>
            <a:srgbClr val="FFFFFF">
              <a:shade val="85000"/>
            </a:srgbClr>
          </a:solidFill>
          <a:ln w="38100">
            <a:solidFill>
              <a:schemeClr val="bg1">
                <a:lumMod val="85000"/>
              </a:schemeClr>
            </a:solidFill>
            <a:miter lim="800000"/>
          </a:ln>
          <a:effectLst/>
          <a:extLst/>
        </p:spPr>
      </p:pic>
      <p:sp>
        <p:nvSpPr>
          <p:cNvPr id="4" name="Rectangle 3"/>
          <p:cNvSpPr/>
          <p:nvPr/>
        </p:nvSpPr>
        <p:spPr>
          <a:xfrm>
            <a:off x="4976303" y="2376196"/>
            <a:ext cx="273698" cy="19283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926285" y="4954772"/>
            <a:ext cx="217715" cy="1692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500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522898540"/>
      </p:ext>
    </p:extLst>
  </p:cSld>
  <p:clrMapOvr>
    <a:masterClrMapping/>
  </p:clrMapOvr>
  <p:transition>
    <p:wipe dir="d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Freeform 63"/>
          <p:cNvSpPr/>
          <p:nvPr/>
        </p:nvSpPr>
        <p:spPr>
          <a:xfrm>
            <a:off x="449757" y="3465054"/>
            <a:ext cx="1655069" cy="378617"/>
          </a:xfrm>
          <a:custGeom>
            <a:avLst/>
            <a:gdLst>
              <a:gd name="connsiteX0" fmla="*/ 0 w 7422662"/>
              <a:gd name="connsiteY0" fmla="*/ 0 h 542199"/>
              <a:gd name="connsiteX1" fmla="*/ 7151563 w 7422662"/>
              <a:gd name="connsiteY1" fmla="*/ 0 h 542199"/>
              <a:gd name="connsiteX2" fmla="*/ 7422662 w 7422662"/>
              <a:gd name="connsiteY2" fmla="*/ 271100 h 542199"/>
              <a:gd name="connsiteX3" fmla="*/ 7151563 w 7422662"/>
              <a:gd name="connsiteY3" fmla="*/ 542199 h 542199"/>
              <a:gd name="connsiteX4" fmla="*/ 0 w 7422662"/>
              <a:gd name="connsiteY4" fmla="*/ 542199 h 542199"/>
              <a:gd name="connsiteX5" fmla="*/ 0 w 7422662"/>
              <a:gd name="connsiteY5" fmla="*/ 0 h 5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2662" h="542199">
                <a:moveTo>
                  <a:pt x="7422662" y="542198"/>
                </a:moveTo>
                <a:lnTo>
                  <a:pt x="271099" y="542198"/>
                </a:lnTo>
                <a:lnTo>
                  <a:pt x="0" y="271099"/>
                </a:lnTo>
                <a:lnTo>
                  <a:pt x="271099" y="1"/>
                </a:lnTo>
                <a:lnTo>
                  <a:pt x="7422662" y="1"/>
                </a:lnTo>
                <a:lnTo>
                  <a:pt x="7422662" y="542198"/>
                </a:lnTo>
                <a:close/>
              </a:path>
            </a:pathLst>
          </a:custGeom>
          <a:solidFill>
            <a:schemeClr val="bg1"/>
          </a:solidFill>
          <a:effectLst>
            <a:glow rad="63500">
              <a:schemeClr val="bg1">
                <a:alpha val="4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 extrusionH="76200" prstMaterial="dkEdg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645" tIns="83821" rIns="156464" bIns="83821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ViZn</a:t>
            </a:r>
            <a:endParaRPr lang="en-US" sz="14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126" y="136574"/>
            <a:ext cx="41989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/>
            <a:r>
              <a:rPr lang="en-US" sz="2000" dirty="0">
                <a:solidFill>
                  <a:schemeClr val="bg1"/>
                </a:solidFill>
              </a:rPr>
              <a:t>What’s Inside a ViZn Flow Battery? </a:t>
            </a:r>
          </a:p>
        </p:txBody>
      </p:sp>
      <p:pic>
        <p:nvPicPr>
          <p:cNvPr id="13" name="Picture 8" descr="VIZN Energy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5716" y="4560603"/>
            <a:ext cx="1162862" cy="573679"/>
          </a:xfrm>
          <a:prstGeom prst="rect">
            <a:avLst/>
          </a:prstGeom>
          <a:noFill/>
        </p:spPr>
      </p:pic>
      <p:sp>
        <p:nvSpPr>
          <p:cNvPr id="6" name="Freeform 5"/>
          <p:cNvSpPr/>
          <p:nvPr/>
        </p:nvSpPr>
        <p:spPr>
          <a:xfrm>
            <a:off x="370599" y="2742588"/>
            <a:ext cx="3337019" cy="378617"/>
          </a:xfrm>
          <a:custGeom>
            <a:avLst/>
            <a:gdLst>
              <a:gd name="connsiteX0" fmla="*/ 0 w 7422662"/>
              <a:gd name="connsiteY0" fmla="*/ 0 h 542199"/>
              <a:gd name="connsiteX1" fmla="*/ 7151563 w 7422662"/>
              <a:gd name="connsiteY1" fmla="*/ 0 h 542199"/>
              <a:gd name="connsiteX2" fmla="*/ 7422662 w 7422662"/>
              <a:gd name="connsiteY2" fmla="*/ 271100 h 542199"/>
              <a:gd name="connsiteX3" fmla="*/ 7151563 w 7422662"/>
              <a:gd name="connsiteY3" fmla="*/ 542199 h 542199"/>
              <a:gd name="connsiteX4" fmla="*/ 0 w 7422662"/>
              <a:gd name="connsiteY4" fmla="*/ 542199 h 542199"/>
              <a:gd name="connsiteX5" fmla="*/ 0 w 7422662"/>
              <a:gd name="connsiteY5" fmla="*/ 0 h 542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22662" h="542199">
                <a:moveTo>
                  <a:pt x="7422662" y="542198"/>
                </a:moveTo>
                <a:lnTo>
                  <a:pt x="271099" y="542198"/>
                </a:lnTo>
                <a:lnTo>
                  <a:pt x="0" y="271099"/>
                </a:lnTo>
                <a:lnTo>
                  <a:pt x="271099" y="1"/>
                </a:lnTo>
                <a:lnTo>
                  <a:pt x="7422662" y="1"/>
                </a:lnTo>
                <a:lnTo>
                  <a:pt x="7422662" y="542198"/>
                </a:lnTo>
                <a:close/>
              </a:path>
            </a:pathLst>
          </a:custGeom>
          <a:solidFill>
            <a:schemeClr val="bg1"/>
          </a:solidFill>
          <a:effectLst>
            <a:glow rad="63500">
              <a:schemeClr val="bg1">
                <a:alpha val="43000"/>
              </a:schemeClr>
            </a:glow>
            <a:outerShdw blurRad="40000" dist="23000" dir="5400000" rotWithShape="0">
              <a:srgbClr val="000000">
                <a:alpha val="35000"/>
              </a:srgbClr>
            </a:outerShdw>
            <a:softEdge rad="12700"/>
          </a:effectLst>
          <a:scene3d>
            <a:camera prst="orthographicFront"/>
            <a:lightRig rig="threePt" dir="t"/>
          </a:scene3d>
          <a:sp3d extrusionH="76200" prstMaterial="dkEdge">
            <a:extrusionClr>
              <a:schemeClr val="tx2">
                <a:lumMod val="60000"/>
                <a:lumOff val="40000"/>
              </a:schemeClr>
            </a:extrusionClr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hueOff val="0"/>
              <a:satOff val="0"/>
              <a:lumOff val="0"/>
              <a:alphaOff val="0"/>
            </a:schemeClr>
          </a:fillRef>
          <a:effectRef idx="2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374645" tIns="83821" rIns="156464" bIns="83821" numCol="1" spcCol="1270" anchor="ctr" anchorCtr="0">
            <a:noAutofit/>
          </a:bodyPr>
          <a:lstStyle/>
          <a:p>
            <a:pPr lvl="0" algn="l" defTabSz="9779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400" kern="1200" dirty="0">
                <a:solidFill>
                  <a:schemeClr val="tx1">
                    <a:lumMod val="85000"/>
                    <a:lumOff val="15000"/>
                  </a:schemeClr>
                </a:solidFill>
                <a:latin typeface="Arial Black" panose="020B0A04020102020204" pitchFamily="34" charset="0"/>
              </a:rPr>
              <a:t>Li-Ion</a:t>
            </a:r>
            <a:endParaRPr lang="en-US" sz="1400" kern="12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108879" y="3466581"/>
            <a:ext cx="366826" cy="378617"/>
          </a:xfrm>
          <a:prstGeom prst="ellipse">
            <a:avLst/>
          </a:prstGeom>
          <a:solidFill>
            <a:srgbClr val="0066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val 18"/>
          <p:cNvSpPr/>
          <p:nvPr/>
        </p:nvSpPr>
        <p:spPr>
          <a:xfrm>
            <a:off x="82365" y="2721659"/>
            <a:ext cx="366826" cy="378617"/>
          </a:xfrm>
          <a:prstGeom prst="ellipse">
            <a:avLst/>
          </a:prstGeom>
          <a:solidFill>
            <a:srgbClr val="C00000"/>
          </a:solidFill>
          <a:scene3d>
            <a:camera prst="orthographicFront"/>
            <a:lightRig rig="flat" dir="t"/>
          </a:scene3d>
          <a:sp3d z="127000" prstMaterial="plastic">
            <a:bevelT w="88900" h="88900"/>
            <a:bevelB w="88900" h="31750" prst="angle"/>
          </a:sp3d>
        </p:spPr>
        <p:style>
          <a:lnRef idx="0">
            <a:schemeClr val="lt2">
              <a:hueOff val="0"/>
              <a:satOff val="0"/>
              <a:lumOff val="0"/>
              <a:alphaOff val="0"/>
            </a:schemeClr>
          </a:lnRef>
          <a:fillRef idx="3">
            <a:schemeClr val="dk2">
              <a:tint val="50000"/>
              <a:hueOff val="0"/>
              <a:satOff val="0"/>
              <a:lumOff val="0"/>
              <a:alphaOff val="0"/>
            </a:schemeClr>
          </a:fillRef>
          <a:effectRef idx="2">
            <a:schemeClr val="dk2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2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304" y="3375344"/>
            <a:ext cx="599889" cy="619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Picture 2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788000" y="2641499"/>
            <a:ext cx="579106" cy="6191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295" y="2809209"/>
            <a:ext cx="248374" cy="2575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2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6715" y="2802528"/>
            <a:ext cx="249483" cy="2575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9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493" y="2801715"/>
            <a:ext cx="253871" cy="2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8460" y="2801715"/>
            <a:ext cx="253871" cy="262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6777" y="2806944"/>
            <a:ext cx="253871" cy="262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Picture 5"/>
          <p:cNvPicPr>
            <a:picLocks noChangeAspect="1" noChangeArrowheads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2632" y="3521776"/>
            <a:ext cx="258718" cy="2682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6"/>
          <p:cNvPicPr>
            <a:picLocks noChangeAspect="1" noChangeArrowheads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747" r="3918" b="2995"/>
          <a:stretch/>
        </p:blipFill>
        <p:spPr bwMode="auto">
          <a:xfrm>
            <a:off x="3468534" y="3502120"/>
            <a:ext cx="898572" cy="9117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" name="Picture 4" descr="GHS-pictogram-pollu.svg">
            <a:hlinkClick r:id="rId12"/>
          </p:cNvPr>
          <p:cNvPicPr>
            <a:picLocks noChangeAspect="1" noChangeArrowheads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477" y="2808883"/>
            <a:ext cx="259873" cy="268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Rectangle 47"/>
          <p:cNvSpPr/>
          <p:nvPr/>
        </p:nvSpPr>
        <p:spPr>
          <a:xfrm>
            <a:off x="4956440" y="165725"/>
            <a:ext cx="3838575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rPr>
              <a:t>How is it made?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Safe electrolytes blended 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Local tap water onsite</a:t>
            </a:r>
          </a:p>
          <a:p>
            <a:pPr marL="342900" lvl="1" indent="-342900" defTabSz="457200">
              <a:spcBef>
                <a:spcPct val="20000"/>
              </a:spcBef>
              <a:buClr>
                <a:srgbClr val="FDBE57"/>
              </a:buClr>
              <a:buFont typeface="+mj-lt"/>
              <a:buAutoNum type="arabicPeriod"/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Alkaline solution</a:t>
            </a:r>
          </a:p>
        </p:txBody>
      </p:sp>
      <p:pic>
        <p:nvPicPr>
          <p:cNvPr id="77828" name="Picture 4" descr="Image result for Bags of dry white powder zinc oxide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843" y="1771151"/>
            <a:ext cx="1157572" cy="10545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51" name="Right Arrow 50"/>
          <p:cNvSpPr/>
          <p:nvPr/>
        </p:nvSpPr>
        <p:spPr>
          <a:xfrm>
            <a:off x="7338578" y="1732390"/>
            <a:ext cx="316722" cy="113206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956440" y="1936627"/>
            <a:ext cx="78739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Zinc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Oxide</a:t>
            </a:r>
            <a:endParaRPr lang="en-US" dirty="0"/>
          </a:p>
        </p:txBody>
      </p:sp>
      <p:sp>
        <p:nvSpPr>
          <p:cNvPr id="55" name="Right Arrow 54"/>
          <p:cNvSpPr/>
          <p:nvPr/>
        </p:nvSpPr>
        <p:spPr>
          <a:xfrm>
            <a:off x="7338578" y="3170665"/>
            <a:ext cx="316722" cy="1132063"/>
          </a:xfrm>
          <a:prstGeom prst="rightArrow">
            <a:avLst>
              <a:gd name="adj1" fmla="val 50000"/>
              <a:gd name="adj2" fmla="val 100000"/>
            </a:avLst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6" name="Rectangle 55"/>
          <p:cNvSpPr/>
          <p:nvPr/>
        </p:nvSpPr>
        <p:spPr>
          <a:xfrm>
            <a:off x="4706746" y="3374902"/>
            <a:ext cx="121058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Yellow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Prussiate </a:t>
            </a:r>
          </a:p>
          <a:p>
            <a:pPr algn="ctr"/>
            <a:r>
              <a:rPr lang="en-US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of Soda</a:t>
            </a:r>
            <a:endParaRPr lang="en-US" dirty="0"/>
          </a:p>
        </p:txBody>
      </p:sp>
      <p:pic>
        <p:nvPicPr>
          <p:cNvPr id="77830" name="Picture 6" descr="http://healthybliss.net/bliss/wp-content/uploads/2012/12/mortonsalt400.jpg"/>
          <p:cNvPicPr>
            <a:picLocks noChangeAspect="1" noChangeArrowheads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48" r="58780"/>
          <a:stretch/>
        </p:blipFill>
        <p:spPr bwMode="auto">
          <a:xfrm>
            <a:off x="7895425" y="3086178"/>
            <a:ext cx="509188" cy="1242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" name="Picture 6" descr="http://healthybliss.net/bliss/wp-content/uploads/2012/12/mortonsalt400.jpg"/>
          <p:cNvPicPr>
            <a:picLocks noChangeAspect="1" noChangeArrowheads="1"/>
          </p:cNvPicPr>
          <p:nvPr/>
        </p:nvPicPr>
        <p:blipFill rotWithShape="1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692" t="40328" r="5422" b="48560"/>
          <a:stretch/>
        </p:blipFill>
        <p:spPr bwMode="auto">
          <a:xfrm>
            <a:off x="7738184" y="4018801"/>
            <a:ext cx="1239682" cy="362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7832" name="Picture 8" descr="http://images.agoramedia.com/everydayhealth/gcms/10-Essential-Facts-About-Sunscreen-722x406.jpg?width=623"/>
          <p:cNvPicPr>
            <a:picLocks noChangeAspect="1" noChangeArrowheads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261" y="1867803"/>
            <a:ext cx="1424454" cy="800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Rectangle 49"/>
          <p:cNvSpPr/>
          <p:nvPr/>
        </p:nvSpPr>
        <p:spPr>
          <a:xfrm>
            <a:off x="-69512" y="1158204"/>
            <a:ext cx="45362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238" lvl="1" indent="-457200"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Anolyte: Zinc oxide </a:t>
            </a:r>
          </a:p>
          <a:p>
            <a:pPr marL="914238" lvl="1" indent="-457200"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Catholyte: Yellow prussiate of soda</a:t>
            </a:r>
          </a:p>
          <a:p>
            <a:pPr marL="914238" lvl="1" indent="-457200">
              <a:buFontTx/>
              <a:buAutoNum type="arabicPeriod"/>
            </a:pPr>
            <a:r>
              <a:rPr lang="en-US" sz="1600" dirty="0">
                <a:solidFill>
                  <a:schemeClr val="bg1"/>
                </a:solidFill>
              </a:rPr>
              <a:t>Alkaline solution: KOH and NaOH</a:t>
            </a:r>
          </a:p>
        </p:txBody>
      </p:sp>
      <p:pic>
        <p:nvPicPr>
          <p:cNvPr id="77834" name="Picture 10" descr="http://image.made-in-china.com/2f1j00MNFtcJbdMaoU/99-Min-Tech-Grade-Potassium-Ferrocyanide-for-Pigments-Dyestuff.jpg"/>
          <p:cNvPicPr>
            <a:picLocks noChangeAspect="1" noChangeArrowheads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747" y="3305735"/>
            <a:ext cx="1245269" cy="926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8049453"/>
      </p:ext>
    </p:extLst>
  </p:cSld>
  <p:clrMapOvr>
    <a:masterClrMapping/>
  </p:clrMapOvr>
  <p:transition>
    <p:wipe dir="d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shedd-aquarium-new-1_C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92838" y="1203325"/>
            <a:ext cx="2698748" cy="152631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192838" y="2779875"/>
            <a:ext cx="2698748" cy="1580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itle 2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615553"/>
          </a:xfrm>
        </p:spPr>
        <p:txBody>
          <a:bodyPr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Shedd Aquarium, Chicago, USA</a:t>
            </a:r>
            <a:br>
              <a:rPr lang="en-US" dirty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2" name="Content Placeholder 3"/>
          <p:cNvSpPr>
            <a:spLocks noGrp="1"/>
          </p:cNvSpPr>
          <p:nvPr>
            <p:ph idx="4294967295"/>
          </p:nvPr>
        </p:nvSpPr>
        <p:spPr>
          <a:xfrm>
            <a:off x="258056" y="1203325"/>
            <a:ext cx="4558657" cy="838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b="1" dirty="0"/>
              <a:t>Goal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/>
              <a:t>Skid with XC-NA ES inverters, 1MW / 500kWh</a:t>
            </a:r>
          </a:p>
          <a:p>
            <a:pPr marL="169863" indent="-169863">
              <a:lnSpc>
                <a:spcPct val="90000"/>
              </a:lnSpc>
            </a:pPr>
            <a:r>
              <a:rPr lang="en-US" dirty="0"/>
              <a:t>Li-On batteries provided by Eagle Picher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>
            <a:off x="5455550" y="3547759"/>
            <a:ext cx="2271652" cy="0"/>
          </a:xfrm>
          <a:prstGeom prst="straightConnector1">
            <a:avLst/>
          </a:prstGeom>
          <a:ln w="31750" cap="rnd" cmpd="sng">
            <a:solidFill>
              <a:schemeClr val="bg2"/>
            </a:solidFill>
            <a:headEnd type="none"/>
            <a:tailEnd type="triangle" w="med" len="lg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18462" y="3064969"/>
            <a:ext cx="3720504" cy="646286"/>
          </a:xfrm>
          <a:prstGeom prst="rect">
            <a:avLst/>
          </a:prstGeom>
          <a:noFill/>
        </p:spPr>
        <p:txBody>
          <a:bodyPr wrap="square" lIns="91394" tIns="45698" rIns="91394" bIns="45698" rtlCol="0">
            <a:spAutoFit/>
          </a:bodyPr>
          <a:lstStyle/>
          <a:p>
            <a:r>
              <a:rPr lang="en-US" dirty="0">
                <a:solidFill>
                  <a:schemeClr val="bg2"/>
                </a:solidFill>
              </a:rPr>
              <a:t>Schneider Electric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GT250 PV inverters on the roof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145679" y="3799752"/>
            <a:ext cx="3555093" cy="577091"/>
          </a:xfrm>
          <a:prstGeom prst="rect">
            <a:avLst/>
          </a:prstGeom>
          <a:noFill/>
        </p:spPr>
        <p:txBody>
          <a:bodyPr wrap="square" lIns="68589" tIns="34295" rIns="68589" bIns="34295" rtlCol="0">
            <a:spAutoFit/>
          </a:bodyPr>
          <a:lstStyle/>
          <a:p>
            <a:pPr marL="60325" indent="-60325"/>
            <a:r>
              <a:rPr lang="en-US" sz="1100" dirty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*Pennsylvania-New Jersey-Maryland Interconnection, an RTO in the USA, world’s largest competitive wholesale electricity market.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idx="15"/>
          </p:nvPr>
        </p:nvSpPr>
        <p:spPr>
          <a:xfrm>
            <a:off x="258055" y="898525"/>
            <a:ext cx="8633531" cy="169277"/>
          </a:xfrm>
        </p:spPr>
        <p:txBody>
          <a:bodyPr>
            <a:spAutoFit/>
          </a:bodyPr>
          <a:lstStyle/>
          <a:p>
            <a:r>
              <a:rPr lang="en-US" dirty="0"/>
              <a:t>Frequency Regulation in the PJM wholesale electricity market</a:t>
            </a:r>
          </a:p>
        </p:txBody>
      </p:sp>
      <p:pic>
        <p:nvPicPr>
          <p:cNvPr id="14" name="Picture 13" descr="schneider_LIO_Life-Green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9303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258055" y="4833228"/>
            <a:ext cx="5580061" cy="123111"/>
          </a:xfrm>
        </p:spPr>
        <p:txBody>
          <a:bodyPr/>
          <a:lstStyle/>
          <a:p>
            <a:r>
              <a:rPr lang="en-US" dirty="0"/>
              <a:t>Please tell us your ideal steps to success … thank you very much! 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Steps to success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17"/>
          </p:nvPr>
        </p:nvSpPr>
        <p:spPr>
          <a:xfrm>
            <a:off x="258054" y="948354"/>
            <a:ext cx="8633531" cy="1246495"/>
          </a:xfrm>
        </p:spPr>
        <p:txBody>
          <a:bodyPr/>
          <a:lstStyle/>
          <a:p>
            <a:pPr marL="358775" indent="-3429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12-month 15-minute interval data in kW, kWh &amp; tariffs to do a no-cost financial analysis </a:t>
            </a:r>
          </a:p>
          <a:p>
            <a:pPr marL="358775" indent="-342900">
              <a:buFont typeface="+mj-lt"/>
              <a:buAutoNum type="arabicPeriod"/>
            </a:pPr>
            <a:r>
              <a:rPr lang="en-US" b="1" dirty="0">
                <a:solidFill>
                  <a:schemeClr val="tx2"/>
                </a:solidFill>
              </a:rPr>
              <a:t>Investment-grade audit &amp; electrical engineering study</a:t>
            </a:r>
          </a:p>
          <a:p>
            <a:pPr marL="358775" indent="-342900">
              <a:buFont typeface="+mj-lt"/>
              <a:buAutoNum type="arabicPeriod"/>
            </a:pPr>
            <a:endParaRPr lang="en-US" b="1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546" y="1685410"/>
            <a:ext cx="4706041" cy="31478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8056" y="2427482"/>
            <a:ext cx="3724979" cy="137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6073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4"/>
          <p:cNvSpPr txBox="1">
            <a:spLocks/>
          </p:cNvSpPr>
          <p:nvPr/>
        </p:nvSpPr>
        <p:spPr>
          <a:xfrm>
            <a:off x="0" y="3901549"/>
            <a:ext cx="9144000" cy="369332"/>
          </a:xfrm>
          <a:prstGeom prst="rect">
            <a:avLst/>
          </a:prstGeom>
        </p:spPr>
        <p:txBody>
          <a:bodyPr/>
          <a:lstStyle/>
          <a:p>
            <a:pPr lvl="0" algn="ctr">
              <a:spcBef>
                <a:spcPct val="20000"/>
              </a:spcBef>
            </a:pPr>
            <a:r>
              <a:rPr lang="en-US" sz="1200" b="1" dirty="0">
                <a:solidFill>
                  <a:prstClr val="white"/>
                </a:solidFill>
              </a:rPr>
              <a:t>May 2016 Christina.Sanborn@Northwestern.edu 224-307-9663 Mark.Johnson1@Schneider-Electric.com 239-287-6960 &amp; Joshua.Rogol@ViZnEnergy.com 401-369-0306</a:t>
            </a:r>
          </a:p>
        </p:txBody>
      </p:sp>
      <p:pic>
        <p:nvPicPr>
          <p:cNvPr id="2052" name="Picture 4" descr="VIZN Energy System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7541" y="2835144"/>
            <a:ext cx="1560442" cy="769818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887243" y="1655180"/>
            <a:ext cx="3227043" cy="41536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2825" y="1161190"/>
            <a:ext cx="1865158" cy="9879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459677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can a solar+storage+EVcharging microgrid pay for itself?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Self-funded solar+storage+EVcharging by ISO &amp; utility programs:</a:t>
            </a:r>
          </a:p>
        </p:txBody>
      </p:sp>
      <p:pic>
        <p:nvPicPr>
          <p:cNvPr id="8" name="Content Placeholder 7" descr="Microgrid infographic.jpg"/>
          <p:cNvPicPr>
            <a:picLocks noGrp="1" noChangeAspect="1"/>
          </p:cNvPicPr>
          <p:nvPr>
            <p:ph sz="quarter" idx="17"/>
          </p:nvPr>
        </p:nvPicPr>
        <p:blipFill>
          <a:blip r:embed="rId2" cstate="print"/>
          <a:stretch>
            <a:fillRect/>
          </a:stretch>
        </p:blipFill>
        <p:spPr>
          <a:xfrm>
            <a:off x="0" y="1133441"/>
            <a:ext cx="4643084" cy="3282455"/>
          </a:xfrm>
        </p:spPr>
      </p:pic>
      <p:pic>
        <p:nvPicPr>
          <p:cNvPr id="9" name="Picture 8" descr="MW battery value wheel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5924" y="584729"/>
            <a:ext cx="3867820" cy="455877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4677506"/>
            <a:ext cx="7315199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dirty="0">
                <a:solidFill>
                  <a:srgbClr val="FF0000"/>
                </a:solidFill>
              </a:rPr>
              <a:t>All we need is the chosen site’s 12-month 15-minute interval data in kW, kWh &amp; tariffs to do a financial analysis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46298" y="132168"/>
            <a:ext cx="6484144" cy="307777"/>
          </a:xfrm>
          <a:prstGeom prst="rect">
            <a:avLst/>
          </a:prstGeom>
        </p:spPr>
        <p:txBody>
          <a:bodyPr vert="horz" lIns="0" tIns="0" rIns="0" bIns="0" rtlCol="0" anchor="t">
            <a:spAutoFit/>
          </a:bodyPr>
          <a:lstStyle/>
          <a:p>
            <a:pPr algn="l" defTabSz="457200" eaLnBrk="1" hangingPunct="1"/>
            <a:r>
              <a:rPr lang="en-US" sz="2000" dirty="0">
                <a:solidFill>
                  <a:srgbClr val="36C746"/>
                </a:solidFill>
                <a:latin typeface="Arial"/>
                <a:ea typeface="+mj-ea"/>
                <a:cs typeface="Arial"/>
              </a:rPr>
              <a:t>What is a microgrid?</a:t>
            </a:r>
          </a:p>
        </p:txBody>
      </p:sp>
      <p:sp>
        <p:nvSpPr>
          <p:cNvPr id="341" name="Rectangle 340"/>
          <p:cNvSpPr/>
          <p:nvPr/>
        </p:nvSpPr>
        <p:spPr>
          <a:xfrm>
            <a:off x="542191" y="598470"/>
            <a:ext cx="8303813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71" eaLnBrk="0" hangingPunct="0"/>
            <a:r>
              <a:rPr lang="en-US" altLang="en-US" sz="1300" dirty="0">
                <a:solidFill>
                  <a:srgbClr val="42B4E6"/>
                </a:solidFill>
                <a:latin typeface="Arial Rounded MT Bold" pitchFamily="34" charset="0"/>
              </a:rPr>
              <a:t>An integrated energy system consisting of interconnected loads and distributed energy resources…</a:t>
            </a:r>
          </a:p>
        </p:txBody>
      </p:sp>
      <p:sp>
        <p:nvSpPr>
          <p:cNvPr id="342" name="Rectangle 341"/>
          <p:cNvSpPr/>
          <p:nvPr/>
        </p:nvSpPr>
        <p:spPr>
          <a:xfrm>
            <a:off x="0" y="3880999"/>
            <a:ext cx="91440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771"/>
            <a:r>
              <a:rPr lang="en-US" altLang="en-US" sz="1300" dirty="0">
                <a:solidFill>
                  <a:srgbClr val="42B4E6"/>
                </a:solidFill>
                <a:latin typeface="Arial Rounded MT Bold" pitchFamily="34" charset="0"/>
              </a:rPr>
              <a:t>…which can be controlled as a single entity operating </a:t>
            </a:r>
            <a:r>
              <a:rPr lang="en-US" altLang="en-US" sz="1300" i="1" dirty="0">
                <a:solidFill>
                  <a:srgbClr val="42B4E6"/>
                </a:solidFill>
                <a:latin typeface="Arial Rounded MT Bold" pitchFamily="34" charset="0"/>
              </a:rPr>
              <a:t>in parallel with</a:t>
            </a:r>
            <a:r>
              <a:rPr lang="en-US" altLang="en-US" sz="1300" dirty="0">
                <a:solidFill>
                  <a:srgbClr val="42B4E6"/>
                </a:solidFill>
                <a:latin typeface="Arial Rounded MT Bold" pitchFamily="34" charset="0"/>
              </a:rPr>
              <a:t> the grid and/or in an intentional </a:t>
            </a:r>
            <a:r>
              <a:rPr lang="en-US" altLang="en-US" sz="1300" i="1" dirty="0">
                <a:solidFill>
                  <a:srgbClr val="42B4E6"/>
                </a:solidFill>
                <a:latin typeface="Arial Rounded MT Bold" pitchFamily="34" charset="0"/>
              </a:rPr>
              <a:t>islanded</a:t>
            </a:r>
            <a:r>
              <a:rPr lang="en-US" altLang="en-US" sz="1300" dirty="0">
                <a:solidFill>
                  <a:srgbClr val="42B4E6"/>
                </a:solidFill>
                <a:latin typeface="Arial Rounded MT Bold" pitchFamily="34" charset="0"/>
              </a:rPr>
              <a:t> mode.</a:t>
            </a:r>
            <a:endParaRPr lang="en-US" sz="1300" dirty="0">
              <a:solidFill>
                <a:srgbClr val="626469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0456" y="1046359"/>
            <a:ext cx="3829724" cy="28346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530163" y="1046359"/>
            <a:ext cx="3872753" cy="283464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329106" y="4085519"/>
            <a:ext cx="2402114" cy="10676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 descr="schneider_LIO_Life-Green_RGB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2433658"/>
      </p:ext>
    </p:extLst>
  </p:cSld>
  <p:clrMapOvr>
    <a:masterClrMapping/>
  </p:clrMapOvr>
  <p:transition spd="slow" advClick="0" advTm="8000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/>
          <p:cNvGrpSpPr/>
          <p:nvPr/>
        </p:nvGrpSpPr>
        <p:grpSpPr>
          <a:xfrm>
            <a:off x="4339937" y="3524896"/>
            <a:ext cx="4975513" cy="983541"/>
            <a:chOff x="1541836" y="5072817"/>
            <a:chExt cx="4883681" cy="983541"/>
          </a:xfrm>
        </p:grpSpPr>
        <p:sp>
          <p:nvSpPr>
            <p:cNvPr id="26" name="TextBox 25"/>
            <p:cNvSpPr txBox="1"/>
            <p:nvPr/>
          </p:nvSpPr>
          <p:spPr>
            <a:xfrm>
              <a:off x="2167898" y="5402333"/>
              <a:ext cx="3480427" cy="6540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82880" marR="0" lvl="0" indent="-18288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/>
                <a:buChar char="•"/>
                <a:tabLst/>
                <a:defRPr kumimoji="0" sz="1050" b="0" i="0" u="none" strike="noStrike" kern="0" cap="none" spc="0" normalizeH="0" baseline="0">
                  <a:ln>
                    <a:noFill/>
                  </a:ln>
                  <a:solidFill>
                    <a:srgbClr val="626469"/>
                  </a:solidFill>
                  <a:effectLst/>
                  <a:uLnTx/>
                  <a:uFillTx/>
                  <a:latin typeface="Arial Rounded MT Bold"/>
                  <a:cs typeface="Arial Rounded MT Bold"/>
                </a:defRPr>
              </a:lvl1pPr>
            </a:lstStyle>
            <a:p>
              <a:r>
                <a:rPr lang="en-US" dirty="0"/>
                <a:t>Incorporate  low cost solar, low emission DER</a:t>
              </a:r>
            </a:p>
            <a:p>
              <a:r>
                <a:rPr lang="en-US" dirty="0"/>
                <a:t>Implement net-zero  projects </a:t>
              </a:r>
            </a:p>
            <a:p>
              <a:r>
                <a:rPr lang="en-US" dirty="0"/>
                <a:t>Reduce green house gases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2167893" y="5072817"/>
              <a:ext cx="425762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kern="0" dirty="0">
                  <a:solidFill>
                    <a:srgbClr val="009530"/>
                  </a:solidFill>
                  <a:latin typeface="Arial Rounded MT Bold" pitchFamily="34" charset="0"/>
                </a:rPr>
                <a:t>Green Energy</a:t>
              </a:r>
            </a:p>
            <a:p>
              <a:pPr defTabSz="914400">
                <a:defRPr/>
              </a:pPr>
              <a:endParaRPr lang="en-US" sz="1400" kern="0" dirty="0">
                <a:solidFill>
                  <a:srgbClr val="009530"/>
                </a:solidFill>
                <a:cs typeface="Arial" pitchFamily="34" charset="0"/>
              </a:endParaRPr>
            </a:p>
          </p:txBody>
        </p:sp>
        <p:cxnSp>
          <p:nvCxnSpPr>
            <p:cNvPr id="28" name="Straight Connector 27"/>
            <p:cNvCxnSpPr/>
            <p:nvPr/>
          </p:nvCxnSpPr>
          <p:spPr>
            <a:xfrm>
              <a:off x="1541836" y="5354600"/>
              <a:ext cx="3859351" cy="1588"/>
            </a:xfrm>
            <a:prstGeom prst="line">
              <a:avLst/>
            </a:prstGeom>
            <a:noFill/>
            <a:ln w="25400" cap="flat" cmpd="sng" algn="ctr">
              <a:solidFill>
                <a:srgbClr val="009530"/>
              </a:solidFill>
              <a:prstDash val="solid"/>
            </a:ln>
            <a:effectLst/>
          </p:spPr>
        </p:cxnSp>
      </p:grpSp>
      <p:grpSp>
        <p:nvGrpSpPr>
          <p:cNvPr id="7" name="Group 24"/>
          <p:cNvGrpSpPr/>
          <p:nvPr/>
        </p:nvGrpSpPr>
        <p:grpSpPr>
          <a:xfrm>
            <a:off x="321229" y="1520181"/>
            <a:ext cx="3507144" cy="2268888"/>
            <a:chOff x="405329" y="2004075"/>
            <a:chExt cx="2631042" cy="2268888"/>
          </a:xfrm>
        </p:grpSpPr>
        <p:cxnSp>
          <p:nvCxnSpPr>
            <p:cNvPr id="30" name="Straight Connector 29"/>
            <p:cNvCxnSpPr/>
            <p:nvPr/>
          </p:nvCxnSpPr>
          <p:spPr>
            <a:xfrm>
              <a:off x="494229" y="2290858"/>
              <a:ext cx="2469522" cy="1588"/>
            </a:xfrm>
            <a:prstGeom prst="line">
              <a:avLst/>
            </a:prstGeom>
            <a:noFill/>
            <a:ln w="25400" cap="flat" cmpd="sng" algn="ctr">
              <a:solidFill>
                <a:srgbClr val="B10043"/>
              </a:solidFill>
              <a:prstDash val="solid"/>
            </a:ln>
            <a:effectLst/>
          </p:spPr>
        </p:cxnSp>
        <p:sp>
          <p:nvSpPr>
            <p:cNvPr id="31" name="TextBox 30"/>
            <p:cNvSpPr txBox="1"/>
            <p:nvPr/>
          </p:nvSpPr>
          <p:spPr>
            <a:xfrm>
              <a:off x="405329" y="2004075"/>
              <a:ext cx="2631042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kern="0" dirty="0">
                  <a:solidFill>
                    <a:srgbClr val="B10043"/>
                  </a:solidFill>
                  <a:latin typeface="Arial Rounded MT Bold" pitchFamily="34" charset="0"/>
                </a:rPr>
                <a:t>Reliable Energy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405331" y="2410915"/>
              <a:ext cx="1714946" cy="1862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82880" indent="-182880" defTabSz="914400">
                <a:spcAft>
                  <a:spcPts val="300"/>
                </a:spcAft>
                <a:buFont typeface="Arial"/>
                <a:buChar char="•"/>
                <a:defRPr/>
              </a:pPr>
              <a:r>
                <a:rPr lang="en-US" sz="1050" kern="0" dirty="0">
                  <a:solidFill>
                    <a:srgbClr val="626469"/>
                  </a:solidFill>
                  <a:latin typeface="Arial Rounded MT Bold"/>
                  <a:cs typeface="Arial Rounded MT Bold"/>
                </a:rPr>
                <a:t>Ability to proactively “island “from utility</a:t>
              </a:r>
            </a:p>
            <a:p>
              <a:pPr marL="182880" indent="-182880" defTabSz="914400">
                <a:spcAft>
                  <a:spcPts val="300"/>
                </a:spcAft>
                <a:buFont typeface="Arial"/>
                <a:buChar char="•"/>
                <a:defRPr/>
              </a:pPr>
              <a:r>
                <a:rPr lang="en-US" sz="1050" kern="0" dirty="0">
                  <a:solidFill>
                    <a:srgbClr val="626469"/>
                  </a:solidFill>
                  <a:latin typeface="Arial Rounded MT Bold"/>
                  <a:cs typeface="Arial Rounded MT Bold"/>
                </a:rPr>
                <a:t>Preserve critical loads 24/7/365</a:t>
              </a:r>
            </a:p>
            <a:p>
              <a:pPr marL="182880" indent="-182880" defTabSz="914400">
                <a:spcAft>
                  <a:spcPts val="300"/>
                </a:spcAft>
                <a:buFont typeface="Arial"/>
                <a:buChar char="•"/>
                <a:defRPr/>
              </a:pPr>
              <a:r>
                <a:rPr lang="en-US" sz="1050" kern="0" dirty="0">
                  <a:solidFill>
                    <a:srgbClr val="626469"/>
                  </a:solidFill>
                  <a:latin typeface="Arial Rounded MT Bold"/>
                  <a:cs typeface="Arial Rounded MT Bold"/>
                </a:rPr>
                <a:t>Repurpose grid tied inverters for island mode operation</a:t>
              </a:r>
            </a:p>
            <a:p>
              <a:pPr marL="182880" indent="-182880" defTabSz="914400">
                <a:spcAft>
                  <a:spcPts val="300"/>
                </a:spcAft>
                <a:buFont typeface="Arial"/>
                <a:buChar char="•"/>
                <a:defRPr/>
              </a:pPr>
              <a:r>
                <a:rPr lang="en-US" sz="1050" kern="0" dirty="0">
                  <a:solidFill>
                    <a:srgbClr val="626469"/>
                  </a:solidFill>
                  <a:latin typeface="Arial Rounded MT Bold"/>
                  <a:cs typeface="Arial Rounded MT Bold"/>
                </a:rPr>
                <a:t>Determine root cause of outages and restore power quickly</a:t>
              </a:r>
            </a:p>
            <a:p>
              <a:pPr marL="182880" indent="-182880" defTabSz="914400">
                <a:spcAft>
                  <a:spcPts val="1200"/>
                </a:spcAft>
                <a:defRPr/>
              </a:pPr>
              <a:endParaRPr lang="en-US" sz="1050" kern="0" dirty="0">
                <a:solidFill>
                  <a:srgbClr val="626469"/>
                </a:solidFill>
                <a:latin typeface="Arial Rounded MT Bold"/>
                <a:cs typeface="Arial Rounded MT Bold"/>
              </a:endParaRPr>
            </a:p>
          </p:txBody>
        </p:sp>
      </p:grpSp>
      <p:pic>
        <p:nvPicPr>
          <p:cNvPr id="2" name="Content Placeholder 1"/>
          <p:cNvPicPr>
            <a:picLocks noGrp="1" noChangeAspect="1"/>
          </p:cNvPicPr>
          <p:nvPr>
            <p:ph sz="quarter" idx="3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5248" y="812800"/>
            <a:ext cx="4666499" cy="3017520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32"/>
          </p:nvPr>
        </p:nvSpPr>
        <p:spPr>
          <a:xfrm>
            <a:off x="252413" y="144462"/>
            <a:ext cx="8647112" cy="307777"/>
          </a:xfrm>
        </p:spPr>
        <p:txBody>
          <a:bodyPr vert="horz" lIns="0" tIns="0" rIns="0" bIns="0" rtlCol="0" anchor="t">
            <a:spAutoFit/>
          </a:bodyPr>
          <a:lstStyle/>
          <a:p>
            <a:pPr marL="0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solidFill>
                  <a:srgbClr val="36C746"/>
                </a:solidFill>
                <a:ea typeface="+mj-ea"/>
              </a:rPr>
              <a:t>Benefits of a solar+storage+EVcharging microgrid</a:t>
            </a:r>
          </a:p>
        </p:txBody>
      </p:sp>
      <p:grpSp>
        <p:nvGrpSpPr>
          <p:cNvPr id="8" name="Group 23"/>
          <p:cNvGrpSpPr/>
          <p:nvPr/>
        </p:nvGrpSpPr>
        <p:grpSpPr>
          <a:xfrm>
            <a:off x="4339394" y="651808"/>
            <a:ext cx="3932467" cy="2078564"/>
            <a:chOff x="4925499" y="2001548"/>
            <a:chExt cx="2950109" cy="2078564"/>
          </a:xfrm>
        </p:grpSpPr>
        <p:sp>
          <p:nvSpPr>
            <p:cNvPr id="22" name="TextBox 21"/>
            <p:cNvSpPr txBox="1"/>
            <p:nvPr/>
          </p:nvSpPr>
          <p:spPr>
            <a:xfrm>
              <a:off x="6030905" y="2379646"/>
              <a:ext cx="1714941" cy="170046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182880" marR="0" lvl="0" indent="-182880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300"/>
                </a:spcAft>
                <a:buClrTx/>
                <a:buSzTx/>
                <a:buFont typeface="Arial"/>
                <a:buChar char="•"/>
                <a:tabLst/>
                <a:defRPr kumimoji="0" sz="1050" b="0" i="0" u="none" strike="noStrike" kern="0" cap="none" spc="0" normalizeH="0" baseline="0">
                  <a:ln>
                    <a:noFill/>
                  </a:ln>
                  <a:solidFill>
                    <a:srgbClr val="626469"/>
                  </a:solidFill>
                  <a:effectLst/>
                  <a:uLnTx/>
                  <a:uFillTx/>
                  <a:latin typeface="Arial Rounded MT Bold"/>
                  <a:cs typeface="Arial Rounded MT Bold"/>
                </a:defRPr>
              </a:lvl1pPr>
            </a:lstStyle>
            <a:p>
              <a:r>
                <a:rPr lang="en-US" dirty="0"/>
                <a:t>Minimize energy costs through fuel switching and energy savings</a:t>
              </a:r>
            </a:p>
            <a:p>
              <a:r>
                <a:rPr lang="en-US" dirty="0"/>
                <a:t>Harness combined heat and power, maximize incentives</a:t>
              </a:r>
            </a:p>
            <a:p>
              <a:r>
                <a:rPr lang="en-US" dirty="0"/>
                <a:t>Prioritize critical loads</a:t>
              </a:r>
            </a:p>
            <a:p>
              <a:r>
                <a:rPr lang="en-US" dirty="0"/>
                <a:t>Monetize energy flexibility with the grid</a:t>
              </a:r>
            </a:p>
            <a:p>
              <a:endParaRPr lang="en-US" dirty="0"/>
            </a:p>
          </p:txBody>
        </p:sp>
        <p:cxnSp>
          <p:nvCxnSpPr>
            <p:cNvPr id="23" name="Straight Connector 22"/>
            <p:cNvCxnSpPr/>
            <p:nvPr/>
          </p:nvCxnSpPr>
          <p:spPr>
            <a:xfrm flipV="1">
              <a:off x="4925499" y="2290859"/>
              <a:ext cx="2881101" cy="1588"/>
            </a:xfrm>
            <a:prstGeom prst="line">
              <a:avLst/>
            </a:prstGeom>
            <a:noFill/>
            <a:ln w="25400" cap="flat" cmpd="sng" algn="ctr">
              <a:solidFill>
                <a:srgbClr val="E47F00"/>
              </a:solidFill>
              <a:prstDash val="solid"/>
            </a:ln>
            <a:effectLst/>
          </p:spPr>
        </p:cxnSp>
        <p:sp>
          <p:nvSpPr>
            <p:cNvPr id="24" name="TextBox 23"/>
            <p:cNvSpPr txBox="1"/>
            <p:nvPr/>
          </p:nvSpPr>
          <p:spPr>
            <a:xfrm>
              <a:off x="5999156" y="2001548"/>
              <a:ext cx="18764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1400" kern="0" dirty="0">
                  <a:solidFill>
                    <a:srgbClr val="E47F09"/>
                  </a:solidFill>
                  <a:latin typeface="Arial Rounded MT Bold" pitchFamily="34" charset="0"/>
                </a:rPr>
                <a:t>Efficiency &amp; Optimization</a:t>
              </a:r>
            </a:p>
            <a:p>
              <a:pPr defTabSz="914400">
                <a:defRPr/>
              </a:pPr>
              <a:endParaRPr lang="en-US" sz="1400" kern="0" dirty="0">
                <a:solidFill>
                  <a:srgbClr val="626469"/>
                </a:solidFill>
                <a:cs typeface="Arial" pitchFamily="34" charset="0"/>
              </a:endParaRPr>
            </a:p>
          </p:txBody>
        </p:sp>
      </p:grpSp>
      <p:pic>
        <p:nvPicPr>
          <p:cNvPr id="18" name="Picture 17" descr="schneider_LIO_Life-Green_RGB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201" y="4509591"/>
            <a:ext cx="1922297" cy="530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8708287"/>
      </p:ext>
    </p:extLst>
  </p:cSld>
  <p:clrMapOvr>
    <a:masterClrMapping/>
  </p:clrMapOvr>
  <p:transition spd="slow" advTm="8000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6118"/>
            <a:ext cx="9144000" cy="373063"/>
          </a:xfrm>
        </p:spPr>
        <p:txBody>
          <a:bodyPr/>
          <a:lstStyle/>
          <a:p>
            <a:r>
              <a:rPr lang="en-US" sz="2000" dirty="0"/>
              <a:t>1. Financial analysis: historical usage modeling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80784" y="897621"/>
            <a:ext cx="2679862" cy="313625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defTabSz="457200">
              <a:spcBef>
                <a:spcPct val="20000"/>
              </a:spcBef>
              <a:buClr>
                <a:srgbClr val="FDBE57"/>
              </a:buClr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</a:rPr>
              <a:t>Step 1: Understand current onsite Cost of Energy and consumption profile by analyzing bills, tariff structure, and interval consumption data </a:t>
            </a: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Integrate electricity supply/delivery tariffs with the load profile into Homer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Create graphical representation of current cost of energy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altLang="en-US" sz="1600" dirty="0">
              <a:ln>
                <a:noFill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2050" name="Picture 4" descr="image00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3"/>
          <a:stretch/>
        </p:blipFill>
        <p:spPr bwMode="auto">
          <a:xfrm>
            <a:off x="2952925" y="1224793"/>
            <a:ext cx="6023295" cy="30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670" y="1078507"/>
            <a:ext cx="3558952" cy="35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9281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6118"/>
            <a:ext cx="9144000" cy="373063"/>
          </a:xfrm>
        </p:spPr>
        <p:txBody>
          <a:bodyPr/>
          <a:lstStyle/>
          <a:p>
            <a:r>
              <a:rPr lang="en-US" sz="2000" dirty="0"/>
              <a:t>2. Financial analysis: costs of </a:t>
            </a:r>
            <a:r>
              <a:rPr lang="en-US" sz="2000" dirty="0" err="1"/>
              <a:t>solar+storage</a:t>
            </a:r>
            <a:r>
              <a:rPr lang="en-US" sz="2000" dirty="0"/>
              <a:t> plus energy/power costs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26" y="696286"/>
            <a:ext cx="8669601" cy="2054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defTabSz="457200">
              <a:spcBef>
                <a:spcPct val="20000"/>
              </a:spcBef>
              <a:buClr>
                <a:srgbClr val="FDBE57"/>
              </a:buClr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</a:rPr>
              <a:t>Step 2: Estimate the value of PV + ES by economic optimization</a:t>
            </a: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Integrate the CAPEX of PV+ES at this site, informing the model of the value of PV+ES</a:t>
            </a:r>
          </a:p>
          <a:p>
            <a:pPr marL="0" lvl="1">
              <a:spcBef>
                <a:spcPct val="20000"/>
              </a:spcBef>
              <a:buClr>
                <a:srgbClr val="FDBE57"/>
              </a:buClr>
            </a:pP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0" lvl="1">
              <a:spcBef>
                <a:spcPct val="20000"/>
              </a:spcBef>
              <a:buClr>
                <a:srgbClr val="FDBE57"/>
              </a:buClr>
            </a:pPr>
            <a:r>
              <a:rPr lang="en-US" altLang="en-US" sz="16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Step 3: Sizing of PV + ES + other components of the system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Optimization based on the value of PV+ES to get value to get optimized energy/power values 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If site includes resiliency or ancillary services, requirements loaded into Homer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  <a:cs typeface="Arial" pitchFamily="34" charset="0"/>
            </a:endParaRPr>
          </a:p>
          <a:p>
            <a:pPr marL="0" lvl="1">
              <a:spcBef>
                <a:spcPct val="20000"/>
              </a:spcBef>
              <a:buClr>
                <a:srgbClr val="FDBE57"/>
              </a:buClr>
            </a:pPr>
            <a:r>
              <a:rPr lang="en-US" altLang="en-US" sz="16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Step 4: Solve for the future cost of energy/power onsite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Integrate electricity supply/delivery tariffs with PV+ES with the site load profile into Homer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Homer outputs annual savings of energy/power with PV+ES</a:t>
            </a:r>
          </a:p>
        </p:txBody>
      </p:sp>
      <p:pic>
        <p:nvPicPr>
          <p:cNvPr id="3074" name="Picture 1" descr="image00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2238" y="2997463"/>
            <a:ext cx="4342177" cy="2029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670" y="1078507"/>
            <a:ext cx="3558952" cy="35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5196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76118"/>
            <a:ext cx="9144000" cy="373063"/>
          </a:xfrm>
        </p:spPr>
        <p:txBody>
          <a:bodyPr/>
          <a:lstStyle/>
          <a:p>
            <a:r>
              <a:rPr lang="en-US" sz="2000" dirty="0"/>
              <a:t>3. Financial analysis: paybacks with ISO &amp; utility programs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71726" y="377505"/>
            <a:ext cx="8669601" cy="205407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400" b="1" kern="1200" cap="none" spc="0">
                <a:ln w="18415" cmpd="sng">
                  <a:noFill/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</a:lstStyle>
          <a:p>
            <a:pPr defTabSz="457200">
              <a:spcBef>
                <a:spcPct val="20000"/>
              </a:spcBef>
              <a:buClr>
                <a:srgbClr val="FDBE57"/>
              </a:buClr>
            </a:pPr>
            <a:r>
              <a:rPr lang="en-US" altLang="en-US" sz="16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ea typeface="+mn-ea"/>
              </a:rPr>
              <a:t>Step 5: Demonstrate savings from microgrid by loading data into pro-forma </a:t>
            </a: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Integrate the CAPEX of PV+ES at this site, informing the model of the value of PV+ES</a:t>
            </a:r>
          </a:p>
          <a:p>
            <a:pPr marL="0" lvl="1">
              <a:spcBef>
                <a:spcPct val="20000"/>
              </a:spcBef>
              <a:buClr>
                <a:srgbClr val="FDBE57"/>
              </a:buClr>
            </a:pPr>
            <a:endParaRPr lang="en-US" altLang="en-US" sz="1200" dirty="0">
              <a:solidFill>
                <a:schemeClr val="tx1">
                  <a:lumMod val="85000"/>
                  <a:lumOff val="15000"/>
                </a:schemeClr>
              </a:solidFill>
              <a:latin typeface="Trebuchet MS" pitchFamily="34" charset="0"/>
            </a:endParaRPr>
          </a:p>
          <a:p>
            <a:pPr marL="0" lvl="1">
              <a:spcBef>
                <a:spcPct val="20000"/>
              </a:spcBef>
              <a:buClr>
                <a:srgbClr val="FDBE57"/>
              </a:buClr>
            </a:pPr>
            <a:r>
              <a:rPr lang="en-US" altLang="en-US" sz="1600" b="1" dirty="0">
                <a:ln w="18415" cmpd="sng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Step 6: Estimate the value of ancillary services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Utilization of the battery is checked to account for savings/ancillary services and avoid double counting</a:t>
            </a:r>
          </a:p>
          <a:p>
            <a:pPr marL="342900" lvl="1" indent="-342900">
              <a:spcBef>
                <a:spcPct val="20000"/>
              </a:spcBef>
              <a:buClr>
                <a:srgbClr val="FDBE57"/>
              </a:buClr>
              <a:buFont typeface="Arial"/>
              <a:buChar char="•"/>
            </a:pPr>
            <a:r>
              <a:rPr lang="en-US" alt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rebuchet MS" pitchFamily="34" charset="0"/>
                <a:cs typeface="Arial" pitchFamily="34" charset="0"/>
              </a:rPr>
              <a:t>Ancillary services are then brought into the Financial Pro-Forma</a:t>
            </a:r>
          </a:p>
        </p:txBody>
      </p:sp>
      <p:pic>
        <p:nvPicPr>
          <p:cNvPr id="4098" name="Picture 2" descr="image006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558" y="2185512"/>
            <a:ext cx="5454640" cy="2781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227292" y="4127837"/>
            <a:ext cx="16690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/>
              <a:t>Hourly breakdown per year of Grid Purchases savings (Blue), PV output (Yellow), and Site Load (Red)</a:t>
            </a:r>
          </a:p>
          <a:p>
            <a:endParaRPr lang="en-US" sz="10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42670" y="1078507"/>
            <a:ext cx="3558952" cy="3558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97555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056" y="230188"/>
            <a:ext cx="8633531" cy="400110"/>
          </a:xfrm>
        </p:spPr>
        <p:txBody>
          <a:bodyPr/>
          <a:lstStyle/>
          <a:p>
            <a:pPr algn="l"/>
            <a:r>
              <a:rPr lang="en-US" dirty="0">
                <a:solidFill>
                  <a:schemeClr val="tx2"/>
                </a:solidFill>
              </a:rPr>
              <a:t>Solar+Storage+EVcharging microgrid ‘pencils’ financial analysis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732" y="841182"/>
            <a:ext cx="4240414" cy="37995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2836" y="841182"/>
            <a:ext cx="4208751" cy="208493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82836" y="2985159"/>
            <a:ext cx="4208751" cy="201700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2670" y="1078507"/>
            <a:ext cx="3558952" cy="3558952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24500" y="4666979"/>
            <a:ext cx="267809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/>
              <a:t>Note: SRECs not included in analysis </a:t>
            </a:r>
          </a:p>
          <a:p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3173716"/>
      </p:ext>
    </p:extLst>
  </p:cSld>
  <p:clrMapOvr>
    <a:masterClrMapping/>
  </p:clrMapOvr>
</p:sld>
</file>

<file path=ppt/theme/theme1.xml><?xml version="1.0" encoding="utf-8"?>
<a:theme xmlns:a="http://schemas.openxmlformats.org/drawingml/2006/main" name="Schneider Title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Schneider Text Slides">
  <a:themeElements>
    <a:clrScheme name="SE Life Green MS Office">
      <a:dk1>
        <a:sysClr val="windowText" lastClr="000000"/>
      </a:dk1>
      <a:lt1>
        <a:sysClr val="window" lastClr="FFFFFF"/>
      </a:lt1>
      <a:dk2>
        <a:srgbClr val="3DCD58"/>
      </a:dk2>
      <a:lt2>
        <a:srgbClr val="3DCD58"/>
      </a:lt2>
      <a:accent1>
        <a:srgbClr val="626469"/>
      </a:accent1>
      <a:accent2>
        <a:srgbClr val="9FA0A4"/>
      </a:accent2>
      <a:accent3>
        <a:srgbClr val="FFD100"/>
      </a:accent3>
      <a:accent4>
        <a:srgbClr val="E47F00"/>
      </a:accent4>
      <a:accent5>
        <a:srgbClr val="B10043"/>
      </a:accent5>
      <a:accent6>
        <a:srgbClr val="42B4E6"/>
      </a:accent6>
      <a:hlink>
        <a:srgbClr val="B10043"/>
      </a:hlink>
      <a:folHlink>
        <a:srgbClr val="42B4E6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 w="12700" cap="rnd">
          <a:solidFill>
            <a:srgbClr val="4F5156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4994</TotalTime>
  <Words>1848</Words>
  <Application>Microsoft Office PowerPoint</Application>
  <PresentationFormat>On-screen Show (16:9)</PresentationFormat>
  <Paragraphs>309</Paragraphs>
  <Slides>27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 Unicode MS</vt:lpstr>
      <vt:lpstr>Arial</vt:lpstr>
      <vt:lpstr>Arial</vt:lpstr>
      <vt:lpstr>Arial Black</vt:lpstr>
      <vt:lpstr>Arial MT Std Light</vt:lpstr>
      <vt:lpstr>Arial Rounded MT Bold</vt:lpstr>
      <vt:lpstr>Calibri</vt:lpstr>
      <vt:lpstr>Lucida Grande</vt:lpstr>
      <vt:lpstr>Times New Roman</vt:lpstr>
      <vt:lpstr>Trebuchet MS</vt:lpstr>
      <vt:lpstr>Wingdings</vt:lpstr>
      <vt:lpstr>Schneider Title Slides</vt:lpstr>
      <vt:lpstr>Schneider Text Slides</vt:lpstr>
      <vt:lpstr>PowerPoint Presentation</vt:lpstr>
      <vt:lpstr>Solar+Storage+EVcharging paid by ISO &amp; utility programs: </vt:lpstr>
      <vt:lpstr>How can a solar+storage+EVcharging microgrid pay for itself?</vt:lpstr>
      <vt:lpstr>What is a microgrid?</vt:lpstr>
      <vt:lpstr>PowerPoint Presentation</vt:lpstr>
      <vt:lpstr>PowerPoint Presentation</vt:lpstr>
      <vt:lpstr>PowerPoint Presentation</vt:lpstr>
      <vt:lpstr>PowerPoint Presentation</vt:lpstr>
      <vt:lpstr>Solar+Storage+EVcharging microgrid ‘pencils’ financial analysis </vt:lpstr>
      <vt:lpstr>PowerPoint Presentation</vt:lpstr>
      <vt:lpstr>PowerPoint Presentation</vt:lpstr>
      <vt:lpstr>Energy storage applications</vt:lpstr>
      <vt:lpstr>Complete portfolio for holistic care</vt:lpstr>
      <vt:lpstr>Microgrid inclusions</vt:lpstr>
      <vt:lpstr>Microgrid controller &amp; event management</vt:lpstr>
      <vt:lpstr>Solar+Storage demand side ops</vt:lpstr>
      <vt:lpstr>PowerPoint Presentation</vt:lpstr>
      <vt:lpstr>Typical architecture</vt:lpstr>
      <vt:lpstr>Bi-directional inverters for utility scale battery storage charge/discharge</vt:lpstr>
      <vt:lpstr>Different methods &amp; options enable installation in all geographies  and environmental conditions…</vt:lpstr>
      <vt:lpstr>Outdoor skid-mounted solution</vt:lpstr>
      <vt:lpstr>PowerPoint Presentation</vt:lpstr>
      <vt:lpstr>PowerPoint Presentation</vt:lpstr>
      <vt:lpstr>PowerPoint Presentation</vt:lpstr>
      <vt:lpstr>Shedd Aquarium, Chicago, USA </vt:lpstr>
      <vt:lpstr>What’s next?</vt:lpstr>
      <vt:lpstr>PowerPoint Presentation</vt:lpstr>
    </vt:vector>
  </TitlesOfParts>
  <Company>McMillan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Andree Fournier</dc:creator>
  <cp:lastModifiedBy>Mark Werwath</cp:lastModifiedBy>
  <cp:revision>320</cp:revision>
  <dcterms:created xsi:type="dcterms:W3CDTF">2015-05-04T14:04:27Z</dcterms:created>
  <dcterms:modified xsi:type="dcterms:W3CDTF">2016-06-09T03:33:54Z</dcterms:modified>
</cp:coreProperties>
</file>