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3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4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7CF0-A7E6-B84C-8251-55E9C01AEBD9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CBDD-FDFE-044B-8AB9-E8A2D196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6"/>
          <p:cNvSpPr/>
          <p:nvPr/>
        </p:nvSpPr>
        <p:spPr>
          <a:xfrm>
            <a:off x="7128853" y="2813314"/>
            <a:ext cx="1669875" cy="15507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216030" y="151511"/>
            <a:ext cx="8582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Oxygen"/>
                <a:ea typeface="Oxygen"/>
                <a:cs typeface="Oxygen"/>
                <a:sym typeface="Oxygen"/>
              </a:rPr>
              <a:t>Dynamic Display of Bioactivity for Regenerative Medicine</a:t>
            </a:r>
          </a:p>
          <a:p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30970" y="661306"/>
            <a:ext cx="870385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Challenge:								</a:t>
            </a:r>
          </a:p>
          <a:p>
            <a:pPr marL="285750" lvl="0" indent="-285750">
              <a:buFontTx/>
              <a:buChar char="-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Regenerative medicine by stem cells is potential solution for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 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tissue repair</a:t>
            </a:r>
            <a:endParaRPr lang="en-US" sz="1600" dirty="0">
              <a:solidFill>
                <a:srgbClr val="000000"/>
              </a:solidFill>
              <a:latin typeface="Calibri"/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However</a:t>
            </a:r>
            <a:r>
              <a:rPr lang="en" sz="1600" dirty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, regeneration is 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complex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- cellular responses change over: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  T</a:t>
            </a:r>
            <a:r>
              <a:rPr lang="en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ime</a:t>
            </a:r>
            <a:r>
              <a:rPr lang="en-US" sz="1600" dirty="0">
                <a:ea typeface="Oxygen"/>
                <a:cs typeface="Calibri"/>
                <a:sym typeface="Oxygen"/>
              </a:rPr>
              <a:t> </a:t>
            </a:r>
            <a:r>
              <a:rPr lang="en-US" sz="1600" dirty="0" smtClean="0">
                <a:ea typeface="Oxygen"/>
                <a:cs typeface="Calibri"/>
                <a:sym typeface="Oxygen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a</a:t>
            </a:r>
            <a:r>
              <a:rPr lang="en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ttachment </a:t>
            </a:r>
            <a:r>
              <a:rPr lang="en" sz="1600" dirty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→ </a:t>
            </a:r>
            <a:r>
              <a:rPr lang="en-US" sz="1600" dirty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p</a:t>
            </a:r>
            <a:r>
              <a:rPr lang="en" sz="1600" dirty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roliferation → </a:t>
            </a:r>
            <a:r>
              <a:rPr lang="en-US" sz="1600" dirty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d</a:t>
            </a:r>
            <a:r>
              <a:rPr lang="en" sz="1600" dirty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ifferentiation</a:t>
            </a:r>
            <a:endParaRPr lang="en-US" sz="1600" dirty="0">
              <a:solidFill>
                <a:srgbClr val="000000"/>
              </a:solidFill>
              <a:ea typeface="Oxygen"/>
              <a:cs typeface="Calibri"/>
              <a:sym typeface="Oxygen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  S</a:t>
            </a:r>
            <a:r>
              <a:rPr lang="en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pace</a:t>
            </a:r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    </a:t>
            </a:r>
            <a:r>
              <a:rPr lang="en-US" sz="1600" dirty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bone, nerve, skin differentiation within one </a:t>
            </a:r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tissue</a:t>
            </a:r>
            <a:endParaRPr lang="en-US" sz="1600" dirty="0" smtClean="0">
              <a:solidFill>
                <a:srgbClr val="000000"/>
              </a:solidFill>
              <a:latin typeface="Calibri"/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Develop </a:t>
            </a:r>
            <a:r>
              <a:rPr lang="en" sz="1600" dirty="0">
                <a:solidFill>
                  <a:srgbClr val="000000"/>
                </a:solidFill>
                <a:latin typeface="Calibri"/>
                <a:ea typeface="Oxygen"/>
                <a:cs typeface="Calibri"/>
                <a:sym typeface="Oxygen"/>
              </a:rPr>
              <a:t>ECM with dynamic spatio-temporal control over epitope display</a:t>
            </a:r>
            <a:endParaRPr lang="en-US" sz="1600" dirty="0">
              <a:solidFill>
                <a:srgbClr val="000000"/>
              </a:solidFill>
              <a:latin typeface="Calibri"/>
              <a:ea typeface="Oxygen"/>
              <a:cs typeface="Calibri"/>
              <a:sym typeface="Oxygen"/>
            </a:endParaRPr>
          </a:p>
          <a:p>
            <a:pPr marL="914400" lvl="1" indent="-342900">
              <a:spcBef>
                <a:spcPts val="2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endParaRPr lang="en" sz="800" dirty="0" smtClean="0">
              <a:solidFill>
                <a:srgbClr val="000000"/>
              </a:solidFill>
              <a:latin typeface="Calibri"/>
              <a:ea typeface="Oxygen"/>
              <a:cs typeface="Calibri"/>
              <a:sym typeface="Oxygen"/>
            </a:endParaRPr>
          </a:p>
          <a:p>
            <a:pPr lvl="0">
              <a:spcBef>
                <a:spcPts val="200"/>
              </a:spcBef>
            </a:pPr>
            <a:r>
              <a:rPr lang="en" sz="1600" b="1" dirty="0" smtClean="0">
                <a:latin typeface="Calibri"/>
                <a:ea typeface="Oxygen"/>
                <a:cs typeface="Calibri"/>
                <a:sym typeface="Oxygen"/>
              </a:rPr>
              <a:t>Dynamic alginate-cyclodextrin surface</a:t>
            </a:r>
            <a:r>
              <a:rPr lang="en-US" sz="1600" b="1" dirty="0" smtClean="0">
                <a:latin typeface="Calibri"/>
                <a:ea typeface="Oxygen"/>
                <a:cs typeface="Calibri"/>
                <a:sym typeface="Oxygen"/>
              </a:rPr>
              <a:t> with dynamic host-guest chemistry: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Allows for dynamic </a:t>
            </a:r>
            <a:r>
              <a:rPr lang="en-US" sz="1600" dirty="0" err="1" smtClean="0">
                <a:latin typeface="Calibri"/>
                <a:ea typeface="Oxygen"/>
                <a:cs typeface="Calibri"/>
                <a:sym typeface="Oxygen"/>
              </a:rPr>
              <a:t>spatio</a:t>
            </a: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-temporal manipulation of cell activities</a:t>
            </a:r>
          </a:p>
          <a:p>
            <a:pPr lvl="0"/>
            <a:r>
              <a:rPr lang="en-US" sz="1600" dirty="0">
                <a:latin typeface="Calibri"/>
                <a:ea typeface="Oxygen"/>
                <a:cs typeface="Calibri"/>
                <a:sym typeface="Oxygen"/>
              </a:rPr>
              <a:t>	</a:t>
            </a: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  </a:t>
            </a:r>
            <a:r>
              <a:rPr lang="en" sz="1600" dirty="0" smtClean="0">
                <a:latin typeface="Calibri"/>
                <a:ea typeface="Oxygen"/>
                <a:cs typeface="Calibri"/>
                <a:sym typeface="Oxygen"/>
              </a:rPr>
              <a:t>Time</a:t>
            </a: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  </a:t>
            </a:r>
            <a:r>
              <a:rPr lang="en" sz="1600" dirty="0" smtClean="0">
                <a:latin typeface="Calibri"/>
                <a:ea typeface="Oxygen"/>
                <a:cs typeface="Calibri"/>
                <a:sym typeface="Oxygen"/>
              </a:rPr>
              <a:t> </a:t>
            </a: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   </a:t>
            </a:r>
            <a:r>
              <a:rPr lang="en" sz="1600" dirty="0" smtClean="0">
                <a:latin typeface="Calibri"/>
                <a:ea typeface="Oxygen"/>
                <a:cs typeface="Calibri"/>
                <a:sym typeface="Oxygen"/>
              </a:rPr>
              <a:t>stepwise </a:t>
            </a: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exchange of biochemical cues (epitopes) can direct </a:t>
            </a:r>
            <a:b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</a:b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		       cell activity</a:t>
            </a:r>
          </a:p>
          <a:p>
            <a:pPr lvl="0"/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	  </a:t>
            </a:r>
            <a:r>
              <a:rPr lang="en" sz="1600" dirty="0" smtClean="0">
                <a:latin typeface="Calibri"/>
                <a:ea typeface="Oxygen"/>
                <a:cs typeface="Calibri"/>
                <a:sym typeface="Oxygen"/>
              </a:rPr>
              <a:t>Space</a:t>
            </a:r>
            <a:r>
              <a:rPr lang="en-US" sz="1600" dirty="0" smtClean="0">
                <a:latin typeface="Calibri"/>
                <a:ea typeface="Oxygen"/>
                <a:cs typeface="Calibri"/>
                <a:sym typeface="Oxygen"/>
              </a:rPr>
              <a:t>    </a:t>
            </a:r>
            <a:r>
              <a:rPr lang="en" sz="1600" dirty="0" smtClean="0">
                <a:latin typeface="Calibri"/>
                <a:ea typeface="Oxygen"/>
                <a:cs typeface="Calibri"/>
                <a:sym typeface="Oxygen"/>
              </a:rPr>
              <a:t>surface patterns direct cell growth</a:t>
            </a:r>
            <a:endParaRPr lang="en-US" sz="1600" dirty="0">
              <a:latin typeface="Calibri"/>
              <a:ea typeface="Oxygen"/>
              <a:cs typeface="Calibri"/>
              <a:sym typeface="Oxygen"/>
            </a:endParaRPr>
          </a:p>
          <a:p>
            <a:pPr lvl="0"/>
            <a:endParaRPr lang="en-US" sz="900" dirty="0" smtClean="0">
              <a:latin typeface="Calibri"/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Surface is </a:t>
            </a:r>
            <a:r>
              <a:rPr lang="en-US" sz="1600" dirty="0" err="1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functionalizable</a:t>
            </a:r>
            <a:endParaRPr lang="en-US" sz="1600" dirty="0" smtClean="0">
              <a:solidFill>
                <a:srgbClr val="000000"/>
              </a:solidFill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endParaRPr lang="en-US" sz="1600" dirty="0">
              <a:solidFill>
                <a:srgbClr val="000000"/>
              </a:solidFill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endParaRPr lang="en-US" sz="1600" dirty="0" smtClean="0">
              <a:solidFill>
                <a:srgbClr val="000000"/>
              </a:solidFill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endParaRPr lang="en-US" sz="1600" dirty="0">
              <a:solidFill>
                <a:srgbClr val="000000"/>
              </a:solidFill>
              <a:ea typeface="Oxygen"/>
              <a:cs typeface="Calibri"/>
              <a:sym typeface="Oxygen"/>
            </a:endParaRPr>
          </a:p>
          <a:p>
            <a:pPr lvl="0"/>
            <a:endParaRPr lang="en-US" sz="1600" dirty="0" smtClean="0">
              <a:solidFill>
                <a:srgbClr val="000000"/>
              </a:solidFill>
              <a:ea typeface="Oxygen"/>
              <a:cs typeface="Calibri"/>
              <a:sym typeface="Oxygen"/>
            </a:endParaRPr>
          </a:p>
          <a:p>
            <a:pPr marL="285750" lvl="0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ea typeface="Oxygen"/>
                <a:cs typeface="Calibri"/>
                <a:sym typeface="Oxygen"/>
              </a:rPr>
              <a:t>Surface can be patterned</a:t>
            </a:r>
            <a:endParaRPr lang="en" sz="1600" dirty="0" smtClean="0">
              <a:latin typeface="Calibri"/>
              <a:ea typeface="Oxygen"/>
              <a:cs typeface="Calibri"/>
              <a:sym typeface="Oxygen"/>
            </a:endParaRPr>
          </a:p>
          <a:p>
            <a:pPr>
              <a:spcBef>
                <a:spcPts val="200"/>
              </a:spcBef>
            </a:pPr>
            <a:endParaRPr lang="en" sz="1600" dirty="0">
              <a:latin typeface="Calibri"/>
              <a:ea typeface="Oxygen"/>
              <a:cs typeface="Calibri"/>
              <a:sym typeface="Oxygen"/>
            </a:endParaRPr>
          </a:p>
        </p:txBody>
      </p:sp>
      <p:sp>
        <p:nvSpPr>
          <p:cNvPr id="9" name="Shape 58"/>
          <p:cNvSpPr/>
          <p:nvPr/>
        </p:nvSpPr>
        <p:spPr>
          <a:xfrm>
            <a:off x="4496909" y="5270177"/>
            <a:ext cx="1633010" cy="1119127"/>
          </a:xfrm>
          <a:prstGeom prst="rect">
            <a:avLst/>
          </a:prstGeom>
          <a:blipFill>
            <a:blip r:embed="rId3"/>
            <a:srcRect/>
            <a:stretch>
              <a:fillRect t="-20998"/>
            </a:stretch>
          </a:blipFill>
        </p:spPr>
      </p:sp>
      <p:sp>
        <p:nvSpPr>
          <p:cNvPr id="10" name="Shape 59"/>
          <p:cNvSpPr/>
          <p:nvPr/>
        </p:nvSpPr>
        <p:spPr>
          <a:xfrm>
            <a:off x="2675259" y="5270178"/>
            <a:ext cx="1633010" cy="1119127"/>
          </a:xfrm>
          <a:prstGeom prst="rect">
            <a:avLst/>
          </a:prstGeom>
          <a:blipFill>
            <a:blip r:embed="rId4"/>
            <a:srcRect/>
            <a:stretch>
              <a:fillRect t="-20998"/>
            </a:stretch>
          </a:blipFill>
        </p:spPr>
      </p:sp>
      <p:sp>
        <p:nvSpPr>
          <p:cNvPr id="11" name="Shape 60"/>
          <p:cNvSpPr/>
          <p:nvPr/>
        </p:nvSpPr>
        <p:spPr>
          <a:xfrm>
            <a:off x="878744" y="5270178"/>
            <a:ext cx="1632990" cy="1119147"/>
          </a:xfrm>
          <a:prstGeom prst="rect">
            <a:avLst/>
          </a:prstGeom>
          <a:blipFill>
            <a:blip r:embed="rId5"/>
            <a:srcRect/>
            <a:stretch>
              <a:fillRect t="-20998"/>
            </a:stretch>
          </a:blipFill>
        </p:spPr>
      </p:sp>
      <p:pic>
        <p:nvPicPr>
          <p:cNvPr id="12" name="Picture 11" descr="dynamic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63" y="4419920"/>
            <a:ext cx="1760955" cy="2028620"/>
          </a:xfrm>
          <a:prstGeom prst="rect">
            <a:avLst/>
          </a:prstGeom>
        </p:spPr>
      </p:pic>
      <p:sp>
        <p:nvSpPr>
          <p:cNvPr id="15" name="Shape 90"/>
          <p:cNvSpPr/>
          <p:nvPr/>
        </p:nvSpPr>
        <p:spPr>
          <a:xfrm>
            <a:off x="853609" y="4031401"/>
            <a:ext cx="1658125" cy="8227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" name="Shape 91"/>
          <p:cNvSpPr/>
          <p:nvPr/>
        </p:nvSpPr>
        <p:spPr>
          <a:xfrm>
            <a:off x="2675259" y="4042426"/>
            <a:ext cx="1658125" cy="8226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7" name="Shape 92"/>
          <p:cNvSpPr/>
          <p:nvPr/>
        </p:nvSpPr>
        <p:spPr>
          <a:xfrm>
            <a:off x="4496909" y="4042413"/>
            <a:ext cx="1658125" cy="82272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8" name="Shape 31"/>
          <p:cNvSpPr/>
          <p:nvPr/>
        </p:nvSpPr>
        <p:spPr>
          <a:xfrm>
            <a:off x="6908534" y="701446"/>
            <a:ext cx="2228674" cy="2152318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0" name="TextBox 19"/>
          <p:cNvSpPr txBox="1"/>
          <p:nvPr/>
        </p:nvSpPr>
        <p:spPr>
          <a:xfrm>
            <a:off x="6172331" y="6519446"/>
            <a:ext cx="2971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Ellen </a:t>
            </a:r>
            <a:r>
              <a:rPr lang="en-US" sz="1600" dirty="0" err="1" smtClean="0"/>
              <a:t>Zhuang</a:t>
            </a:r>
            <a:r>
              <a:rPr lang="en-US" sz="1600" dirty="0" smtClean="0"/>
              <a:t> | The </a:t>
            </a:r>
            <a:r>
              <a:rPr lang="en-US" sz="1600" dirty="0" err="1" smtClean="0"/>
              <a:t>Stupp</a:t>
            </a:r>
            <a:r>
              <a:rPr lang="en-US" sz="1600" dirty="0" smtClean="0"/>
              <a:t> Group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5178" y="6724122"/>
            <a:ext cx="617503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5178" y="661306"/>
            <a:ext cx="887834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0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</Words>
  <Application>Microsoft Macintosh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</dc:creator>
  <cp:lastModifiedBy>Christa Battaglia</cp:lastModifiedBy>
  <cp:revision>14</cp:revision>
  <dcterms:created xsi:type="dcterms:W3CDTF">2015-02-21T22:58:03Z</dcterms:created>
  <dcterms:modified xsi:type="dcterms:W3CDTF">2015-03-09T20:36:25Z</dcterms:modified>
</cp:coreProperties>
</file>