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71" r:id="rId2"/>
    <p:sldId id="416" r:id="rId3"/>
    <p:sldId id="401" r:id="rId4"/>
    <p:sldId id="403" r:id="rId5"/>
    <p:sldId id="389" r:id="rId6"/>
    <p:sldId id="390" r:id="rId7"/>
    <p:sldId id="391" r:id="rId8"/>
    <p:sldId id="402" r:id="rId9"/>
    <p:sldId id="393" r:id="rId10"/>
    <p:sldId id="394" r:id="rId11"/>
    <p:sldId id="417" r:id="rId12"/>
    <p:sldId id="296" r:id="rId13"/>
    <p:sldId id="406" r:id="rId14"/>
    <p:sldId id="419" r:id="rId15"/>
    <p:sldId id="420" r:id="rId16"/>
    <p:sldId id="421" r:id="rId17"/>
    <p:sldId id="422" r:id="rId18"/>
    <p:sldId id="423" r:id="rId19"/>
    <p:sldId id="424" r:id="rId20"/>
    <p:sldId id="407" r:id="rId21"/>
    <p:sldId id="408" r:id="rId22"/>
    <p:sldId id="412" r:id="rId23"/>
    <p:sldId id="413" r:id="rId24"/>
    <p:sldId id="414" r:id="rId25"/>
    <p:sldId id="415" r:id="rId26"/>
    <p:sldId id="410" r:id="rId27"/>
    <p:sldId id="411" r:id="rId28"/>
    <p:sldId id="425" r:id="rId29"/>
    <p:sldId id="427" r:id="rId30"/>
    <p:sldId id="428" r:id="rId31"/>
    <p:sldId id="418" r:id="rId32"/>
    <p:sldId id="32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A46D0"/>
    <a:srgbClr val="E7BFEF"/>
    <a:srgbClr val="0EC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061" autoAdjust="0"/>
  </p:normalViewPr>
  <p:slideViewPr>
    <p:cSldViewPr>
      <p:cViewPr varScale="1">
        <p:scale>
          <a:sx n="71" d="100"/>
          <a:sy n="71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DCB28-DFB0-4986-9745-53646341B786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7A132-E153-489B-990B-5E205A7D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58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BFA2E-A44E-4697-9F89-710EEA381BF7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0231E-8F41-4A47-BB27-D6F5FDAC5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5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4D918-7A49-4D30-899D-F191264BF51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C0F-034F-4484-8758-CA474618F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4D918-7A49-4D30-899D-F191264BF51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C0F-034F-4484-8758-CA474618F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4D918-7A49-4D30-899D-F191264BF51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C0F-034F-4484-8758-CA474618F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>
            <a:lvl1pPr algn="l">
              <a:defRPr sz="2800" cap="small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2672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4D918-7A49-4D30-899D-F191264BF51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C0F-034F-4484-8758-CA474618F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4D918-7A49-4D30-899D-F191264BF51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C0F-034F-4484-8758-CA474618F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4D918-7A49-4D30-899D-F191264BF51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C0F-034F-4484-8758-CA474618F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4D918-7A49-4D30-899D-F191264BF51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C0F-034F-4484-8758-CA474618F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4D918-7A49-4D30-899D-F191264BF51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C0F-034F-4484-8758-CA474618F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4D918-7A49-4D30-899D-F191264BF51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C0F-034F-4484-8758-CA474618F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4D918-7A49-4D30-899D-F191264BF51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C0F-034F-4484-8758-CA474618F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4D918-7A49-4D30-899D-F191264BF51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C0F-034F-4484-8758-CA474618F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DD4D918-7A49-4D30-899D-F191264BF51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7F4C0F-034F-4484-8758-CA474618F37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6196012"/>
            <a:ext cx="9144000" cy="661988"/>
            <a:chOff x="0" y="0"/>
            <a:chExt cx="5760" cy="417"/>
          </a:xfrm>
        </p:grpSpPr>
        <p:sp>
          <p:nvSpPr>
            <p:cNvPr id="41997" name="Rectangle 13"/>
            <p:cNvSpPr>
              <a:spLocks noChangeArrowheads="1"/>
            </p:cNvSpPr>
            <p:nvPr userDrawn="1"/>
          </p:nvSpPr>
          <p:spPr bwMode="auto">
            <a:xfrm>
              <a:off x="696" y="208"/>
              <a:ext cx="5064" cy="209"/>
            </a:xfrm>
            <a:prstGeom prst="rect">
              <a:avLst/>
            </a:prstGeom>
            <a:solidFill>
              <a:srgbClr val="57196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1219" cy="209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999" name="Picture 15" descr="McC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2" y="35"/>
              <a:ext cx="22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0" name="Picture 16" descr="NU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67" y="262"/>
              <a:ext cx="1518" cy="121"/>
            </a:xfrm>
            <a:prstGeom prst="rect">
              <a:avLst/>
            </a:prstGeom>
            <a:noFill/>
          </p:spPr>
        </p:pic>
      </p:grp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6477000" y="6550223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Humanitarian Logistics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4800600" cy="914400"/>
          </a:xfrm>
        </p:spPr>
        <p:txBody>
          <a:bodyPr/>
          <a:lstStyle/>
          <a:p>
            <a:r>
              <a:rPr lang="en-US" sz="2800" b="1" smtClean="0"/>
              <a:t>Volunteer Engagement in the Age of Analytics</a:t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0" i="1" smtClean="0"/>
              <a:t>A Case Study with </a:t>
            </a:r>
            <a:br>
              <a:rPr lang="en-US" sz="2800" b="0" i="1" smtClean="0"/>
            </a:br>
            <a:r>
              <a:rPr lang="en-US" sz="2800" b="0" i="1" smtClean="0"/>
              <a:t>American Red Cross, </a:t>
            </a:r>
            <a:br>
              <a:rPr lang="en-US" sz="2800" b="0" i="1" smtClean="0"/>
            </a:br>
            <a:r>
              <a:rPr lang="en-US" sz="2800" b="0" i="1" smtClean="0"/>
              <a:t>Greater Chicago Region</a:t>
            </a:r>
            <a:endParaRPr lang="en-US" sz="2800" b="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8229600" cy="2743200"/>
          </a:xfrm>
        </p:spPr>
        <p:txBody>
          <a:bodyPr numCol="1"/>
          <a:lstStyle/>
          <a:p>
            <a:pPr algn="l"/>
            <a:r>
              <a:rPr lang="en-US" sz="2400" smtClean="0"/>
              <a:t>Andy Fox, Tessa Swanson, Karen Smilowitz – Northwestern IEMS</a:t>
            </a:r>
          </a:p>
          <a:p>
            <a:pPr algn="l"/>
            <a:r>
              <a:rPr lang="en-US" sz="2400" smtClean="0"/>
              <a:t>Jim McGowan – American Red Cross, Greater Chicago Region</a:t>
            </a:r>
          </a:p>
          <a:p>
            <a:pPr algn="l"/>
            <a:endParaRPr lang="en-US" sz="2400"/>
          </a:p>
          <a:p>
            <a:r>
              <a:rPr lang="en-US" sz="2400" smtClean="0"/>
              <a:t>November 9, 2014</a:t>
            </a:r>
            <a:endParaRPr lang="en-US" sz="2400" dirty="0" smtClean="0"/>
          </a:p>
        </p:txBody>
      </p:sp>
      <p:pic>
        <p:nvPicPr>
          <p:cNvPr id="1026" name="Picture 2" descr="http://www.redcross.org/images/MEDIA_CustomProductCatalog/m6340297_514x260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3074168" cy="15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dcross.org/images/MEDIA_CustomProductCatalog/m5940152_514x260-employee-volunt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47" y="2033175"/>
            <a:ext cx="3060721" cy="18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means to respond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800600"/>
          </a:xfrm>
        </p:spPr>
        <p:txBody>
          <a:bodyPr/>
          <a:lstStyle/>
          <a:p>
            <a:r>
              <a:rPr lang="en-US" dirty="0" smtClean="0"/>
              <a:t>Receive call from a dispatcher</a:t>
            </a:r>
          </a:p>
          <a:p>
            <a:r>
              <a:rPr lang="en-US" dirty="0"/>
              <a:t>Ideally one “Full Responder” and one “Trainee</a:t>
            </a:r>
            <a:r>
              <a:rPr lang="en-US" dirty="0" smtClean="0"/>
              <a:t>” on team</a:t>
            </a:r>
          </a:p>
          <a:p>
            <a:r>
              <a:rPr lang="en-US" dirty="0" smtClean="0"/>
              <a:t>Travel from home or Red Cross HQ to disaster site</a:t>
            </a:r>
          </a:p>
          <a:p>
            <a:r>
              <a:rPr lang="en-US" dirty="0" smtClean="0"/>
              <a:t>Communicate with first responders to assess damage</a:t>
            </a:r>
          </a:p>
          <a:p>
            <a:r>
              <a:rPr lang="en-US" dirty="0" smtClean="0"/>
              <a:t>Communicate with victims to determine need</a:t>
            </a:r>
          </a:p>
          <a:p>
            <a:r>
              <a:rPr lang="en-US" dirty="0" smtClean="0"/>
              <a:t>Fill out paperwork</a:t>
            </a:r>
          </a:p>
          <a:p>
            <a:r>
              <a:rPr lang="en-US" dirty="0" smtClean="0"/>
              <a:t>Provide assistance to victims</a:t>
            </a:r>
          </a:p>
          <a:p>
            <a:pPr lvl="1"/>
            <a:r>
              <a:rPr lang="en-US" dirty="0" smtClean="0"/>
              <a:t>3-day debit card for food, clothing, shelter</a:t>
            </a:r>
          </a:p>
          <a:p>
            <a:pPr lvl="1"/>
            <a:r>
              <a:rPr lang="en-US" dirty="0" smtClean="0"/>
              <a:t>Contact with Health or Mental Health services if necessary</a:t>
            </a:r>
            <a:endParaRPr lang="en-US" dirty="0"/>
          </a:p>
          <a:p>
            <a:r>
              <a:rPr lang="en-US" dirty="0" smtClean="0"/>
              <a:t>Communicate with dispatcher throughout</a:t>
            </a:r>
          </a:p>
        </p:txBody>
      </p:sp>
    </p:spTree>
    <p:extLst>
      <p:ext uri="{BB962C8B-B14F-4D97-AF65-F5344CB8AC3E}">
        <p14:creationId xmlns:p14="http://schemas.microsoft.com/office/powerpoint/2010/main" val="33008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620000" cy="4267200"/>
          </a:xfrm>
        </p:spPr>
        <p:txBody>
          <a:bodyPr/>
          <a:lstStyle/>
          <a:p>
            <a:r>
              <a:rPr lang="en-US" smtClean="0"/>
              <a:t>Research motivation</a:t>
            </a:r>
          </a:p>
          <a:p>
            <a:endParaRPr lang="en-US"/>
          </a:p>
          <a:p>
            <a:r>
              <a:rPr lang="en-US"/>
              <a:t>American Red </a:t>
            </a:r>
            <a:r>
              <a:rPr lang="en-US" smtClean="0"/>
              <a:t>Cross, Greater Chicago Region (ARCGCR) disaster </a:t>
            </a:r>
            <a:r>
              <a:rPr lang="en-US"/>
              <a:t>response </a:t>
            </a:r>
            <a:r>
              <a:rPr lang="en-US" smtClean="0"/>
              <a:t>overview</a:t>
            </a:r>
            <a:endParaRPr lang="en-US" dirty="0"/>
          </a:p>
          <a:p>
            <a:endParaRPr lang="en-US" dirty="0" smtClean="0"/>
          </a:p>
          <a:p>
            <a:r>
              <a:rPr lang="en-US" smtClean="0"/>
              <a:t>Results</a:t>
            </a:r>
          </a:p>
          <a:p>
            <a:pPr lvl="1"/>
            <a:r>
              <a:rPr lang="en-US" smtClean="0"/>
              <a:t>Descriptive analytics</a:t>
            </a:r>
          </a:p>
          <a:p>
            <a:pPr lvl="1"/>
            <a:r>
              <a:rPr lang="en-US" smtClean="0"/>
              <a:t>Dynamic scheduling</a:t>
            </a:r>
          </a:p>
          <a:p>
            <a:pPr lvl="1"/>
            <a:r>
              <a:rPr lang="en-US" smtClean="0"/>
              <a:t>Dispatch protocols</a:t>
            </a:r>
          </a:p>
          <a:p>
            <a:pPr lvl="1"/>
            <a:endParaRPr lang="en-US"/>
          </a:p>
          <a:p>
            <a:r>
              <a:rPr lang="en-US" smtClean="0"/>
              <a:t>Implementation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Motivation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0"/>
            <a:ext cx="3733800" cy="4267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smtClean="0"/>
              <a:t>Contribution to Research</a:t>
            </a:r>
          </a:p>
          <a:p>
            <a:r>
              <a:rPr lang="en-US" sz="2000" smtClean="0"/>
              <a:t>Volunteer engagement rarely studied quantitatively</a:t>
            </a:r>
          </a:p>
          <a:p>
            <a:r>
              <a:rPr lang="en-US" sz="2000" smtClean="0"/>
              <a:t>Volunteer scheduling focused on singular events, not ongoing need</a:t>
            </a:r>
          </a:p>
          <a:p>
            <a:r>
              <a:rPr lang="en-US" sz="2000" smtClean="0"/>
              <a:t>Emerging use of statistical and visualization techniques in broader applications</a:t>
            </a:r>
            <a:endParaRPr lang="en-US" sz="20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219200"/>
            <a:ext cx="373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b="1" kern="0" smtClean="0"/>
              <a:t>Contribution to ARCGCR</a:t>
            </a:r>
          </a:p>
          <a:p>
            <a:r>
              <a:rPr lang="en-US" sz="2000" kern="0"/>
              <a:t>Utilize multiple data sources to model </a:t>
            </a:r>
            <a:r>
              <a:rPr lang="en-US" sz="2000" kern="0" smtClean="0"/>
              <a:t>the two objectives: </a:t>
            </a:r>
            <a:r>
              <a:rPr lang="en-US" sz="2000" kern="0"/>
              <a:t>volunteer </a:t>
            </a:r>
            <a:r>
              <a:rPr lang="en-US" sz="2000" kern="0" smtClean="0"/>
              <a:t>engagement</a:t>
            </a:r>
            <a:r>
              <a:rPr lang="en-US" sz="2000" kern="0"/>
              <a:t> </a:t>
            </a:r>
            <a:r>
              <a:rPr lang="en-US" sz="2000" kern="0" smtClean="0"/>
              <a:t>and </a:t>
            </a:r>
            <a:r>
              <a:rPr lang="en-US" sz="2000" kern="0"/>
              <a:t>response effectiveness</a:t>
            </a:r>
          </a:p>
          <a:p>
            <a:r>
              <a:rPr lang="en-US" sz="2000" kern="0"/>
              <a:t>Develop recommendations for </a:t>
            </a:r>
            <a:r>
              <a:rPr lang="en-US" sz="2000" kern="0" smtClean="0"/>
              <a:t>ARCGCR </a:t>
            </a:r>
            <a:r>
              <a:rPr lang="en-US" sz="2000" kern="0"/>
              <a:t>to recruit, retain and dispatch </a:t>
            </a:r>
            <a:r>
              <a:rPr lang="en-US" sz="2000" kern="0" smtClean="0"/>
              <a:t>volunteers</a:t>
            </a:r>
            <a:endParaRPr lang="en-US" sz="2000" kern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685800" y="4572000"/>
            <a:ext cx="7772400" cy="4572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53340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b="1" kern="0" smtClean="0"/>
              <a:t>Volunteer Engagement in the Age of Analytics</a:t>
            </a:r>
            <a:endParaRPr lang="en-US" sz="2000" kern="0"/>
          </a:p>
        </p:txBody>
      </p:sp>
    </p:spTree>
    <p:extLst>
      <p:ext uri="{BB962C8B-B14F-4D97-AF65-F5344CB8AC3E}">
        <p14:creationId xmlns:p14="http://schemas.microsoft.com/office/powerpoint/2010/main" val="23794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ARCGCR Volunteer Development Process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0999" y="1905000"/>
            <a:ext cx="8106335" cy="2502408"/>
            <a:chOff x="-255170" y="1703832"/>
            <a:chExt cx="8332370" cy="2502408"/>
          </a:xfrm>
        </p:grpSpPr>
        <p:sp>
          <p:nvSpPr>
            <p:cNvPr id="6" name="Notched Right Arrow 5"/>
            <p:cNvSpPr/>
            <p:nvPr/>
          </p:nvSpPr>
          <p:spPr>
            <a:xfrm>
              <a:off x="-255170" y="2499360"/>
              <a:ext cx="8332370" cy="1706880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45585" y="1703832"/>
              <a:ext cx="2254299" cy="1295400"/>
            </a:xfrm>
            <a:custGeom>
              <a:avLst/>
              <a:gdLst>
                <a:gd name="connsiteX0" fmla="*/ 0 w 2254299"/>
                <a:gd name="connsiteY0" fmla="*/ 0 h 1706880"/>
                <a:gd name="connsiteX1" fmla="*/ 2254299 w 2254299"/>
                <a:gd name="connsiteY1" fmla="*/ 0 h 1706880"/>
                <a:gd name="connsiteX2" fmla="*/ 2254299 w 2254299"/>
                <a:gd name="connsiteY2" fmla="*/ 1706880 h 1706880"/>
                <a:gd name="connsiteX3" fmla="*/ 0 w 2254299"/>
                <a:gd name="connsiteY3" fmla="*/ 1706880 h 1706880"/>
                <a:gd name="connsiteX4" fmla="*/ 0 w 2254299"/>
                <a:gd name="connsiteY4" fmla="*/ 0 h 170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299" h="1706880">
                  <a:moveTo>
                    <a:pt x="0" y="0"/>
                  </a:moveTo>
                  <a:lnTo>
                    <a:pt x="2254299" y="0"/>
                  </a:lnTo>
                  <a:lnTo>
                    <a:pt x="2254299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b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Training and Onboarding</a:t>
              </a:r>
              <a:endParaRPr lang="en-US" sz="2400" kern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9376" y="3139440"/>
              <a:ext cx="426720" cy="4267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83864" y="2179320"/>
              <a:ext cx="2254299" cy="731520"/>
            </a:xfrm>
            <a:custGeom>
              <a:avLst/>
              <a:gdLst>
                <a:gd name="connsiteX0" fmla="*/ 0 w 2254299"/>
                <a:gd name="connsiteY0" fmla="*/ 0 h 1706880"/>
                <a:gd name="connsiteX1" fmla="*/ 2254299 w 2254299"/>
                <a:gd name="connsiteY1" fmla="*/ 0 h 1706880"/>
                <a:gd name="connsiteX2" fmla="*/ 2254299 w 2254299"/>
                <a:gd name="connsiteY2" fmla="*/ 1706880 h 1706880"/>
                <a:gd name="connsiteX3" fmla="*/ 0 w 2254299"/>
                <a:gd name="connsiteY3" fmla="*/ 1706880 h 1706880"/>
                <a:gd name="connsiteX4" fmla="*/ 0 w 2254299"/>
                <a:gd name="connsiteY4" fmla="*/ 0 h 170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299" h="1706880">
                  <a:moveTo>
                    <a:pt x="0" y="0"/>
                  </a:moveTo>
                  <a:lnTo>
                    <a:pt x="2254299" y="0"/>
                  </a:lnTo>
                  <a:lnTo>
                    <a:pt x="2254299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t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Scheduling</a:t>
              </a:r>
              <a:endParaRPr lang="en-US" sz="2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22143" y="2164080"/>
              <a:ext cx="2254299" cy="762000"/>
            </a:xfrm>
            <a:custGeom>
              <a:avLst/>
              <a:gdLst>
                <a:gd name="connsiteX0" fmla="*/ 0 w 2254299"/>
                <a:gd name="connsiteY0" fmla="*/ 0 h 1706880"/>
                <a:gd name="connsiteX1" fmla="*/ 2254299 w 2254299"/>
                <a:gd name="connsiteY1" fmla="*/ 0 h 1706880"/>
                <a:gd name="connsiteX2" fmla="*/ 2254299 w 2254299"/>
                <a:gd name="connsiteY2" fmla="*/ 1706880 h 1706880"/>
                <a:gd name="connsiteX3" fmla="*/ 0 w 2254299"/>
                <a:gd name="connsiteY3" fmla="*/ 1706880 h 1706880"/>
                <a:gd name="connsiteX4" fmla="*/ 0 w 2254299"/>
                <a:gd name="connsiteY4" fmla="*/ 0 h 170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299" h="1706880">
                  <a:moveTo>
                    <a:pt x="0" y="0"/>
                  </a:moveTo>
                  <a:lnTo>
                    <a:pt x="2254299" y="0"/>
                  </a:lnTo>
                  <a:lnTo>
                    <a:pt x="2254299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b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Response</a:t>
              </a:r>
              <a:endParaRPr lang="en-US" sz="2400" kern="1200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4212028" y="3340608"/>
            <a:ext cx="415144" cy="4267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569597" y="3340608"/>
            <a:ext cx="415144" cy="4267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Onboarding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checkpoints</a:t>
            </a:r>
          </a:p>
          <a:p>
            <a:pPr lvl="1"/>
            <a:r>
              <a:rPr lang="en-US" dirty="0" smtClean="0"/>
              <a:t>Referral</a:t>
            </a:r>
          </a:p>
          <a:p>
            <a:pPr lvl="1"/>
            <a:r>
              <a:rPr lang="en-US" dirty="0" smtClean="0"/>
              <a:t>New volunteer orientation</a:t>
            </a:r>
          </a:p>
          <a:p>
            <a:pPr lvl="1"/>
            <a:r>
              <a:rPr lang="en-US" dirty="0" smtClean="0"/>
              <a:t>Two disaster action team training courses</a:t>
            </a:r>
          </a:p>
          <a:p>
            <a:pPr lvl="1"/>
            <a:r>
              <a:rPr lang="en-US" dirty="0" smtClean="0"/>
              <a:t>Assigned to ARCGCR staff member</a:t>
            </a:r>
            <a:endParaRPr lang="en-US" dirty="0"/>
          </a:p>
          <a:p>
            <a:r>
              <a:rPr lang="en-US" dirty="0" smtClean="0"/>
              <a:t>Data stored in Volunteer Connection</a:t>
            </a:r>
          </a:p>
          <a:p>
            <a:r>
              <a:rPr lang="en-US" dirty="0" smtClean="0"/>
              <a:t>Process often takes several months, requires multiple trips to ARCGCR HQ</a:t>
            </a:r>
          </a:p>
          <a:p>
            <a:r>
              <a:rPr lang="en-US" dirty="0" smtClean="0"/>
              <a:t>Large step between training and onboarding &amp; “engagement”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ARCGCR aims to have volunteers on-call at all times</a:t>
            </a:r>
          </a:p>
          <a:p>
            <a:r>
              <a:rPr lang="en-US" dirty="0" smtClean="0"/>
              <a:t>Six shifts a day</a:t>
            </a:r>
          </a:p>
          <a:p>
            <a:r>
              <a:rPr lang="en-US" dirty="0" smtClean="0"/>
              <a:t>Volunteers sign up for shifts up to three months in advance</a:t>
            </a:r>
          </a:p>
          <a:p>
            <a:r>
              <a:rPr lang="en-US" dirty="0" smtClean="0"/>
              <a:t>Encouraged to sign up for at least 4 shifts</a:t>
            </a:r>
          </a:p>
          <a:p>
            <a:r>
              <a:rPr lang="en-US" dirty="0" smtClean="0"/>
              <a:t>“Flex schedule”</a:t>
            </a:r>
          </a:p>
          <a:p>
            <a:r>
              <a:rPr lang="en-US" dirty="0" smtClean="0"/>
              <a:t>Estimated 0-5 scheduled responders, 10 flex responders at any given time</a:t>
            </a:r>
          </a:p>
          <a:p>
            <a:r>
              <a:rPr lang="en-US" dirty="0" smtClean="0"/>
              <a:t>Schedule is not obligatory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82"/>
          <a:stretch/>
        </p:blipFill>
        <p:spPr>
          <a:xfrm>
            <a:off x="76200" y="685800"/>
            <a:ext cx="8932683" cy="51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Dispatcher alerted of incident via e-mail or phone call</a:t>
            </a:r>
          </a:p>
          <a:p>
            <a:endParaRPr lang="en-US" dirty="0" smtClean="0"/>
          </a:p>
          <a:p>
            <a:r>
              <a:rPr lang="en-US" dirty="0" smtClean="0"/>
              <a:t>“Callout” to identify one Full Responder and one Trainee</a:t>
            </a:r>
          </a:p>
          <a:p>
            <a:endParaRPr lang="en-US" dirty="0" smtClean="0"/>
          </a:p>
          <a:p>
            <a:r>
              <a:rPr lang="en-US" dirty="0" smtClean="0"/>
              <a:t>90 minute time constraint</a:t>
            </a:r>
          </a:p>
          <a:p>
            <a:endParaRPr lang="en-US" dirty="0" smtClean="0"/>
          </a:p>
          <a:p>
            <a:r>
              <a:rPr lang="en-US" dirty="0" smtClean="0"/>
              <a:t>Assign </a:t>
            </a:r>
            <a:r>
              <a:rPr lang="en-US" dirty="0" err="1" smtClean="0"/>
              <a:t>Americorps</a:t>
            </a:r>
            <a:r>
              <a:rPr lang="en-US" dirty="0" smtClean="0"/>
              <a:t> if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305800" cy="58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Karen Smilowitz:</a:t>
            </a:r>
            <a:r>
              <a:rPr lang="en-US" smtClean="0"/>
              <a:t> Professor of </a:t>
            </a:r>
            <a:r>
              <a:rPr lang="en-US" dirty="0" smtClean="0"/>
              <a:t>Industrial Engineering and Management Sciences, leads Northwestern Initiative on Humanitarian Logistics</a:t>
            </a:r>
          </a:p>
          <a:p>
            <a:r>
              <a:rPr lang="en-US" u="sng" dirty="0" smtClean="0"/>
              <a:t>Andy Fox</a:t>
            </a:r>
            <a:r>
              <a:rPr lang="en-US" u="sng" smtClean="0"/>
              <a:t>:</a:t>
            </a:r>
            <a:r>
              <a:rPr lang="en-US" smtClean="0"/>
              <a:t> Graduate student, Master </a:t>
            </a:r>
            <a:r>
              <a:rPr lang="en-US" dirty="0" smtClean="0"/>
              <a:t>of Science in Analytics</a:t>
            </a:r>
          </a:p>
          <a:p>
            <a:r>
              <a:rPr lang="en-US" u="sng" dirty="0" smtClean="0"/>
              <a:t>Tessa </a:t>
            </a:r>
            <a:r>
              <a:rPr lang="en-US" u="sng" dirty="0"/>
              <a:t>Swanson</a:t>
            </a:r>
            <a:r>
              <a:rPr lang="en-US" u="sng" smtClean="0"/>
              <a:t>:</a:t>
            </a:r>
            <a:r>
              <a:rPr lang="en-US" smtClean="0"/>
              <a:t> Undergraduate student, </a:t>
            </a:r>
            <a:r>
              <a:rPr lang="en-US" dirty="0" smtClean="0"/>
              <a:t>Industrial Engineering and </a:t>
            </a:r>
            <a:r>
              <a:rPr lang="en-US" smtClean="0"/>
              <a:t>Management Sciences &amp; </a:t>
            </a:r>
            <a:r>
              <a:rPr lang="en-US" dirty="0" smtClean="0"/>
              <a:t>Volunteer Dispatcher at American Red Cross, Greater Chicago Region</a:t>
            </a:r>
          </a:p>
          <a:p>
            <a:r>
              <a:rPr lang="en-US" u="sng" dirty="0" smtClean="0"/>
              <a:t>Jim McGowan:</a:t>
            </a:r>
            <a:r>
              <a:rPr lang="en-US" dirty="0" smtClean="0"/>
              <a:t> Regional Planner, Readiness and Situational Awareness Program Manager at American Red Cross, Greater Chicago Region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853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Goals Within the Volunteer Process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3352800"/>
            <a:ext cx="7772400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kern="0" smtClean="0"/>
              <a:t>Establish data connection points and key performance indicators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kern="0" smtClean="0"/>
              <a:t>Create a balanced schedule of volunteers tied to expected disaster occurrence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kern="0" smtClean="0"/>
              <a:t>Predict likelihood a volunteer will respond to a dispatch and use this insight to ensure proper coverage</a:t>
            </a:r>
          </a:p>
          <a:p>
            <a:pPr lvl="1"/>
            <a:endParaRPr lang="en-US" kern="0" smtClean="0"/>
          </a:p>
          <a:p>
            <a:pPr lvl="1"/>
            <a:endParaRPr lang="en-US" kern="0" smtClean="0"/>
          </a:p>
          <a:p>
            <a:pPr lvl="1"/>
            <a:endParaRPr lang="en-US" kern="0" smtClean="0"/>
          </a:p>
          <a:p>
            <a:pPr lvl="1"/>
            <a:endParaRPr lang="en-US" kern="0" smtClean="0"/>
          </a:p>
          <a:p>
            <a:pPr lvl="1"/>
            <a:endParaRPr lang="en-US" kern="0" smtClean="0"/>
          </a:p>
          <a:p>
            <a:pPr lvl="1"/>
            <a:endParaRPr lang="en-US" kern="0" smtClean="0"/>
          </a:p>
          <a:p>
            <a:pPr lvl="1"/>
            <a:endParaRPr lang="en-US" kern="0" smtClean="0"/>
          </a:p>
          <a:p>
            <a:pPr marL="201168" lvl="1" indent="0">
              <a:buFontTx/>
              <a:buNone/>
            </a:pPr>
            <a:endParaRPr lang="en-US" kern="0" smtClean="0"/>
          </a:p>
          <a:p>
            <a:pPr lvl="1"/>
            <a:endParaRPr lang="en-US" kern="0" smtClean="0"/>
          </a:p>
          <a:p>
            <a:pPr marL="0">
              <a:buFontTx/>
              <a:buNone/>
            </a:pPr>
            <a:endParaRPr lang="en-US" kern="0" smtClean="0"/>
          </a:p>
          <a:p>
            <a:pPr marL="201168" lvl="1" indent="0">
              <a:buFontTx/>
              <a:buNone/>
            </a:pPr>
            <a:endParaRPr lang="en-US" kern="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51329" y="724849"/>
            <a:ext cx="8135471" cy="2529840"/>
            <a:chOff x="-255170" y="1676400"/>
            <a:chExt cx="8332370" cy="2529840"/>
          </a:xfrm>
        </p:grpSpPr>
        <p:sp>
          <p:nvSpPr>
            <p:cNvPr id="6" name="Notched Right Arrow 5"/>
            <p:cNvSpPr/>
            <p:nvPr/>
          </p:nvSpPr>
          <p:spPr>
            <a:xfrm>
              <a:off x="-255170" y="2499360"/>
              <a:ext cx="8332370" cy="1706880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45586" y="1676400"/>
              <a:ext cx="2254299" cy="1295400"/>
            </a:xfrm>
            <a:custGeom>
              <a:avLst/>
              <a:gdLst>
                <a:gd name="connsiteX0" fmla="*/ 0 w 2254299"/>
                <a:gd name="connsiteY0" fmla="*/ 0 h 1706880"/>
                <a:gd name="connsiteX1" fmla="*/ 2254299 w 2254299"/>
                <a:gd name="connsiteY1" fmla="*/ 0 h 1706880"/>
                <a:gd name="connsiteX2" fmla="*/ 2254299 w 2254299"/>
                <a:gd name="connsiteY2" fmla="*/ 1706880 h 1706880"/>
                <a:gd name="connsiteX3" fmla="*/ 0 w 2254299"/>
                <a:gd name="connsiteY3" fmla="*/ 1706880 h 1706880"/>
                <a:gd name="connsiteX4" fmla="*/ 0 w 2254299"/>
                <a:gd name="connsiteY4" fmla="*/ 0 h 170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299" h="1706880">
                  <a:moveTo>
                    <a:pt x="0" y="0"/>
                  </a:moveTo>
                  <a:lnTo>
                    <a:pt x="2254299" y="0"/>
                  </a:lnTo>
                  <a:lnTo>
                    <a:pt x="2254299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b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smtClean="0"/>
                <a:t>Training and Onboarding</a:t>
              </a:r>
              <a:endParaRPr lang="en-US" sz="2400" kern="1200"/>
            </a:p>
          </p:txBody>
        </p:sp>
        <p:sp>
          <p:nvSpPr>
            <p:cNvPr id="8" name="Oval 7"/>
            <p:cNvSpPr/>
            <p:nvPr/>
          </p:nvSpPr>
          <p:spPr>
            <a:xfrm>
              <a:off x="1259376" y="3139440"/>
              <a:ext cx="426720" cy="4267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en-US" smtClean="0"/>
                <a:t>1</a:t>
              </a: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33442" y="2179320"/>
              <a:ext cx="2254299" cy="731520"/>
            </a:xfrm>
            <a:custGeom>
              <a:avLst/>
              <a:gdLst>
                <a:gd name="connsiteX0" fmla="*/ 0 w 2254299"/>
                <a:gd name="connsiteY0" fmla="*/ 0 h 1706880"/>
                <a:gd name="connsiteX1" fmla="*/ 2254299 w 2254299"/>
                <a:gd name="connsiteY1" fmla="*/ 0 h 1706880"/>
                <a:gd name="connsiteX2" fmla="*/ 2254299 w 2254299"/>
                <a:gd name="connsiteY2" fmla="*/ 1706880 h 1706880"/>
                <a:gd name="connsiteX3" fmla="*/ 0 w 2254299"/>
                <a:gd name="connsiteY3" fmla="*/ 1706880 h 1706880"/>
                <a:gd name="connsiteX4" fmla="*/ 0 w 2254299"/>
                <a:gd name="connsiteY4" fmla="*/ 0 h 170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299" h="1706880">
                  <a:moveTo>
                    <a:pt x="0" y="0"/>
                  </a:moveTo>
                  <a:lnTo>
                    <a:pt x="2254299" y="0"/>
                  </a:lnTo>
                  <a:lnTo>
                    <a:pt x="2254299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t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smtClean="0"/>
                <a:t>Scheduling</a:t>
              </a:r>
              <a:endParaRPr lang="en-US" sz="2400" kern="1200"/>
            </a:p>
          </p:txBody>
        </p:sp>
        <p:sp>
          <p:nvSpPr>
            <p:cNvPr id="10" name="Oval 9"/>
            <p:cNvSpPr/>
            <p:nvPr/>
          </p:nvSpPr>
          <p:spPr>
            <a:xfrm>
              <a:off x="3447231" y="3139440"/>
              <a:ext cx="426720" cy="4267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en-US" smtClean="0"/>
                <a:t>2</a:t>
              </a: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21298" y="2164080"/>
              <a:ext cx="2254299" cy="762000"/>
            </a:xfrm>
            <a:custGeom>
              <a:avLst/>
              <a:gdLst>
                <a:gd name="connsiteX0" fmla="*/ 0 w 2254299"/>
                <a:gd name="connsiteY0" fmla="*/ 0 h 1706880"/>
                <a:gd name="connsiteX1" fmla="*/ 2254299 w 2254299"/>
                <a:gd name="connsiteY1" fmla="*/ 0 h 1706880"/>
                <a:gd name="connsiteX2" fmla="*/ 2254299 w 2254299"/>
                <a:gd name="connsiteY2" fmla="*/ 1706880 h 1706880"/>
                <a:gd name="connsiteX3" fmla="*/ 0 w 2254299"/>
                <a:gd name="connsiteY3" fmla="*/ 1706880 h 1706880"/>
                <a:gd name="connsiteX4" fmla="*/ 0 w 2254299"/>
                <a:gd name="connsiteY4" fmla="*/ 0 h 170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299" h="1706880">
                  <a:moveTo>
                    <a:pt x="0" y="0"/>
                  </a:moveTo>
                  <a:lnTo>
                    <a:pt x="2254299" y="0"/>
                  </a:lnTo>
                  <a:lnTo>
                    <a:pt x="2254299" y="1706880"/>
                  </a:lnTo>
                  <a:lnTo>
                    <a:pt x="0" y="1706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b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smtClean="0"/>
                <a:t>Response</a:t>
              </a:r>
              <a:endParaRPr lang="en-US" sz="2400" kern="1200"/>
            </a:p>
          </p:txBody>
        </p:sp>
        <p:sp>
          <p:nvSpPr>
            <p:cNvPr id="12" name="Oval 11"/>
            <p:cNvSpPr/>
            <p:nvPr/>
          </p:nvSpPr>
          <p:spPr>
            <a:xfrm>
              <a:off x="5635087" y="3154680"/>
              <a:ext cx="426720" cy="4267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en-US" smtClean="0"/>
                <a:t>3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Integrating Data Streams Reveals Inefficiencies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267200"/>
          </a:xfrm>
        </p:spPr>
        <p:txBody>
          <a:bodyPr/>
          <a:lstStyle/>
          <a:p>
            <a:r>
              <a:rPr lang="en-US" b="1" smtClean="0"/>
              <a:t>Initial engagement</a:t>
            </a:r>
            <a:endParaRPr lang="en-US"/>
          </a:p>
          <a:p>
            <a:pPr lvl="1"/>
            <a:r>
              <a:rPr lang="en-US" smtClean="0"/>
              <a:t>The journey of a volunteer from prospect to disaster responder</a:t>
            </a:r>
          </a:p>
          <a:p>
            <a:pPr lvl="1"/>
            <a:r>
              <a:rPr lang="en-US" smtClean="0"/>
              <a:t>19% of prospects remain engaged through this stage</a:t>
            </a:r>
          </a:p>
          <a:p>
            <a:r>
              <a:rPr lang="en-US" b="1" smtClean="0"/>
              <a:t>Sustained engagement</a:t>
            </a:r>
            <a:endParaRPr lang="en-US"/>
          </a:p>
          <a:p>
            <a:pPr lvl="1"/>
            <a:r>
              <a:rPr lang="en-US" smtClean="0"/>
              <a:t>The responses of a volunteer when provided the opportunity to respond to a disaster</a:t>
            </a:r>
          </a:p>
          <a:p>
            <a:pPr lvl="1"/>
            <a:r>
              <a:rPr lang="en-US" smtClean="0"/>
              <a:t>12% of volunteers receive 70% of the opportunities to participate</a:t>
            </a:r>
            <a:endParaRPr lang="en-US" b="1"/>
          </a:p>
        </p:txBody>
      </p:sp>
      <p:sp>
        <p:nvSpPr>
          <p:cNvPr id="4" name="Oval 3"/>
          <p:cNvSpPr/>
          <p:nvPr/>
        </p:nvSpPr>
        <p:spPr>
          <a:xfrm>
            <a:off x="8686800" y="30480"/>
            <a:ext cx="416636" cy="4267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smtClean="0"/>
              <a:t>1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2103"/>
            <a:ext cx="8839200" cy="267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762000"/>
          </a:xfrm>
        </p:spPr>
        <p:txBody>
          <a:bodyPr/>
          <a:lstStyle/>
          <a:p>
            <a:r>
              <a:rPr lang="en-US" smtClean="0"/>
              <a:t>What Factors of Incidents Impact Scheduling?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01000" cy="4267200"/>
          </a:xfrm>
        </p:spPr>
        <p:txBody>
          <a:bodyPr/>
          <a:lstStyle/>
          <a:p>
            <a:r>
              <a:rPr lang="en-US" smtClean="0"/>
              <a:t>4 hypotheses of factors leading to volunteer response</a:t>
            </a:r>
          </a:p>
          <a:p>
            <a:endParaRPr lang="en-US" b="1" smtClean="0"/>
          </a:p>
          <a:p>
            <a:endParaRPr lang="en-US" b="1"/>
          </a:p>
          <a:p>
            <a:endParaRPr lang="en-US" b="1" smtClean="0"/>
          </a:p>
          <a:p>
            <a:endParaRPr lang="en-US" b="1"/>
          </a:p>
          <a:p>
            <a:endParaRPr lang="en-US" b="1" smtClean="0"/>
          </a:p>
          <a:p>
            <a:endParaRPr lang="en-US" b="1"/>
          </a:p>
          <a:p>
            <a:endParaRPr lang="en-US" b="1" smtClean="0"/>
          </a:p>
          <a:p>
            <a:endParaRPr lang="en-US" b="1"/>
          </a:p>
          <a:p>
            <a:endParaRPr lang="en-US" sz="1600" b="1"/>
          </a:p>
          <a:p>
            <a:r>
              <a:rPr lang="en-US" b="1" smtClean="0"/>
              <a:t>Explanatory predictive models</a:t>
            </a:r>
            <a:r>
              <a:rPr lang="en-US" smtClean="0"/>
              <a:t> test these hypotheses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686800" y="30480"/>
            <a:ext cx="416636" cy="4267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smtClean="0"/>
              <a:t>2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64371"/>
              </p:ext>
            </p:extLst>
          </p:nvPr>
        </p:nvGraphicFramePr>
        <p:xfrm>
          <a:off x="882748" y="1600200"/>
          <a:ext cx="762000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/>
                <a:gridCol w="3009900"/>
                <a:gridCol w="3009900"/>
              </a:tblGrid>
              <a:tr h="2819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Hypothesis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Implication</a:t>
                      </a:r>
                      <a:endParaRPr lang="en-US"/>
                    </a:p>
                  </a:txBody>
                  <a:tcPr anchor="ctr"/>
                </a:tc>
              </a:tr>
              <a:tr h="281940"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1 – Schedule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Presence on the schedule increases</a:t>
                      </a:r>
                      <a:r>
                        <a:rPr lang="en-US" sz="1600" baseline="0" smtClean="0"/>
                        <a:t> a responder’s acceptance of dispatch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Motivates</a:t>
                      </a:r>
                      <a:r>
                        <a:rPr lang="en-US" sz="1600" baseline="0" smtClean="0"/>
                        <a:t> the need for a balanced schedule</a:t>
                      </a:r>
                      <a:endParaRPr lang="en-US" sz="1600"/>
                    </a:p>
                  </a:txBody>
                  <a:tcPr anchor="ctr"/>
                </a:tc>
              </a:tr>
              <a:tr h="281940"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2 – Temporal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Response rates vary based on temporal attributes of the incident, e.g. time of day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smtClean="0"/>
                        <a:t>A balanced schedule does not necessarily mean the same # of volunteers per shift</a:t>
                      </a:r>
                      <a:endParaRPr lang="en-US" sz="1600"/>
                    </a:p>
                  </a:txBody>
                  <a:tcPr anchor="ctr"/>
                </a:tc>
              </a:tr>
              <a:tr h="281940"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3 – Experience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Volunteer level of experience impacts</a:t>
                      </a:r>
                      <a:r>
                        <a:rPr lang="en-US" sz="1600" baseline="0" smtClean="0"/>
                        <a:t> a responder’s acceptance of dispatch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A balanced schedule does not necessarily mean the same # of Trainees</a:t>
                      </a:r>
                      <a:r>
                        <a:rPr lang="en-US" sz="1600" baseline="0" smtClean="0"/>
                        <a:t> as Full Responders</a:t>
                      </a:r>
                      <a:endParaRPr lang="en-US" sz="1600"/>
                    </a:p>
                  </a:txBody>
                  <a:tcPr anchor="ctr"/>
                </a:tc>
              </a:tr>
              <a:tr h="281940"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4 – Distance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Responders</a:t>
                      </a:r>
                      <a:r>
                        <a:rPr lang="en-US" sz="1600" baseline="0" smtClean="0"/>
                        <a:t> have a “radius of comfort” indicated by varying response rates over distance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Dispatchers</a:t>
                      </a:r>
                      <a:r>
                        <a:rPr lang="en-US" sz="1600" baseline="0" smtClean="0"/>
                        <a:t> may need to consider such criteria when calling volunteers</a:t>
                      </a:r>
                      <a:endParaRPr lang="en-US" sz="160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7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4267200"/>
          </a:xfrm>
        </p:spPr>
        <p:txBody>
          <a:bodyPr/>
          <a:lstStyle/>
          <a:p>
            <a:r>
              <a:rPr lang="en-US" smtClean="0"/>
              <a:t>Granularity</a:t>
            </a:r>
          </a:p>
          <a:p>
            <a:pPr lvl="1"/>
            <a:r>
              <a:rPr lang="en-US" smtClean="0"/>
              <a:t>A call by a dispatcher to a responder to serve a particular incident</a:t>
            </a:r>
          </a:p>
          <a:p>
            <a:r>
              <a:rPr lang="en-US" smtClean="0"/>
              <a:t>Response variable</a:t>
            </a:r>
          </a:p>
          <a:p>
            <a:pPr lvl="1"/>
            <a:r>
              <a:rPr lang="en-US" smtClean="0"/>
              <a:t>1 if the responder accepts a dispatch, 0 otherwise</a:t>
            </a:r>
          </a:p>
          <a:p>
            <a:r>
              <a:rPr lang="en-US" smtClean="0"/>
              <a:t>Predictor variables of the responder and the incident</a:t>
            </a:r>
          </a:p>
          <a:p>
            <a:pPr lvl="1"/>
            <a:r>
              <a:rPr lang="en-US" i="1" smtClean="0"/>
              <a:t>On-schedule</a:t>
            </a:r>
            <a:r>
              <a:rPr lang="en-US" smtClean="0"/>
              <a:t>: volunteer is self-scheduled for the shift (binary)</a:t>
            </a:r>
            <a:endParaRPr lang="en-US" i="1"/>
          </a:p>
          <a:p>
            <a:pPr lvl="1"/>
            <a:r>
              <a:rPr lang="en-US" i="1" smtClean="0"/>
              <a:t>Role/experience</a:t>
            </a:r>
            <a:r>
              <a:rPr lang="en-US" smtClean="0"/>
              <a:t>: Trainee, Full Responder, or Other (categorical)</a:t>
            </a:r>
          </a:p>
          <a:p>
            <a:pPr lvl="1"/>
            <a:r>
              <a:rPr lang="en-US" i="1" smtClean="0"/>
              <a:t>Distance</a:t>
            </a:r>
            <a:r>
              <a:rPr lang="en-US" smtClean="0"/>
              <a:t>: distance from volunteer home to incident site (numeric)</a:t>
            </a:r>
          </a:p>
          <a:p>
            <a:pPr lvl="1"/>
            <a:r>
              <a:rPr lang="en-US" i="1" smtClean="0"/>
              <a:t>Time of day</a:t>
            </a:r>
            <a:r>
              <a:rPr lang="en-US" smtClean="0"/>
              <a:t>: morning, afternoon, evening, late night (categorical)</a:t>
            </a:r>
          </a:p>
          <a:p>
            <a:pPr lvl="1"/>
            <a:r>
              <a:rPr lang="en-US" i="1" smtClean="0"/>
              <a:t>Day of week</a:t>
            </a:r>
            <a:r>
              <a:rPr lang="en-US" smtClean="0"/>
              <a:t>: weekend vs. weekday (binary)</a:t>
            </a:r>
          </a:p>
          <a:p>
            <a:pPr lvl="1"/>
            <a:r>
              <a:rPr lang="en-US" i="1" smtClean="0"/>
              <a:t>Location</a:t>
            </a:r>
            <a:r>
              <a:rPr lang="en-US" smtClean="0"/>
              <a:t>: downtown Chicago vs. suburban Chicagoland (binary)</a:t>
            </a:r>
          </a:p>
          <a:p>
            <a:pPr lvl="1"/>
            <a:r>
              <a:rPr lang="en-US" i="1" smtClean="0"/>
              <a:t>Income</a:t>
            </a:r>
            <a:r>
              <a:rPr lang="en-US" smtClean="0"/>
              <a:t>: median of income for the incident’s zip code</a:t>
            </a:r>
          </a:p>
          <a:p>
            <a:pPr lvl="1"/>
            <a:r>
              <a:rPr lang="en-US" i="1" smtClean="0"/>
              <a:t>Population</a:t>
            </a:r>
            <a:r>
              <a:rPr lang="en-US" smtClean="0"/>
              <a:t>: population for the incident’s zip code</a:t>
            </a:r>
            <a:endParaRPr lang="en-US" i="1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762000"/>
          </a:xfrm>
        </p:spPr>
        <p:txBody>
          <a:bodyPr/>
          <a:lstStyle/>
          <a:p>
            <a:r>
              <a:rPr lang="en-US"/>
              <a:t> </a:t>
            </a:r>
            <a:r>
              <a:rPr lang="en-US" smtClean="0"/>
              <a:t>ARCGCR Collects Rich Volunteer Response Data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686800" y="30480"/>
            <a:ext cx="416636" cy="4267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748095"/>
              </p:ext>
            </p:extLst>
          </p:nvPr>
        </p:nvGraphicFramePr>
        <p:xfrm>
          <a:off x="152400" y="1456765"/>
          <a:ext cx="297180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386"/>
                <a:gridCol w="778329"/>
                <a:gridCol w="849086"/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Variable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Coeff.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p-Value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(Intercept)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0.56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.0027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On-schedule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1.02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&lt;.0001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Trainee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-1.20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&lt;.0001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Full Responder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-0.35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.011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Afternoon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0.19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.0045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Weekend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-0.36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&lt;.0001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Downtown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0.14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.041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Distance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-0.0076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.054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Income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-0.0052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.0039</a:t>
                      </a:r>
                      <a:endParaRPr lang="en-US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762000"/>
          </a:xfrm>
        </p:spPr>
        <p:txBody>
          <a:bodyPr/>
          <a:lstStyle/>
          <a:p>
            <a:r>
              <a:rPr lang="en-US" smtClean="0"/>
              <a:t>Hypothesis Testing Via Three Predictive Models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86800" y="30480"/>
            <a:ext cx="416636" cy="4267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smtClean="0"/>
              <a:t>2</a:t>
            </a:r>
            <a:endParaRPr lang="en-US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997613"/>
              </p:ext>
            </p:extLst>
          </p:nvPr>
        </p:nvGraphicFramePr>
        <p:xfrm>
          <a:off x="3200400" y="1456765"/>
          <a:ext cx="35052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762000"/>
                <a:gridCol w="7620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smtClean="0"/>
                        <a:t>Variable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Coeff.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p-Value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(Intercept)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0.22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.32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On-schedule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0.83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&lt;.0001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Trainee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-1.14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&lt;.0001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Full Responder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0.13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.46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Late Night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0.56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.0013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Afternoon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0.15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.073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Evening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0.12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.42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Weekend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-0.36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&lt;.0001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Downtown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0.19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.0079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Distance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0.017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.016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Income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-0.0045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.013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Late Night*Distance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-0.047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&lt;.0001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Evening*Distance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-0.016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.11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Schedule*Distance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0.016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.071</a:t>
                      </a:r>
                      <a:endParaRPr lang="en-US" sz="1400"/>
                    </a:p>
                  </a:txBody>
                  <a:tcPr/>
                </a:tc>
              </a:tr>
              <a:tr h="229953">
                <a:tc>
                  <a:txBody>
                    <a:bodyPr/>
                    <a:lstStyle/>
                    <a:p>
                      <a:r>
                        <a:rPr lang="en-US" sz="1400" smtClean="0"/>
                        <a:t>Full Responder</a:t>
                      </a:r>
                      <a:r>
                        <a:rPr lang="en-US" sz="1400" baseline="0" smtClean="0"/>
                        <a:t>*Distance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-0.034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&lt;.0001</a:t>
                      </a:r>
                      <a:endParaRPr lang="en-US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" y="999565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0" smtClean="0"/>
              <a:t>Stepwise Logistic Regression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124200" y="999565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0" smtClean="0"/>
              <a:t>Logistic Regression with Interactions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781800" y="100853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0" smtClean="0"/>
              <a:t>Boosted Tree</a:t>
            </a:r>
          </a:p>
        </p:txBody>
      </p:sp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560413"/>
              </p:ext>
            </p:extLst>
          </p:nvPr>
        </p:nvGraphicFramePr>
        <p:xfrm>
          <a:off x="6781801" y="1456765"/>
          <a:ext cx="2209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914401"/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Variable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Influence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Distance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Highest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On-Schedule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High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Trainee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High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Income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Moderate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Population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Moderate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Weekend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Moderate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Evening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Low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Downtown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Low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Afternoon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Low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Late Night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Low</a:t>
                      </a:r>
                      <a:endParaRPr lang="en-US" sz="1400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US" sz="1400" smtClean="0"/>
                        <a:t>Full Responder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Lowest</a:t>
                      </a:r>
                      <a:endParaRPr lang="en-US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2753" y="4572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kern="0" smtClean="0"/>
              <a:t>CV Misclassification Rate: 37.0%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07576" y="5791200"/>
            <a:ext cx="29852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kern="0" smtClean="0"/>
              <a:t>CV Misclassification Rate: 36.5%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858001" y="5181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kern="0" smtClean="0"/>
              <a:t>CV Misclassification Rate: </a:t>
            </a:r>
          </a:p>
          <a:p>
            <a:pPr marL="0" indent="0">
              <a:buNone/>
            </a:pPr>
            <a:r>
              <a:rPr lang="en-US" sz="1600" kern="0" smtClean="0"/>
              <a:t>30.3%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47918" y="2028265"/>
            <a:ext cx="8843682" cy="381000"/>
          </a:xfrm>
          <a:prstGeom prst="roundRect">
            <a:avLst/>
          </a:prstGeom>
          <a:solidFill>
            <a:srgbClr val="000000">
              <a:alpha val="20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7918" y="2919805"/>
            <a:ext cx="6557682" cy="1271196"/>
            <a:chOff x="147918" y="2919805"/>
            <a:chExt cx="6557682" cy="1271196"/>
          </a:xfrm>
          <a:solidFill>
            <a:srgbClr val="000000">
              <a:alpha val="20000"/>
            </a:srgbClr>
          </a:solidFill>
        </p:grpSpPr>
        <p:sp>
          <p:nvSpPr>
            <p:cNvPr id="18" name="Rounded Rectangle 17"/>
            <p:cNvSpPr/>
            <p:nvPr/>
          </p:nvSpPr>
          <p:spPr>
            <a:xfrm>
              <a:off x="147918" y="2919805"/>
              <a:ext cx="2976282" cy="699695"/>
            </a:xfrm>
            <a:prstGeom prst="roundRect">
              <a:avLst/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200400" y="2980765"/>
              <a:ext cx="3505200" cy="1210236"/>
            </a:xfrm>
            <a:prstGeom prst="roundRect">
              <a:avLst/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7918" y="2340684"/>
            <a:ext cx="8843682" cy="631116"/>
            <a:chOff x="147918" y="2340684"/>
            <a:chExt cx="8843682" cy="631116"/>
          </a:xfrm>
          <a:solidFill>
            <a:srgbClr val="000000">
              <a:alpha val="20000"/>
            </a:srgbClr>
          </a:solidFill>
        </p:grpSpPr>
        <p:sp>
          <p:nvSpPr>
            <p:cNvPr id="21" name="Rounded Rectangle 20"/>
            <p:cNvSpPr/>
            <p:nvPr/>
          </p:nvSpPr>
          <p:spPr>
            <a:xfrm>
              <a:off x="147918" y="2340684"/>
              <a:ext cx="6557682" cy="631116"/>
            </a:xfrm>
            <a:prstGeom prst="roundRect">
              <a:avLst/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766111" y="2340684"/>
              <a:ext cx="2225489" cy="376519"/>
            </a:xfrm>
            <a:prstGeom prst="roundRect">
              <a:avLst/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177" y="1720327"/>
            <a:ext cx="8839423" cy="4604272"/>
            <a:chOff x="152177" y="1720327"/>
            <a:chExt cx="8839423" cy="4604272"/>
          </a:xfrm>
          <a:solidFill>
            <a:srgbClr val="000000">
              <a:alpha val="20000"/>
            </a:srgbClr>
          </a:solidFill>
        </p:grpSpPr>
        <p:sp>
          <p:nvSpPr>
            <p:cNvPr id="23" name="Rounded Rectangle 22"/>
            <p:cNvSpPr/>
            <p:nvPr/>
          </p:nvSpPr>
          <p:spPr>
            <a:xfrm>
              <a:off x="152177" y="3619500"/>
              <a:ext cx="2940646" cy="916193"/>
            </a:xfrm>
            <a:prstGeom prst="roundRect">
              <a:avLst/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200399" y="5105400"/>
              <a:ext cx="3505201" cy="1219199"/>
            </a:xfrm>
            <a:prstGeom prst="roundRect">
              <a:avLst/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766110" y="1720327"/>
              <a:ext cx="2225490" cy="349625"/>
            </a:xfrm>
            <a:prstGeom prst="roundRect">
              <a:avLst/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83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33400" y="1219200"/>
            <a:ext cx="8305800" cy="929272"/>
          </a:xfrm>
          <a:custGeom>
            <a:avLst/>
            <a:gdLst>
              <a:gd name="connsiteX0" fmla="*/ 0 w 8229600"/>
              <a:gd name="connsiteY0" fmla="*/ 0 h 907200"/>
              <a:gd name="connsiteX1" fmla="*/ 8229600 w 8229600"/>
              <a:gd name="connsiteY1" fmla="*/ 0 h 907200"/>
              <a:gd name="connsiteX2" fmla="*/ 8229600 w 8229600"/>
              <a:gd name="connsiteY2" fmla="*/ 907200 h 907200"/>
              <a:gd name="connsiteX3" fmla="*/ 0 w 8229600"/>
              <a:gd name="connsiteY3" fmla="*/ 907200 h 907200"/>
              <a:gd name="connsiteX4" fmla="*/ 0 w 8229600"/>
              <a:gd name="connsiteY4" fmla="*/ 0 h 9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907200">
                <a:moveTo>
                  <a:pt x="0" y="0"/>
                </a:moveTo>
                <a:lnTo>
                  <a:pt x="8229600" y="0"/>
                </a:lnTo>
                <a:lnTo>
                  <a:pt x="8229600" y="907200"/>
                </a:lnTo>
                <a:lnTo>
                  <a:pt x="0" y="90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249936" rIns="638708" bIns="85344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Volunteer on schedule up to 3 times </a:t>
            </a:r>
            <a:r>
              <a:rPr lang="en-US" sz="1600" b="0" kern="1200" smtClean="0"/>
              <a:t>more likely to respond</a:t>
            </a:r>
            <a:endParaRPr lang="en-US" sz="1600" kern="120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Second highest influence in the boosted tree</a:t>
            </a:r>
            <a:endParaRPr lang="en-US" sz="1600" kern="1200"/>
          </a:p>
        </p:txBody>
      </p:sp>
      <p:sp>
        <p:nvSpPr>
          <p:cNvPr id="8" name="Freeform 7"/>
          <p:cNvSpPr/>
          <p:nvPr/>
        </p:nvSpPr>
        <p:spPr>
          <a:xfrm>
            <a:off x="950036" y="990600"/>
            <a:ext cx="6522720" cy="457199"/>
          </a:xfrm>
          <a:custGeom>
            <a:avLst/>
            <a:gdLst>
              <a:gd name="connsiteX0" fmla="*/ 0 w 5760720"/>
              <a:gd name="connsiteY0" fmla="*/ 59041 h 354240"/>
              <a:gd name="connsiteX1" fmla="*/ 59041 w 5760720"/>
              <a:gd name="connsiteY1" fmla="*/ 0 h 354240"/>
              <a:gd name="connsiteX2" fmla="*/ 5701679 w 5760720"/>
              <a:gd name="connsiteY2" fmla="*/ 0 h 354240"/>
              <a:gd name="connsiteX3" fmla="*/ 5760720 w 5760720"/>
              <a:gd name="connsiteY3" fmla="*/ 59041 h 354240"/>
              <a:gd name="connsiteX4" fmla="*/ 5760720 w 5760720"/>
              <a:gd name="connsiteY4" fmla="*/ 295199 h 354240"/>
              <a:gd name="connsiteX5" fmla="*/ 5701679 w 5760720"/>
              <a:gd name="connsiteY5" fmla="*/ 354240 h 354240"/>
              <a:gd name="connsiteX6" fmla="*/ 59041 w 5760720"/>
              <a:gd name="connsiteY6" fmla="*/ 354240 h 354240"/>
              <a:gd name="connsiteX7" fmla="*/ 0 w 5760720"/>
              <a:gd name="connsiteY7" fmla="*/ 295199 h 354240"/>
              <a:gd name="connsiteX8" fmla="*/ 0 w 576072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5701679" y="0"/>
                </a:lnTo>
                <a:cubicBezTo>
                  <a:pt x="5734286" y="0"/>
                  <a:pt x="5760720" y="26434"/>
                  <a:pt x="5760720" y="59041"/>
                </a:cubicBezTo>
                <a:lnTo>
                  <a:pt x="5760720" y="295199"/>
                </a:lnTo>
                <a:cubicBezTo>
                  <a:pt x="5760720" y="327806"/>
                  <a:pt x="5734286" y="354240"/>
                  <a:pt x="570167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035" tIns="17293" rIns="235035" bIns="17293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Hypothesis 1: Schedule – Fully supported</a:t>
            </a:r>
            <a:endParaRPr lang="en-US" kern="1200"/>
          </a:p>
        </p:txBody>
      </p:sp>
      <p:sp>
        <p:nvSpPr>
          <p:cNvPr id="9" name="Freeform 8"/>
          <p:cNvSpPr/>
          <p:nvPr/>
        </p:nvSpPr>
        <p:spPr>
          <a:xfrm>
            <a:off x="533400" y="2486640"/>
            <a:ext cx="8305800" cy="895012"/>
          </a:xfrm>
          <a:custGeom>
            <a:avLst/>
            <a:gdLst>
              <a:gd name="connsiteX0" fmla="*/ 0 w 8229600"/>
              <a:gd name="connsiteY0" fmla="*/ 0 h 907200"/>
              <a:gd name="connsiteX1" fmla="*/ 8229600 w 8229600"/>
              <a:gd name="connsiteY1" fmla="*/ 0 h 907200"/>
              <a:gd name="connsiteX2" fmla="*/ 8229600 w 8229600"/>
              <a:gd name="connsiteY2" fmla="*/ 907200 h 907200"/>
              <a:gd name="connsiteX3" fmla="*/ 0 w 8229600"/>
              <a:gd name="connsiteY3" fmla="*/ 907200 h 907200"/>
              <a:gd name="connsiteX4" fmla="*/ 0 w 8229600"/>
              <a:gd name="connsiteY4" fmla="*/ 0 h 9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907200">
                <a:moveTo>
                  <a:pt x="0" y="0"/>
                </a:moveTo>
                <a:lnTo>
                  <a:pt x="8229600" y="0"/>
                </a:lnTo>
                <a:lnTo>
                  <a:pt x="8229600" y="907200"/>
                </a:lnTo>
                <a:lnTo>
                  <a:pt x="0" y="90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249936" rIns="638708" bIns="85344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Afternoon incidents have higher response rates</a:t>
            </a:r>
            <a:endParaRPr lang="en-US" sz="1600" kern="120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Weekends decrease response outcome by 30%</a:t>
            </a:r>
            <a:endParaRPr lang="en-US" sz="1600" kern="1200"/>
          </a:p>
        </p:txBody>
      </p:sp>
      <p:sp>
        <p:nvSpPr>
          <p:cNvPr id="10" name="Freeform 9"/>
          <p:cNvSpPr/>
          <p:nvPr/>
        </p:nvSpPr>
        <p:spPr>
          <a:xfrm>
            <a:off x="950036" y="2258040"/>
            <a:ext cx="6522720" cy="457199"/>
          </a:xfrm>
          <a:custGeom>
            <a:avLst/>
            <a:gdLst>
              <a:gd name="connsiteX0" fmla="*/ 0 w 5760720"/>
              <a:gd name="connsiteY0" fmla="*/ 59041 h 354240"/>
              <a:gd name="connsiteX1" fmla="*/ 59041 w 5760720"/>
              <a:gd name="connsiteY1" fmla="*/ 0 h 354240"/>
              <a:gd name="connsiteX2" fmla="*/ 5701679 w 5760720"/>
              <a:gd name="connsiteY2" fmla="*/ 0 h 354240"/>
              <a:gd name="connsiteX3" fmla="*/ 5760720 w 5760720"/>
              <a:gd name="connsiteY3" fmla="*/ 59041 h 354240"/>
              <a:gd name="connsiteX4" fmla="*/ 5760720 w 5760720"/>
              <a:gd name="connsiteY4" fmla="*/ 295199 h 354240"/>
              <a:gd name="connsiteX5" fmla="*/ 5701679 w 5760720"/>
              <a:gd name="connsiteY5" fmla="*/ 354240 h 354240"/>
              <a:gd name="connsiteX6" fmla="*/ 59041 w 5760720"/>
              <a:gd name="connsiteY6" fmla="*/ 354240 h 354240"/>
              <a:gd name="connsiteX7" fmla="*/ 0 w 5760720"/>
              <a:gd name="connsiteY7" fmla="*/ 295199 h 354240"/>
              <a:gd name="connsiteX8" fmla="*/ 0 w 576072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5701679" y="0"/>
                </a:lnTo>
                <a:cubicBezTo>
                  <a:pt x="5734286" y="0"/>
                  <a:pt x="5760720" y="26434"/>
                  <a:pt x="5760720" y="59041"/>
                </a:cubicBezTo>
                <a:lnTo>
                  <a:pt x="5760720" y="295199"/>
                </a:lnTo>
                <a:cubicBezTo>
                  <a:pt x="5760720" y="327806"/>
                  <a:pt x="5734286" y="354240"/>
                  <a:pt x="570167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035" tIns="17293" rIns="235035" bIns="17293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Hypothesis 2: Temporal – Supported for some attributes</a:t>
            </a:r>
          </a:p>
        </p:txBody>
      </p:sp>
      <p:sp>
        <p:nvSpPr>
          <p:cNvPr id="11" name="Freeform 10"/>
          <p:cNvSpPr/>
          <p:nvPr/>
        </p:nvSpPr>
        <p:spPr>
          <a:xfrm>
            <a:off x="533400" y="3686452"/>
            <a:ext cx="8305800" cy="903167"/>
          </a:xfrm>
          <a:custGeom>
            <a:avLst/>
            <a:gdLst>
              <a:gd name="connsiteX0" fmla="*/ 0 w 8229600"/>
              <a:gd name="connsiteY0" fmla="*/ 0 h 907200"/>
              <a:gd name="connsiteX1" fmla="*/ 8229600 w 8229600"/>
              <a:gd name="connsiteY1" fmla="*/ 0 h 907200"/>
              <a:gd name="connsiteX2" fmla="*/ 8229600 w 8229600"/>
              <a:gd name="connsiteY2" fmla="*/ 907200 h 907200"/>
              <a:gd name="connsiteX3" fmla="*/ 0 w 8229600"/>
              <a:gd name="connsiteY3" fmla="*/ 907200 h 907200"/>
              <a:gd name="connsiteX4" fmla="*/ 0 w 8229600"/>
              <a:gd name="connsiteY4" fmla="*/ 0 h 9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907200">
                <a:moveTo>
                  <a:pt x="0" y="0"/>
                </a:moveTo>
                <a:lnTo>
                  <a:pt x="8229600" y="0"/>
                </a:lnTo>
                <a:lnTo>
                  <a:pt x="8229600" y="907200"/>
                </a:lnTo>
                <a:lnTo>
                  <a:pt x="0" y="90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249936" rIns="638708" bIns="85344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Trainees are 40-80% less likely to respond than Full Responders and specialists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Third highest influence in the boosted tree</a:t>
            </a:r>
          </a:p>
        </p:txBody>
      </p:sp>
      <p:sp>
        <p:nvSpPr>
          <p:cNvPr id="12" name="Freeform 11"/>
          <p:cNvSpPr/>
          <p:nvPr/>
        </p:nvSpPr>
        <p:spPr>
          <a:xfrm>
            <a:off x="950036" y="3457852"/>
            <a:ext cx="6522720" cy="457199"/>
          </a:xfrm>
          <a:custGeom>
            <a:avLst/>
            <a:gdLst>
              <a:gd name="connsiteX0" fmla="*/ 0 w 5760720"/>
              <a:gd name="connsiteY0" fmla="*/ 59041 h 354240"/>
              <a:gd name="connsiteX1" fmla="*/ 59041 w 5760720"/>
              <a:gd name="connsiteY1" fmla="*/ 0 h 354240"/>
              <a:gd name="connsiteX2" fmla="*/ 5701679 w 5760720"/>
              <a:gd name="connsiteY2" fmla="*/ 0 h 354240"/>
              <a:gd name="connsiteX3" fmla="*/ 5760720 w 5760720"/>
              <a:gd name="connsiteY3" fmla="*/ 59041 h 354240"/>
              <a:gd name="connsiteX4" fmla="*/ 5760720 w 5760720"/>
              <a:gd name="connsiteY4" fmla="*/ 295199 h 354240"/>
              <a:gd name="connsiteX5" fmla="*/ 5701679 w 5760720"/>
              <a:gd name="connsiteY5" fmla="*/ 354240 h 354240"/>
              <a:gd name="connsiteX6" fmla="*/ 59041 w 5760720"/>
              <a:gd name="connsiteY6" fmla="*/ 354240 h 354240"/>
              <a:gd name="connsiteX7" fmla="*/ 0 w 5760720"/>
              <a:gd name="connsiteY7" fmla="*/ 295199 h 354240"/>
              <a:gd name="connsiteX8" fmla="*/ 0 w 576072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5701679" y="0"/>
                </a:lnTo>
                <a:cubicBezTo>
                  <a:pt x="5734286" y="0"/>
                  <a:pt x="5760720" y="26434"/>
                  <a:pt x="5760720" y="59041"/>
                </a:cubicBezTo>
                <a:lnTo>
                  <a:pt x="5760720" y="295199"/>
                </a:lnTo>
                <a:cubicBezTo>
                  <a:pt x="5760720" y="327806"/>
                  <a:pt x="5734286" y="354240"/>
                  <a:pt x="570167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035" tIns="17293" rIns="235035" bIns="17293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Hypothesis 3: Experience – Supported at the Trainee level</a:t>
            </a:r>
          </a:p>
        </p:txBody>
      </p:sp>
      <p:sp>
        <p:nvSpPr>
          <p:cNvPr id="13" name="Freeform 12"/>
          <p:cNvSpPr/>
          <p:nvPr/>
        </p:nvSpPr>
        <p:spPr>
          <a:xfrm>
            <a:off x="533400" y="4905652"/>
            <a:ext cx="8305800" cy="1149715"/>
          </a:xfrm>
          <a:custGeom>
            <a:avLst/>
            <a:gdLst>
              <a:gd name="connsiteX0" fmla="*/ 0 w 8229600"/>
              <a:gd name="connsiteY0" fmla="*/ 0 h 1096200"/>
              <a:gd name="connsiteX1" fmla="*/ 8229600 w 8229600"/>
              <a:gd name="connsiteY1" fmla="*/ 0 h 1096200"/>
              <a:gd name="connsiteX2" fmla="*/ 8229600 w 8229600"/>
              <a:gd name="connsiteY2" fmla="*/ 1096200 h 1096200"/>
              <a:gd name="connsiteX3" fmla="*/ 0 w 8229600"/>
              <a:gd name="connsiteY3" fmla="*/ 1096200 h 1096200"/>
              <a:gd name="connsiteX4" fmla="*/ 0 w 8229600"/>
              <a:gd name="connsiteY4" fmla="*/ 0 h 109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096200">
                <a:moveTo>
                  <a:pt x="0" y="0"/>
                </a:moveTo>
                <a:lnTo>
                  <a:pt x="8229600" y="0"/>
                </a:lnTo>
                <a:lnTo>
                  <a:pt x="8229600" y="1096200"/>
                </a:lnTo>
                <a:lnTo>
                  <a:pt x="0" y="1096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249936" rIns="638708" bIns="85344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smtClean="0"/>
              <a:t>A</a:t>
            </a:r>
            <a:r>
              <a:rPr lang="en-US" sz="1600" kern="1200" smtClean="0"/>
              <a:t>dditional mile of travel reduces response likelihood by less than 1% overall</a:t>
            </a:r>
          </a:p>
          <a:p>
            <a:pPr marL="114300" lvl="1" indent="-114300" algn="l" defTabSz="5318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Additional mile of travel reduces response likelihood by 2-5% at certain times of day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Highest influence in the boosted tree</a:t>
            </a:r>
          </a:p>
        </p:txBody>
      </p:sp>
      <p:sp>
        <p:nvSpPr>
          <p:cNvPr id="14" name="Freeform 13"/>
          <p:cNvSpPr/>
          <p:nvPr/>
        </p:nvSpPr>
        <p:spPr>
          <a:xfrm>
            <a:off x="950036" y="4677052"/>
            <a:ext cx="6522720" cy="457199"/>
          </a:xfrm>
          <a:custGeom>
            <a:avLst/>
            <a:gdLst>
              <a:gd name="connsiteX0" fmla="*/ 0 w 5760720"/>
              <a:gd name="connsiteY0" fmla="*/ 59041 h 354240"/>
              <a:gd name="connsiteX1" fmla="*/ 59041 w 5760720"/>
              <a:gd name="connsiteY1" fmla="*/ 0 h 354240"/>
              <a:gd name="connsiteX2" fmla="*/ 5701679 w 5760720"/>
              <a:gd name="connsiteY2" fmla="*/ 0 h 354240"/>
              <a:gd name="connsiteX3" fmla="*/ 5760720 w 5760720"/>
              <a:gd name="connsiteY3" fmla="*/ 59041 h 354240"/>
              <a:gd name="connsiteX4" fmla="*/ 5760720 w 5760720"/>
              <a:gd name="connsiteY4" fmla="*/ 295199 h 354240"/>
              <a:gd name="connsiteX5" fmla="*/ 5701679 w 5760720"/>
              <a:gd name="connsiteY5" fmla="*/ 354240 h 354240"/>
              <a:gd name="connsiteX6" fmla="*/ 59041 w 5760720"/>
              <a:gd name="connsiteY6" fmla="*/ 354240 h 354240"/>
              <a:gd name="connsiteX7" fmla="*/ 0 w 5760720"/>
              <a:gd name="connsiteY7" fmla="*/ 295199 h 354240"/>
              <a:gd name="connsiteX8" fmla="*/ 0 w 5760720"/>
              <a:gd name="connsiteY8" fmla="*/ 59041 h 35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354240">
                <a:moveTo>
                  <a:pt x="0" y="59041"/>
                </a:moveTo>
                <a:cubicBezTo>
                  <a:pt x="0" y="26434"/>
                  <a:pt x="26434" y="0"/>
                  <a:pt x="59041" y="0"/>
                </a:cubicBezTo>
                <a:lnTo>
                  <a:pt x="5701679" y="0"/>
                </a:lnTo>
                <a:cubicBezTo>
                  <a:pt x="5734286" y="0"/>
                  <a:pt x="5760720" y="26434"/>
                  <a:pt x="5760720" y="59041"/>
                </a:cubicBezTo>
                <a:lnTo>
                  <a:pt x="5760720" y="295199"/>
                </a:lnTo>
                <a:cubicBezTo>
                  <a:pt x="5760720" y="327806"/>
                  <a:pt x="5734286" y="354240"/>
                  <a:pt x="5701679" y="354240"/>
                </a:cubicBezTo>
                <a:lnTo>
                  <a:pt x="59041" y="354240"/>
                </a:lnTo>
                <a:cubicBezTo>
                  <a:pt x="26434" y="354240"/>
                  <a:pt x="0" y="327806"/>
                  <a:pt x="0" y="295199"/>
                </a:cubicBezTo>
                <a:lnTo>
                  <a:pt x="0" y="590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035" tIns="17293" rIns="235035" bIns="17293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Hypothesis 4: Distance – Some indication of “radius of comfort”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762000"/>
          </a:xfrm>
        </p:spPr>
        <p:txBody>
          <a:bodyPr/>
          <a:lstStyle/>
          <a:p>
            <a:r>
              <a:rPr lang="en-US" smtClean="0"/>
              <a:t>Volunteer and Incident Factors Inform Scheduling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91505" y="30480"/>
            <a:ext cx="416636" cy="4267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Volunteer Reputation Provides the Missing Piece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267200"/>
          </a:xfrm>
        </p:spPr>
        <p:txBody>
          <a:bodyPr/>
          <a:lstStyle/>
          <a:p>
            <a:r>
              <a:rPr lang="en-US" smtClean="0"/>
              <a:t>Dispatcher survey administered as a complement to empirical testing</a:t>
            </a:r>
          </a:p>
          <a:p>
            <a:pPr lvl="1"/>
            <a:r>
              <a:rPr lang="en-US" smtClean="0"/>
              <a:t>Wide range of calls required to staff an incident (3 to 15)</a:t>
            </a:r>
          </a:p>
          <a:p>
            <a:pPr lvl="1"/>
            <a:r>
              <a:rPr lang="en-US" smtClean="0"/>
              <a:t>High variability in perception of “radius of comfort”</a:t>
            </a:r>
          </a:p>
          <a:p>
            <a:pPr lvl="1"/>
            <a:r>
              <a:rPr lang="en-US" smtClean="0"/>
              <a:t>Unrealized information need: </a:t>
            </a:r>
            <a:r>
              <a:rPr lang="en-US" b="1" smtClean="0"/>
              <a:t>volunteer reliability</a:t>
            </a:r>
            <a:endParaRPr lang="en-US" smtClean="0"/>
          </a:p>
          <a:p>
            <a:r>
              <a:rPr lang="en-US" smtClean="0"/>
              <a:t>Conjecture: </a:t>
            </a:r>
            <a:r>
              <a:rPr lang="en-US" i="1" smtClean="0"/>
              <a:t>a volunteer’s past reliability impacts future response</a:t>
            </a:r>
            <a:endParaRPr lang="en-US" i="1"/>
          </a:p>
          <a:p>
            <a:pPr lvl="1"/>
            <a:r>
              <a:rPr lang="en-US" smtClean="0"/>
              <a:t>Introduce the </a:t>
            </a:r>
            <a:r>
              <a:rPr lang="en-US" b="1" smtClean="0"/>
              <a:t>reputation</a:t>
            </a:r>
            <a:r>
              <a:rPr lang="en-US" smtClean="0"/>
              <a:t> function as a prior probability</a:t>
            </a:r>
          </a:p>
          <a:p>
            <a:pPr lvl="1"/>
            <a:r>
              <a:rPr lang="en-US" smtClean="0"/>
              <a:t>Strengthen predictive model with Bayesian inference</a:t>
            </a:r>
          </a:p>
          <a:p>
            <a:r>
              <a:rPr lang="en-US" smtClean="0"/>
              <a:t>Benefits</a:t>
            </a:r>
          </a:p>
          <a:p>
            <a:pPr lvl="1"/>
            <a:r>
              <a:rPr lang="en-US" smtClean="0"/>
              <a:t>Volunteer response misclassification rate improves by 4-8%</a:t>
            </a:r>
          </a:p>
          <a:p>
            <a:pPr lvl="1"/>
            <a:r>
              <a:rPr lang="en-US" smtClean="0"/>
              <a:t>Shows actionable intervention points for each volunteer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686800" y="30480"/>
            <a:ext cx="416636" cy="4267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496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Leads to Implementation at ARCGCR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572173"/>
              </p:ext>
            </p:extLst>
          </p:nvPr>
        </p:nvGraphicFramePr>
        <p:xfrm>
          <a:off x="685800" y="1295400"/>
          <a:ext cx="77724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819400"/>
                <a:gridCol w="2590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Process Segment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Proposed Change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Implementation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Ease</a:t>
                      </a:r>
                      <a:endParaRPr lang="en-US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Onboarding</a:t>
                      </a:r>
                      <a:endParaRPr 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Encourage dispatchers to call new volunteers first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Modify Call Out interface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Simple</a:t>
                      </a:r>
                      <a:endParaRPr lang="en-US" sz="160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Focus recruiting efforts in communities with strong response rates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Deploy</a:t>
                      </a:r>
                      <a:r>
                        <a:rPr lang="en-US" sz="1600" baseline="0" smtClean="0"/>
                        <a:t> i</a:t>
                      </a:r>
                      <a:r>
                        <a:rPr lang="en-US" sz="1600" smtClean="0"/>
                        <a:t>nteractive data visualization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Moderate</a:t>
                      </a:r>
                      <a:endParaRPr lang="en-US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Scheduling</a:t>
                      </a:r>
                      <a:endParaRPr 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Utilize a data-driven</a:t>
                      </a:r>
                      <a:r>
                        <a:rPr lang="en-US" sz="1600" baseline="0" smtClean="0"/>
                        <a:t> scheduling system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Enhance DCSOps</a:t>
                      </a:r>
                      <a:r>
                        <a:rPr lang="en-US" sz="1600" baseline="0" smtClean="0"/>
                        <a:t> with algorithms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Difficult</a:t>
                      </a:r>
                      <a:endParaRPr lang="en-US" sz="160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Response</a:t>
                      </a:r>
                      <a:endParaRPr lang="en-US" sz="1600" b="1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Identify volunteers</a:t>
                      </a:r>
                      <a:r>
                        <a:rPr lang="en-US" sz="1600" baseline="0" smtClean="0"/>
                        <a:t> requiring intervention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Build</a:t>
                      </a:r>
                      <a:r>
                        <a:rPr lang="en-US" sz="1600" baseline="0" smtClean="0"/>
                        <a:t> reputation curves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Simple</a:t>
                      </a:r>
                      <a:endParaRPr lang="en-US" sz="160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Match dispatches with volunteer engagement needs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Supply model interpretation</a:t>
                      </a:r>
                      <a:r>
                        <a:rPr lang="en-US" sz="1600" baseline="0" smtClean="0"/>
                        <a:t> </a:t>
                      </a:r>
                      <a:r>
                        <a:rPr lang="en-US" sz="1600" smtClean="0"/>
                        <a:t>to Dispatchers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Moderate</a:t>
                      </a:r>
                      <a:endParaRPr lang="en-US" sz="16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486400"/>
            <a:ext cx="77724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smtClean="0">
                <a:solidFill>
                  <a:schemeClr val="bg1"/>
                </a:solidFill>
              </a:rPr>
              <a:t>Key Implementation Result: Technology-Enabled Engagement</a:t>
            </a:r>
            <a:endParaRPr lang="en-US" sz="20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Visualization Examples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3" y="3014101"/>
            <a:ext cx="2413817" cy="3158099"/>
          </a:xfrm>
        </p:spPr>
      </p:pic>
      <p:grpSp>
        <p:nvGrpSpPr>
          <p:cNvPr id="8" name="Group 7"/>
          <p:cNvGrpSpPr/>
          <p:nvPr/>
        </p:nvGrpSpPr>
        <p:grpSpPr>
          <a:xfrm>
            <a:off x="1981200" y="3016975"/>
            <a:ext cx="2452906" cy="3144246"/>
            <a:chOff x="5079912" y="2438400"/>
            <a:chExt cx="2797263" cy="32541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912" y="2438400"/>
              <a:ext cx="2797263" cy="3254187"/>
            </a:xfrm>
            <a:prstGeom prst="rect">
              <a:avLst/>
            </a:prstGeom>
          </p:spPr>
        </p:pic>
        <p:sp>
          <p:nvSpPr>
            <p:cNvPr id="7" name="Curved Left Arrow 6"/>
            <p:cNvSpPr/>
            <p:nvPr/>
          </p:nvSpPr>
          <p:spPr>
            <a:xfrm>
              <a:off x="7239000" y="3657600"/>
              <a:ext cx="381000" cy="1624045"/>
            </a:xfrm>
            <a:prstGeom prst="curvedLeftArrow">
              <a:avLst>
                <a:gd name="adj1" fmla="val 17828"/>
                <a:gd name="adj2" fmla="val 50000"/>
                <a:gd name="adj3" fmla="val 2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78" y="1219200"/>
            <a:ext cx="4411980" cy="2610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94" y="3907846"/>
            <a:ext cx="4316506" cy="249295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3400" y="1066800"/>
            <a:ext cx="390070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smtClean="0"/>
              <a:t>Volunteer intervention</a:t>
            </a:r>
          </a:p>
          <a:p>
            <a:r>
              <a:rPr lang="en-US" kern="0" smtClean="0"/>
              <a:t>Response rate trending</a:t>
            </a:r>
          </a:p>
          <a:p>
            <a:r>
              <a:rPr lang="en-US" kern="0"/>
              <a:t>Community outreach and recruiting</a:t>
            </a:r>
          </a:p>
          <a:p>
            <a:endParaRPr lang="en-US" kern="0" smtClean="0"/>
          </a:p>
          <a:p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071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</a:t>
            </a:r>
            <a:r>
              <a:rPr lang="en-US" smtClean="0"/>
              <a:t>Schedule - </a:t>
            </a:r>
            <a:r>
              <a:rPr lang="en-US" dirty="0" smtClean="0"/>
              <a:t>Full Responder from downtown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10" y="1379042"/>
            <a:ext cx="7148179" cy="40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762000"/>
          </a:xfrm>
        </p:spPr>
        <p:txBody>
          <a:bodyPr/>
          <a:lstStyle/>
          <a:p>
            <a:r>
              <a:rPr lang="en-US" smtClean="0"/>
              <a:t>Dynamic </a:t>
            </a:r>
            <a:r>
              <a:rPr lang="en-US" smtClean="0"/>
              <a:t>Schedule - </a:t>
            </a:r>
            <a:r>
              <a:rPr lang="en-US" dirty="0" smtClean="0"/>
              <a:t>Full Responder from west suburb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10" y="1379042"/>
            <a:ext cx="7148179" cy="4099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10" y="1379042"/>
            <a:ext cx="7148179" cy="40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17" y="1143000"/>
            <a:ext cx="7391400" cy="47633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Callout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0400" y="2971800"/>
            <a:ext cx="2895600" cy="762000"/>
          </a:xfrm>
        </p:spPr>
        <p:txBody>
          <a:bodyPr/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648200" y="4800600"/>
            <a:ext cx="42074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More information about</a:t>
            </a:r>
          </a:p>
          <a:p>
            <a:r>
              <a:rPr lang="en-US" dirty="0" smtClean="0"/>
              <a:t>Humanitarian Logistics at Northwestern at:</a:t>
            </a:r>
          </a:p>
          <a:p>
            <a:endParaRPr lang="en-US" dirty="0" smtClean="0"/>
          </a:p>
          <a:p>
            <a:r>
              <a:rPr lang="en-US" dirty="0" smtClean="0"/>
              <a:t>http://hl.mccormick.northwestern.edu/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humlog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AEBCD6"/>
      </a:lt2>
      <a:accent1>
        <a:srgbClr val="333399"/>
      </a:accent1>
      <a:accent2>
        <a:srgbClr val="571963"/>
      </a:accent2>
      <a:accent3>
        <a:srgbClr val="EAEDF4"/>
      </a:accent3>
      <a:accent4>
        <a:srgbClr val="000000"/>
      </a:accent4>
      <a:accent5>
        <a:srgbClr val="ADADCA"/>
      </a:accent5>
      <a:accent6>
        <a:srgbClr val="4E1659"/>
      </a:accent6>
      <a:hlink>
        <a:srgbClr val="811413"/>
      </a:hlink>
      <a:folHlink>
        <a:srgbClr val="ACA66C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Cormick_purp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Cormick_purple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8">
        <a:dk1>
          <a:srgbClr val="000000"/>
        </a:dk1>
        <a:lt1>
          <a:srgbClr val="DAE0EC"/>
        </a:lt1>
        <a:dk2>
          <a:srgbClr val="000000"/>
        </a:dk2>
        <a:lt2>
          <a:srgbClr val="AEBCD6"/>
        </a:lt2>
        <a:accent1>
          <a:srgbClr val="005295"/>
        </a:accent1>
        <a:accent2>
          <a:srgbClr val="571963"/>
        </a:accent2>
        <a:accent3>
          <a:srgbClr val="EAEDF4"/>
        </a:accent3>
        <a:accent4>
          <a:srgbClr val="000000"/>
        </a:accent4>
        <a:accent5>
          <a:srgbClr val="AAB3C8"/>
        </a:accent5>
        <a:accent6>
          <a:srgbClr val="4E1659"/>
        </a:accent6>
        <a:hlink>
          <a:srgbClr val="811413"/>
        </a:hlink>
        <a:folHlink>
          <a:srgbClr val="AC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9">
        <a:dk1>
          <a:srgbClr val="000000"/>
        </a:dk1>
        <a:lt1>
          <a:srgbClr val="DAE0EC"/>
        </a:lt1>
        <a:dk2>
          <a:srgbClr val="000000"/>
        </a:dk2>
        <a:lt2>
          <a:srgbClr val="AEBCD6"/>
        </a:lt2>
        <a:accent1>
          <a:srgbClr val="333399"/>
        </a:accent1>
        <a:accent2>
          <a:srgbClr val="571963"/>
        </a:accent2>
        <a:accent3>
          <a:srgbClr val="EAEDF4"/>
        </a:accent3>
        <a:accent4>
          <a:srgbClr val="000000"/>
        </a:accent4>
        <a:accent5>
          <a:srgbClr val="ADADCA"/>
        </a:accent5>
        <a:accent6>
          <a:srgbClr val="4E1659"/>
        </a:accent6>
        <a:hlink>
          <a:srgbClr val="811413"/>
        </a:hlink>
        <a:folHlink>
          <a:srgbClr val="ACA6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</TotalTime>
  <Words>1303</Words>
  <Application>Microsoft Office PowerPoint</Application>
  <PresentationFormat>On-screen Show (4:3)</PresentationFormat>
  <Paragraphs>316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Arial Black</vt:lpstr>
      <vt:lpstr>Calibri</vt:lpstr>
      <vt:lpstr>2_humlogtheme</vt:lpstr>
      <vt:lpstr>Volunteer Engagement in the Age of Analytics  A Case Study with  American Red Cross,  Greater Chicago Region</vt:lpstr>
      <vt:lpstr>Our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it means to respond</vt:lpstr>
      <vt:lpstr>Presentation overview</vt:lpstr>
      <vt:lpstr>Research Motivation</vt:lpstr>
      <vt:lpstr>ARCGCR Volunteer Development Process</vt:lpstr>
      <vt:lpstr>Training and Onboarding</vt:lpstr>
      <vt:lpstr>Scheduling</vt:lpstr>
      <vt:lpstr>PowerPoint Presentation</vt:lpstr>
      <vt:lpstr>Response</vt:lpstr>
      <vt:lpstr>PowerPoint Presentation</vt:lpstr>
      <vt:lpstr>Research Goals Within the Volunteer Process</vt:lpstr>
      <vt:lpstr>Integrating Data Streams Reveals Inefficiencies</vt:lpstr>
      <vt:lpstr>What Factors of Incidents Impact Scheduling?</vt:lpstr>
      <vt:lpstr> ARCGCR Collects Rich Volunteer Response Data</vt:lpstr>
      <vt:lpstr>Hypothesis Testing Via Three Predictive Models</vt:lpstr>
      <vt:lpstr>Volunteer and Incident Factors Inform Scheduling</vt:lpstr>
      <vt:lpstr>Volunteer Reputation Provides the Missing Piece</vt:lpstr>
      <vt:lpstr>Research Leads to Implementation at ARCGCR</vt:lpstr>
      <vt:lpstr>Data Visualization Examples</vt:lpstr>
      <vt:lpstr>Dynamic Schedule - Full Responder from downtown</vt:lpstr>
      <vt:lpstr>Dynamic Schedule - Full Responder from west suburb</vt:lpstr>
      <vt:lpstr>Callout Improvements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</dc:creator>
  <cp:lastModifiedBy>Andrew Fox</cp:lastModifiedBy>
  <cp:revision>318</cp:revision>
  <dcterms:created xsi:type="dcterms:W3CDTF">2010-11-14T17:07:18Z</dcterms:created>
  <dcterms:modified xsi:type="dcterms:W3CDTF">2014-11-08T22:43:11Z</dcterms:modified>
</cp:coreProperties>
</file>