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74"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4" d="100"/>
          <a:sy n="114" d="100"/>
        </p:scale>
        <p:origin x="-4056"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302366D-2BB1-1D44-A920-38772E07476C}" type="datetime1">
              <a:rPr lang="en-US" smtClean="0"/>
              <a:t>10/14/2019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8D69C83-0A30-2C4F-9AA5-F534E6C3ED2F}" type="slidenum">
              <a:rPr lang="en-US" smtClean="0"/>
              <a:t>‹#›</a:t>
            </a:fld>
            <a:endParaRPr lang="en-US"/>
          </a:p>
        </p:txBody>
      </p:sp>
    </p:spTree>
    <p:extLst>
      <p:ext uri="{BB962C8B-B14F-4D97-AF65-F5344CB8AC3E}">
        <p14:creationId xmlns:p14="http://schemas.microsoft.com/office/powerpoint/2010/main" val="32289739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6EBFF33-8740-884E-9117-8CE82C098C33}" type="datetime1">
              <a:rPr lang="en-US" smtClean="0"/>
              <a:t>10/14/2019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B9E779-BDB2-2A4A-A72C-484C260DCCE7}" type="slidenum">
              <a:rPr lang="en-US" smtClean="0"/>
              <a:t>‹#›</a:t>
            </a:fld>
            <a:endParaRPr lang="en-US"/>
          </a:p>
        </p:txBody>
      </p:sp>
    </p:spTree>
    <p:extLst>
      <p:ext uri="{BB962C8B-B14F-4D97-AF65-F5344CB8AC3E}">
        <p14:creationId xmlns:p14="http://schemas.microsoft.com/office/powerpoint/2010/main" val="28070225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1" y="6423377"/>
            <a:ext cx="9144000" cy="4346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072801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80288"/>
            <a:ext cx="8397766" cy="1094813"/>
          </a:xfrm>
          <a:prstGeom prst="rect">
            <a:avLst/>
          </a:prstGeom>
        </p:spPr>
        <p:txBody>
          <a:bodyPr vert="horz" lIns="0" tIns="0" rIns="0"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25448"/>
            <a:ext cx="8397766" cy="429173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69" r:id="rId1"/>
  </p:sldLayoutIdLst>
  <p:hf hdr="0" dt="0"/>
  <p:txStyles>
    <p:titleStyle>
      <a:lvl1pPr algn="l" defTabSz="914400" rtl="0" eaLnBrk="1" latinLnBrk="0" hangingPunct="1">
        <a:lnSpc>
          <a:spcPct val="85000"/>
        </a:lnSpc>
        <a:spcBef>
          <a:spcPct val="0"/>
        </a:spcBef>
        <a:buNone/>
        <a:defRPr sz="3600" b="1" i="0" kern="1200" cap="none" spc="-100" normalizeH="0" baseline="0">
          <a:solidFill>
            <a:schemeClr val="tx2"/>
          </a:solidFill>
          <a:effectLst/>
          <a:latin typeface="+mn-lt"/>
          <a:ea typeface="+mj-ea"/>
          <a:cs typeface="+mj-cs"/>
        </a:defRPr>
      </a:lvl1pPr>
    </p:titleStyle>
    <p:bodyStyle>
      <a:lvl1pPr marL="274320" indent="-274320" algn="l" defTabSz="914400" rtl="0" eaLnBrk="1" latinLnBrk="0" hangingPunct="1">
        <a:spcBef>
          <a:spcPct val="20000"/>
        </a:spcBef>
        <a:buClr>
          <a:schemeClr val="tx2"/>
        </a:buClr>
        <a:buFont typeface="Arial" pitchFamily="34" charset="0"/>
        <a:buChar char="•"/>
        <a:defRPr sz="2200" kern="1200">
          <a:solidFill>
            <a:schemeClr val="tx1"/>
          </a:solidFill>
          <a:latin typeface="+mj-lt"/>
          <a:ea typeface="+mn-ea"/>
          <a:cs typeface="+mn-cs"/>
        </a:defRPr>
      </a:lvl1pPr>
      <a:lvl2pPr marL="742950" indent="-285750" algn="l" defTabSz="914400" rtl="0" eaLnBrk="1" latinLnBrk="0" hangingPunct="1">
        <a:spcBef>
          <a:spcPct val="20000"/>
        </a:spcBef>
        <a:buClr>
          <a:schemeClr val="accent2"/>
        </a:buClr>
        <a:buSzPct val="100000"/>
        <a:buFont typeface="Wingdings" charset="2"/>
        <a:buChar char="§"/>
        <a:defRPr sz="1900" kern="1200">
          <a:solidFill>
            <a:schemeClr val="tx1"/>
          </a:solidFill>
          <a:latin typeface="+mj-lt"/>
          <a:ea typeface="+mn-ea"/>
          <a:cs typeface="+mn-cs"/>
        </a:defRPr>
      </a:lvl2pPr>
      <a:lvl3pPr marL="1143000" indent="-228600" algn="l" defTabSz="914400" rtl="0" eaLnBrk="1" latinLnBrk="0" hangingPunct="1">
        <a:spcBef>
          <a:spcPct val="20000"/>
        </a:spcBef>
        <a:buClr>
          <a:schemeClr val="bg2">
            <a:lumMod val="50000"/>
          </a:schemeClr>
        </a:buClr>
        <a:buFont typeface="Arial" pitchFamily="34" charset="0"/>
        <a:buChar char="•"/>
        <a:defRPr sz="1600" kern="1200">
          <a:solidFill>
            <a:schemeClr val="tx1"/>
          </a:solidFill>
          <a:latin typeface="+mj-lt"/>
          <a:ea typeface="+mn-ea"/>
          <a:cs typeface="+mn-cs"/>
        </a:defRPr>
      </a:lvl3pPr>
      <a:lvl4pPr marL="1600200" indent="-228600" algn="l" defTabSz="914400" rtl="0" eaLnBrk="1" latinLnBrk="0" hangingPunct="1">
        <a:spcBef>
          <a:spcPct val="20000"/>
        </a:spcBef>
        <a:buClr>
          <a:schemeClr val="bg2">
            <a:lumMod val="50000"/>
          </a:schemeClr>
        </a:buClr>
        <a:buFont typeface="Wingdings" charset="2"/>
        <a:buChar char="§"/>
        <a:defRPr sz="1600" kern="1200">
          <a:solidFill>
            <a:schemeClr val="tx1"/>
          </a:solidFill>
          <a:latin typeface="+mj-lt"/>
          <a:ea typeface="+mn-ea"/>
          <a:cs typeface="+mn-cs"/>
        </a:defRPr>
      </a:lvl4pPr>
      <a:lvl5pPr marL="2057400" indent="-228600" algn="l" defTabSz="914400" rtl="0" eaLnBrk="1" latinLnBrk="0" hangingPunct="1">
        <a:spcBef>
          <a:spcPct val="20000"/>
        </a:spcBef>
        <a:buClr>
          <a:schemeClr val="bg2">
            <a:lumMod val="50000"/>
          </a:schemeClr>
        </a:buClr>
        <a:buFont typeface="Arial" pitchFamily="34"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862169"/>
            <a:ext cx="6345936" cy="1885131"/>
          </a:xfrm>
          <a:prstGeom prst="rect">
            <a:avLst/>
          </a:prstGeom>
          <a:noFill/>
        </p:spPr>
        <p:txBody>
          <a:bodyPr wrap="square" rtlCol="0">
            <a:spAutoFit/>
          </a:bodyPr>
          <a:lstStyle/>
          <a:p>
            <a:pPr>
              <a:spcAft>
                <a:spcPts val="1500"/>
              </a:spcAft>
            </a:pPr>
            <a:r>
              <a:rPr lang="en-US" sz="2800" dirty="0" smtClean="0">
                <a:solidFill>
                  <a:srgbClr val="4E2A84"/>
                </a:solidFill>
                <a:latin typeface="Arial Black"/>
                <a:cs typeface="Arial Black"/>
              </a:rPr>
              <a:t>Mathematical Modeling for the Rational Design of Synthetic Microbial Consortia</a:t>
            </a:r>
            <a:endParaRPr lang="en-US" sz="3000" dirty="0" smtClean="0">
              <a:solidFill>
                <a:srgbClr val="4E2A84"/>
              </a:solidFill>
              <a:latin typeface="Arial Black"/>
              <a:cs typeface="Arial Black"/>
            </a:endParaRPr>
          </a:p>
          <a:p>
            <a:pPr>
              <a:spcAft>
                <a:spcPts val="600"/>
              </a:spcAft>
            </a:pPr>
            <a:r>
              <a:rPr lang="en-US" sz="2000" b="1" dirty="0" smtClean="0"/>
              <a:t>Kresimir Josic, Ph.D</a:t>
            </a:r>
            <a:r>
              <a:rPr lang="en-US" sz="2000" b="1" dirty="0" smtClean="0"/>
              <a:t>.</a:t>
            </a:r>
            <a:endParaRPr lang="en-US" sz="2000" b="1" dirty="0" smtClean="0"/>
          </a:p>
        </p:txBody>
      </p:sp>
      <p:sp>
        <p:nvSpPr>
          <p:cNvPr id="4" name="TextBox 3"/>
          <p:cNvSpPr txBox="1"/>
          <p:nvPr/>
        </p:nvSpPr>
        <p:spPr>
          <a:xfrm>
            <a:off x="2743200" y="2772217"/>
            <a:ext cx="6503519" cy="769441"/>
          </a:xfrm>
          <a:prstGeom prst="rect">
            <a:avLst/>
          </a:prstGeom>
          <a:noFill/>
        </p:spPr>
        <p:txBody>
          <a:bodyPr wrap="square" rtlCol="0">
            <a:spAutoFit/>
          </a:bodyPr>
          <a:lstStyle/>
          <a:p>
            <a:r>
              <a:rPr lang="en-US" sz="2200" b="1" dirty="0" smtClean="0">
                <a:solidFill>
                  <a:srgbClr val="4E2A84"/>
                </a:solidFill>
              </a:rPr>
              <a:t>December 2nd, 2019 • 4 pm</a:t>
            </a:r>
            <a:endParaRPr lang="en-US" sz="2200" b="1" dirty="0">
              <a:solidFill>
                <a:srgbClr val="4E2A84"/>
              </a:solidFill>
            </a:endParaRPr>
          </a:p>
          <a:p>
            <a:r>
              <a:rPr lang="en-US" sz="2200" b="1" dirty="0" smtClean="0">
                <a:solidFill>
                  <a:srgbClr val="4E2A84"/>
                </a:solidFill>
              </a:rPr>
              <a:t>M416 (ESAM Conference Room), Tech</a:t>
            </a:r>
            <a:endParaRPr lang="en-US" sz="2200" dirty="0">
              <a:solidFill>
                <a:srgbClr val="4E2A84"/>
              </a:solidFill>
              <a:latin typeface="Arial Black"/>
              <a:cs typeface="Arial Black"/>
            </a:endParaRPr>
          </a:p>
        </p:txBody>
      </p:sp>
      <p:sp>
        <p:nvSpPr>
          <p:cNvPr id="5" name="TextBox 4"/>
          <p:cNvSpPr txBox="1"/>
          <p:nvPr/>
        </p:nvSpPr>
        <p:spPr>
          <a:xfrm>
            <a:off x="2743200" y="3664406"/>
            <a:ext cx="6227064" cy="2916183"/>
          </a:xfrm>
          <a:prstGeom prst="rect">
            <a:avLst/>
          </a:prstGeom>
          <a:noFill/>
        </p:spPr>
        <p:txBody>
          <a:bodyPr wrap="square" rtlCol="0">
            <a:spAutoFit/>
          </a:bodyPr>
          <a:lstStyle/>
          <a:p>
            <a:pPr algn="just"/>
            <a:r>
              <a:rPr lang="en-US" sz="1050" dirty="0">
                <a:latin typeface="Arial (Body)"/>
              </a:rPr>
              <a:t>Synthetic microbial consortia have a number of advantages over isogenic system as biochemical and regulatory tasks can be divided between the strains. However, the complexity of these systems makes it difficult to engineer them from scratch. Coordinating gene expression is particularly challenging in spatially extended consortia because the range of signaling molecules is limited by diffusion. </a:t>
            </a:r>
            <a:br>
              <a:rPr lang="en-US" sz="1050" dirty="0">
                <a:latin typeface="Arial (Body)"/>
              </a:rPr>
            </a:br>
            <a:r>
              <a:rPr lang="en-US" sz="1050" dirty="0">
                <a:latin typeface="Arial (Body)"/>
              </a:rPr>
              <a:t/>
            </a:r>
            <a:br>
              <a:rPr lang="en-US" sz="1050" dirty="0">
                <a:latin typeface="Arial (Body)"/>
              </a:rPr>
            </a:br>
            <a:r>
              <a:rPr lang="en-US" sz="1100" dirty="0">
                <a:latin typeface="Arial (Body)"/>
              </a:rPr>
              <a:t>I will discuss two examples where mathematical modeling and analysis allowed us to understand experimentally observed dynamics in such system, and use such modeling to control their behavior: First, I will show how modeling predicts that spatio-temporal coordination of gene expression can be achieved even when the spatial extent of a consortium is much greater than the diffusion distance of the signaling molecules. Experiments confirmed these observations, and the need for an intrinsic positive feedback loop that amplifies and propagates intercellular signals.  In a second example, we built a three-strain consortium that pulses in response to an external signal. We also developed a computational model which predicts the system's behavior at different strain ratios, and can be used to control its dynamics. Our work thus shows that mathematical modeling can be used to rationally and predictably tune complex synthetic biological systems allowing us to engineer biology more rapidly.</a:t>
            </a:r>
          </a:p>
          <a:p>
            <a:endParaRPr lang="en-US" sz="1000" dirty="0"/>
          </a:p>
        </p:txBody>
      </p:sp>
      <p:sp>
        <p:nvSpPr>
          <p:cNvPr id="6" name="TextBox 5"/>
          <p:cNvSpPr txBox="1"/>
          <p:nvPr/>
        </p:nvSpPr>
        <p:spPr>
          <a:xfrm>
            <a:off x="2784086" y="330040"/>
            <a:ext cx="2914850" cy="329321"/>
          </a:xfrm>
          <a:prstGeom prst="rect">
            <a:avLst/>
          </a:prstGeom>
          <a:solidFill>
            <a:schemeClr val="accent1"/>
          </a:solidFill>
        </p:spPr>
        <p:txBody>
          <a:bodyPr wrap="square" lIns="0" tIns="27432" rIns="0" bIns="54864" rtlCol="0" anchor="ctr" anchorCtr="0">
            <a:spAutoFit/>
          </a:bodyPr>
          <a:lstStyle/>
          <a:p>
            <a:pPr algn="ctr"/>
            <a:r>
              <a:rPr lang="en-US" sz="1600" dirty="0" smtClean="0">
                <a:solidFill>
                  <a:schemeClr val="bg1"/>
                </a:solidFill>
              </a:rPr>
              <a:t>ESAM SEMINAR SPEAKER</a:t>
            </a:r>
            <a:endParaRPr lang="en-US" sz="1600" dirty="0">
              <a:solidFill>
                <a:schemeClr val="bg1"/>
              </a:solidFill>
              <a:latin typeface="Arial Black"/>
              <a:cs typeface="Arial Black"/>
            </a:endParaRPr>
          </a:p>
        </p:txBody>
      </p:sp>
      <p:sp>
        <p:nvSpPr>
          <p:cNvPr id="7" name="Rectangle 6"/>
          <p:cNvSpPr/>
          <p:nvPr/>
        </p:nvSpPr>
        <p:spPr>
          <a:xfrm>
            <a:off x="0" y="0"/>
            <a:ext cx="2100996" cy="6858000"/>
          </a:xfrm>
          <a:prstGeom prst="rect">
            <a:avLst/>
          </a:prstGeom>
          <a:pattFill prst="wdDnDiag">
            <a:fgClr>
              <a:schemeClr val="accent1"/>
            </a:fgClr>
            <a:bgClr>
              <a:schemeClr val="tx2"/>
            </a:bgClr>
          </a:patt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p:nvPr/>
        </p:nvPicPr>
        <p:blipFill>
          <a:blip r:embed="rId2">
            <a:extLst>
              <a:ext uri="{28A0092B-C50C-407E-A947-70E740481C1C}">
                <a14:useLocalDpi xmlns:a14="http://schemas.microsoft.com/office/drawing/2010/main" val="0"/>
              </a:ext>
            </a:extLst>
          </a:blip>
          <a:stretch>
            <a:fillRect/>
          </a:stretch>
        </p:blipFill>
        <p:spPr>
          <a:xfrm>
            <a:off x="5646808" y="6393485"/>
            <a:ext cx="3194685" cy="370840"/>
          </a:xfrm>
          <a:prstGeom prst="rect">
            <a:avLst/>
          </a:prstGeom>
          <a:extLst>
            <a:ext uri="{FAA26D3D-D897-4be2-8F04-BA451C77F1D7}">
              <ma14:placeholder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cx1="http://schemas.microsoft.com/office/drawing/2015/9/8/chartex" xmlns:cx="http://schemas.microsoft.com/office/drawing/2014/chartex" xmlns:wpc="http://schemas.microsoft.com/office/word/2010/wordprocessingCanvas"/>
            </a:ext>
          </a:extLst>
        </p:spPr>
      </p:pic>
      <p:pic>
        <p:nvPicPr>
          <p:cNvPr id="1026" name="B83C0B09-26F4-40B9-B0CF-5E605E2B5F28" descr="BBC1572B-C7B5-499C-9DEA-793163815BC8@attloc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197" y="1206289"/>
            <a:ext cx="2052669" cy="252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3447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6">
      <a:dk1>
        <a:srgbClr val="342F2E"/>
      </a:dk1>
      <a:lt1>
        <a:sysClr val="window" lastClr="FFFFFF"/>
      </a:lt1>
      <a:dk2>
        <a:srgbClr val="4E2A84"/>
      </a:dk2>
      <a:lt2>
        <a:srgbClr val="D8D6D6"/>
      </a:lt2>
      <a:accent1>
        <a:srgbClr val="401F68"/>
      </a:accent1>
      <a:accent2>
        <a:srgbClr val="007FA4"/>
      </a:accent2>
      <a:accent3>
        <a:srgbClr val="0D2D6C"/>
      </a:accent3>
      <a:accent4>
        <a:srgbClr val="D9C826"/>
      </a:accent4>
      <a:accent5>
        <a:srgbClr val="CA7C1B"/>
      </a:accent5>
      <a:accent6>
        <a:srgbClr val="D85820"/>
      </a:accent6>
      <a:hlink>
        <a:srgbClr val="5091CD"/>
      </a:hlink>
      <a:folHlink>
        <a:srgbClr val="BBB8B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4658</TotalTime>
  <Words>92</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(Body)</vt:lpstr>
      <vt:lpstr>Arial Black</vt:lpstr>
      <vt:lpstr>Calibri</vt:lpstr>
      <vt:lpstr>Courier New</vt:lpstr>
      <vt:lpstr>Wingdings</vt:lpstr>
      <vt:lpstr>Executive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Martel</dc:creator>
  <cp:lastModifiedBy>Samantha D Jahjah</cp:lastModifiedBy>
  <cp:revision>141</cp:revision>
  <cp:lastPrinted>2017-10-09T17:00:34Z</cp:lastPrinted>
  <dcterms:created xsi:type="dcterms:W3CDTF">2015-07-29T19:46:13Z</dcterms:created>
  <dcterms:modified xsi:type="dcterms:W3CDTF">2019-10-14T15:07:47Z</dcterms:modified>
</cp:coreProperties>
</file>